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drawings/drawing4.xml" ContentType="application/vnd.openxmlformats-officedocument.drawingml.chartshap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drawings/drawing2.xml" ContentType="application/vnd.openxmlformats-officedocument.drawingml.chartshapes+xml"/>
  <Override PartName="/ppt/charts/chart19.xml" ContentType="application/vnd.openxmlformats-officedocument.drawingml.char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charts/chart17.xml" ContentType="application/vnd.openxmlformats-officedocument.drawingml.char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charts/chart13.xml" ContentType="application/vnd.openxmlformats-officedocument.drawingml.chart+xml"/>
  <Override PartName="/ppt/charts/chart15.xml" ContentType="application/vnd.openxmlformats-officedocument.drawingml.char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docProps/custom.xml" ContentType="application/vnd.openxmlformats-officedocument.custom-properties+xml"/>
  <Override PartName="/ppt/charts/chart7.xml" ContentType="application/vnd.openxmlformats-officedocument.drawingml.chart+xml"/>
  <Override PartName="/ppt/charts/chart20.xml" ContentType="application/vnd.openxmlformats-officedocument.drawingml.chart+xml"/>
  <Override PartName="/ppt/drawings/drawing9.xml" ContentType="application/vnd.openxmlformats-officedocument.drawingml.chartshapes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drawings/drawing7.xml" ContentType="application/vnd.openxmlformats-officedocument.drawingml.chartshap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rawings/drawing5.xml" ContentType="application/vnd.openxmlformats-officedocument.drawingml.chartshapes+xml"/>
  <Override PartName="/ppt/drawings/drawing6.xml" ContentType="application/vnd.openxmlformats-officedocument.drawingml.chartshape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drawings/drawing3.xml" ContentType="application/vnd.openxmlformats-officedocument.drawingml.chartshape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charts/chart18.xml" ContentType="application/vnd.openxmlformats-officedocument.drawingml.char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charts/chart16.xml" ContentType="application/vnd.openxmlformats-officedocument.drawingml.char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charts/chart14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charts/chart21.xml" ContentType="application/vnd.openxmlformats-officedocument.drawingml.chart+xml"/>
  <Override PartName="/ppt/charts/chart6.xml" ContentType="application/vnd.openxmlformats-officedocument.drawingml.chart+xml"/>
  <Override PartName="/ppt/charts/chart10.xml" ContentType="application/vnd.openxmlformats-officedocument.drawingml.chart+xml"/>
  <Override PartName="/ppt/charts/chart4.xml" ContentType="application/vnd.openxmlformats-officedocument.drawingml.chart+xml"/>
  <Override PartName="/ppt/drawings/drawing8.xml" ContentType="application/vnd.openxmlformats-officedocument.drawingml.chartshap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256" r:id="rId2"/>
    <p:sldId id="257" r:id="rId3"/>
    <p:sldId id="258" r:id="rId4"/>
    <p:sldId id="259" r:id="rId5"/>
    <p:sldId id="322" r:id="rId6"/>
    <p:sldId id="261" r:id="rId7"/>
    <p:sldId id="262" r:id="rId8"/>
    <p:sldId id="265" r:id="rId9"/>
    <p:sldId id="266" r:id="rId10"/>
    <p:sldId id="267" r:id="rId11"/>
    <p:sldId id="268" r:id="rId12"/>
    <p:sldId id="295" r:id="rId13"/>
    <p:sldId id="296" r:id="rId14"/>
    <p:sldId id="309" r:id="rId15"/>
    <p:sldId id="310" r:id="rId16"/>
    <p:sldId id="311" r:id="rId17"/>
    <p:sldId id="292" r:id="rId18"/>
    <p:sldId id="293" r:id="rId19"/>
    <p:sldId id="320" r:id="rId20"/>
    <p:sldId id="299" r:id="rId21"/>
    <p:sldId id="319" r:id="rId22"/>
    <p:sldId id="321" r:id="rId23"/>
    <p:sldId id="315" r:id="rId24"/>
    <p:sldId id="300" r:id="rId25"/>
    <p:sldId id="301" r:id="rId26"/>
    <p:sldId id="302" r:id="rId27"/>
    <p:sldId id="318" r:id="rId28"/>
    <p:sldId id="304" r:id="rId29"/>
    <p:sldId id="316" r:id="rId30"/>
    <p:sldId id="314" r:id="rId31"/>
  </p:sldIdLst>
  <p:sldSz cx="7734300" cy="10909300"/>
  <p:notesSz cx="7734300" cy="10909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9E3E5"/>
    <a:srgbClr val="FFD13F"/>
    <a:srgbClr val="8DC590"/>
    <a:srgbClr val="FA6D2E"/>
    <a:srgbClr val="B5CD85"/>
    <a:srgbClr val="B29288"/>
    <a:srgbClr val="8B86EE"/>
    <a:srgbClr val="9B7265"/>
    <a:srgbClr val="84926E"/>
  </p:clrMru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0906" autoAdjust="0"/>
    <p:restoredTop sz="98930" autoAdjust="0"/>
  </p:normalViewPr>
  <p:slideViewPr>
    <p:cSldViewPr>
      <p:cViewPr>
        <p:scale>
          <a:sx n="100" d="100"/>
          <a:sy n="100" d="100"/>
        </p:scale>
        <p:origin x="-492" y="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Office_Excel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3.xlsx"/></Relationships>
</file>

<file path=ppt/charts/_rels/chart1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_____Microsoft_Office_Excel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5.xlsx"/></Relationships>
</file>

<file path=ppt/charts/_rels/chart1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_____Microsoft_Office_Excel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7.xlsx"/></Relationships>
</file>

<file path=ppt/charts/_rels/chart1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package" Target="../embeddings/_____Microsoft_Office_Excel18.xlsx"/></Relationships>
</file>

<file path=ppt/charts/_rels/chart1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7.xml"/><Relationship Id="rId1" Type="http://schemas.openxmlformats.org/officeDocument/2006/relationships/package" Target="../embeddings/_____Microsoft_Office_Excel19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2.xlsx"/></Relationships>
</file>

<file path=ppt/charts/_rels/chart2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8.xml"/><Relationship Id="rId1" Type="http://schemas.openxmlformats.org/officeDocument/2006/relationships/package" Target="../embeddings/_____Microsoft_Office_Excel20.xlsx"/></Relationships>
</file>

<file path=ppt/charts/_rels/chart2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9.xml"/><Relationship Id="rId1" Type="http://schemas.openxmlformats.org/officeDocument/2006/relationships/package" Target="../embeddings/_____Microsoft_Office_Excel2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0.16083333333333427"/>
          <c:y val="0.12361072773872619"/>
          <c:w val="0.56500026246719592"/>
          <c:h val="0.87638927226127816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chemeClr val="accent6">
                <a:lumMod val="40000"/>
                <a:lumOff val="60000"/>
              </a:schemeClr>
            </a:solidFill>
          </c:spPr>
          <c:dPt>
            <c:idx val="0"/>
            <c:spPr>
              <a:solidFill>
                <a:srgbClr val="00B0F0"/>
              </a:solidFill>
            </c:spPr>
          </c:dPt>
          <c:dPt>
            <c:idx val="1"/>
            <c:spPr>
              <a:solidFill>
                <a:srgbClr val="8DC590"/>
              </a:solidFill>
            </c:spPr>
          </c:dPt>
          <c:dPt>
            <c:idx val="2"/>
            <c:spPr>
              <a:solidFill>
                <a:srgbClr val="FFC000"/>
              </a:solidFill>
            </c:spPr>
          </c:dPt>
          <c:dPt>
            <c:idx val="3"/>
            <c:spPr>
              <a:solidFill>
                <a:srgbClr val="00B050"/>
              </a:solidFill>
            </c:spPr>
          </c:dPt>
          <c:dPt>
            <c:idx val="4"/>
            <c:spPr>
              <a:solidFill>
                <a:srgbClr val="FA6D2E"/>
              </a:solidFill>
            </c:spPr>
          </c:dPt>
          <c:dPt>
            <c:idx val="5"/>
            <c:spPr>
              <a:solidFill>
                <a:srgbClr val="8B86EE"/>
              </a:solidFill>
            </c:spPr>
          </c:dPt>
          <c:dPt>
            <c:idx val="6"/>
            <c:spPr>
              <a:solidFill>
                <a:srgbClr val="B29288"/>
              </a:solidFill>
            </c:spPr>
          </c:dPt>
          <c:dPt>
            <c:idx val="7"/>
            <c:spPr>
              <a:solidFill>
                <a:schemeClr val="bg2">
                  <a:lumMod val="90000"/>
                </a:schemeClr>
              </a:solidFill>
            </c:spPr>
          </c:dPt>
          <c:dLbls>
            <c:dLbl>
              <c:idx val="0"/>
              <c:layout>
                <c:manualLayout>
                  <c:x val="-1.9565787972155663E-2"/>
                  <c:y val="-5.6038733794639334E-2"/>
                </c:manualLayout>
              </c:layout>
              <c:showPercent val="1"/>
              <c:separator>. </c:separator>
            </c:dLbl>
            <c:dLbl>
              <c:idx val="1"/>
              <c:layout>
                <c:manualLayout>
                  <c:x val="4.7192742211571602E-3"/>
                  <c:y val="-9.8811739441660704E-2"/>
                </c:manualLayout>
              </c:layout>
              <c:showPercent val="1"/>
              <c:separator>. </c:separator>
            </c:dLbl>
            <c:dLbl>
              <c:idx val="2"/>
              <c:layout>
                <c:manualLayout>
                  <c:x val="-1.7992125984252077E-2"/>
                  <c:y val="-5.7446910045335718E-2"/>
                </c:manualLayout>
              </c:layout>
              <c:showPercent val="1"/>
              <c:separator>. </c:separator>
            </c:dLbl>
            <c:dLbl>
              <c:idx val="3"/>
              <c:layout>
                <c:manualLayout>
                  <c:x val="0.10465651032751352"/>
                  <c:y val="-9.0493517855722488E-2"/>
                </c:manualLayout>
              </c:layout>
              <c:showPercent val="1"/>
              <c:separator>. </c:separator>
            </c:dLbl>
            <c:dLbl>
              <c:idx val="4"/>
              <c:layout>
                <c:manualLayout>
                  <c:x val="0.11579082505991119"/>
                  <c:y val="-3.9663065372642414E-2"/>
                </c:manualLayout>
              </c:layout>
              <c:showPercent val="1"/>
              <c:separator>. </c:separator>
            </c:dLbl>
            <c:dLbl>
              <c:idx val="5"/>
              <c:layout>
                <c:manualLayout>
                  <c:x val="0.11502995549469359"/>
                  <c:y val="1.717359457974732E-2"/>
                </c:manualLayout>
              </c:layout>
              <c:showPercent val="1"/>
              <c:separator>. </c:separator>
            </c:dLbl>
            <c:dLbl>
              <c:idx val="6"/>
              <c:layout>
                <c:manualLayout>
                  <c:x val="4.9343832020997444E-2"/>
                  <c:y val="0.12190777024964915"/>
                </c:manualLayout>
              </c:layout>
              <c:showPercent val="1"/>
              <c:separator>. </c:separator>
            </c:dLbl>
            <c:dLbl>
              <c:idx val="7"/>
              <c:tx>
                <c:rich>
                  <a:bodyPr/>
                  <a:lstStyle/>
                  <a:p>
                    <a:r>
                      <a:rPr lang="en-US" dirty="0" smtClean="0"/>
                      <a:t>8</a:t>
                    </a:r>
                    <a:r>
                      <a:rPr lang="ru-RU" dirty="0" smtClean="0"/>
                      <a:t>6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50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  <c:separator>. </c:separator>
            </c:dLbl>
            <c:numFmt formatCode="0.00%" sourceLinked="0"/>
            <c:txPr>
              <a:bodyPr rot="0" anchor="t" anchorCtr="1"/>
              <a:lstStyle/>
              <a:p>
                <a:pPr>
                  <a:defRPr sz="800" baseline="0"/>
                </a:pPr>
                <a:endParaRPr lang="ru-RU"/>
              </a:p>
            </c:txPr>
            <c:showPercent val="1"/>
            <c:separator>. </c:separator>
            <c:showLeaderLines val="1"/>
          </c:dLbls>
          <c:cat>
            <c:strRef>
              <c:f>Лист1!$A$2:$A$9</c:f>
              <c:strCache>
                <c:ptCount val="8"/>
                <c:pt idx="0">
                  <c:v>Налог на доходы физических лиц</c:v>
                </c:pt>
                <c:pt idx="1">
                  <c:v>Акцизы</c:v>
                </c:pt>
                <c:pt idx="2">
                  <c:v>Налоги на совокупный доход</c:v>
                </c:pt>
                <c:pt idx="3">
                  <c:v>Налоги на имущество физических лиц</c:v>
                </c:pt>
                <c:pt idx="4">
                  <c:v>Госпошлина</c:v>
                </c:pt>
                <c:pt idx="5">
                  <c:v>Земельный налог</c:v>
                </c:pt>
                <c:pt idx="6">
                  <c:v>Неналоговые доходы</c:v>
                </c:pt>
                <c:pt idx="7">
                  <c:v>Безвозмездные поступления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18.8</c:v>
                </c:pt>
                <c:pt idx="1">
                  <c:v>3.3</c:v>
                </c:pt>
                <c:pt idx="2">
                  <c:v>0.70000000000000062</c:v>
                </c:pt>
                <c:pt idx="3">
                  <c:v>0.5</c:v>
                </c:pt>
                <c:pt idx="4">
                  <c:v>0.30000000000000032</c:v>
                </c:pt>
                <c:pt idx="5">
                  <c:v>0.70000000000000062</c:v>
                </c:pt>
                <c:pt idx="6">
                  <c:v>2.5</c:v>
                </c:pt>
                <c:pt idx="7">
                  <c:v>73.2</c:v>
                </c:pt>
              </c:numCache>
            </c:numRef>
          </c:val>
        </c:ser>
        <c:firstSliceAng val="0"/>
      </c:pieChart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 sz="900">
                <a:latin typeface="姙폜餻妤"/>
              </a:defRPr>
            </a:pPr>
            <a:r>
              <a:rPr lang="ru-RU" sz="900" dirty="0" smtClean="0">
                <a:latin typeface="姙폜餻妤"/>
              </a:rPr>
              <a:t>На 1 жителя</a:t>
            </a:r>
            <a:endParaRPr lang="ru-RU" sz="900" dirty="0">
              <a:latin typeface="姙폜餻妤"/>
            </a:endParaRPr>
          </a:p>
        </c:rich>
      </c:tx>
      <c:layout>
        <c:manualLayout>
          <c:xMode val="edge"/>
          <c:yMode val="edge"/>
          <c:x val="0.36979790026246917"/>
          <c:y val="8.3448293963254594E-2"/>
        </c:manualLayout>
      </c:layout>
    </c:title>
    <c:plotArea>
      <c:layout>
        <c:manualLayout>
          <c:layoutTarget val="inner"/>
          <c:xMode val="edge"/>
          <c:yMode val="edge"/>
          <c:x val="0.14504129998456144"/>
          <c:y val="0.17267116610423697"/>
          <c:w val="0.73932916473676058"/>
          <c:h val="0.7182054743157148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1"/>
            <c:spPr>
              <a:solidFill>
                <a:schemeClr val="accent6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00CC99"/>
              </a:solidFill>
            </c:spPr>
          </c:dPt>
          <c:dLbls>
            <c:dLbl>
              <c:idx val="0"/>
              <c:layout>
                <c:manualLayout>
                  <c:x val="-2.9411764705882392E-3"/>
                  <c:y val="-2.4761904761904791E-2"/>
                </c:manualLayout>
              </c:layout>
              <c:showVal val="1"/>
            </c:dLbl>
            <c:dLbl>
              <c:idx val="1"/>
              <c:layout>
                <c:manualLayout>
                  <c:x val="8.8235294117647536E-2"/>
                  <c:y val="-9.5238095238095247E-2"/>
                </c:manualLayout>
              </c:layout>
              <c:showVal val="1"/>
            </c:dLbl>
            <c:numFmt formatCode="#,##0[$₽-485]" sourceLinked="0"/>
            <c:txPr>
              <a:bodyPr/>
              <a:lstStyle/>
              <a:p>
                <a:pPr>
                  <a:defRPr sz="800">
                    <a:latin typeface="姙폜餻妤"/>
                  </a:defRPr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Лист1!$A$2:$A$5</c:f>
              <c:strCache>
                <c:ptCount val="4"/>
                <c:pt idx="0">
                  <c:v>Социальная политика</c:v>
                </c:pt>
                <c:pt idx="1">
                  <c:v>Физическая культура и спорт</c:v>
                </c:pt>
                <c:pt idx="2">
                  <c:v>Культура, кинематография</c:v>
                </c:pt>
                <c:pt idx="3">
                  <c:v>Образование</c:v>
                </c:pt>
              </c:strCache>
            </c:strRef>
          </c:cat>
          <c:val>
            <c:numRef>
              <c:f>Лист1!$B$2:$B$5</c:f>
              <c:numCache>
                <c:formatCode>0</c:formatCode>
                <c:ptCount val="4"/>
                <c:pt idx="0">
                  <c:v>3849</c:v>
                </c:pt>
                <c:pt idx="1">
                  <c:v>101</c:v>
                </c:pt>
                <c:pt idx="2">
                  <c:v>4144</c:v>
                </c:pt>
                <c:pt idx="3">
                  <c:v>23991</c:v>
                </c:pt>
              </c:numCache>
            </c:numRef>
          </c:val>
        </c:ser>
        <c:firstSliceAng val="0"/>
        <c:holeSize val="50"/>
      </c:doughnut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32"/>
  <c:chart>
    <c:plotArea>
      <c:layout>
        <c:manualLayout>
          <c:layoutTarget val="inner"/>
          <c:xMode val="edge"/>
          <c:yMode val="edge"/>
          <c:x val="0.14837315594171419"/>
          <c:y val="0.15300645611826602"/>
          <c:w val="0.82097550306211764"/>
          <c:h val="0.6658083301797163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2014 год</c:v>
                </c:pt>
              </c:strCache>
            </c:strRef>
          </c:tx>
          <c:dLbls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Обем расходов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499472.8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2015 год</c:v>
                </c:pt>
              </c:strCache>
            </c:strRef>
          </c:tx>
          <c:dLbls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Обем расходов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478648.2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2016 год</c:v>
                </c:pt>
              </c:strCache>
            </c:strRef>
          </c:tx>
          <c:dLbls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Обем расходов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462948.8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2017 год</c:v>
                </c:pt>
              </c:strCache>
            </c:strRef>
          </c:tx>
          <c:dLbls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Обем расходов</c:v>
                </c:pt>
              </c:strCache>
            </c:strRef>
          </c:cat>
          <c:val>
            <c:numRef>
              <c:f>Лист1!$E$2</c:f>
              <c:numCache>
                <c:formatCode>General</c:formatCode>
                <c:ptCount val="1"/>
                <c:pt idx="0">
                  <c:v>416769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2018 год</c:v>
                </c:pt>
              </c:strCache>
            </c:strRef>
          </c:tx>
          <c:dLbls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Обем расходов</c:v>
                </c:pt>
              </c:strCache>
            </c:strRef>
          </c:cat>
          <c:val>
            <c:numRef>
              <c:f>Лист1!$F$2</c:f>
              <c:numCache>
                <c:formatCode>General</c:formatCode>
                <c:ptCount val="1"/>
                <c:pt idx="0">
                  <c:v>473001.2</c:v>
                </c:pt>
              </c:numCache>
            </c:numRef>
          </c:val>
        </c:ser>
        <c:axId val="133518080"/>
        <c:axId val="133519616"/>
      </c:barChart>
      <c:catAx>
        <c:axId val="133518080"/>
        <c:scaling>
          <c:orientation val="minMax"/>
        </c:scaling>
        <c:delete val="1"/>
        <c:axPos val="b"/>
        <c:tickLblPos val="none"/>
        <c:crossAx val="133519616"/>
        <c:crosses val="autoZero"/>
        <c:auto val="1"/>
        <c:lblAlgn val="ctr"/>
        <c:lblOffset val="100"/>
      </c:catAx>
      <c:valAx>
        <c:axId val="133519616"/>
        <c:scaling>
          <c:orientation val="minMax"/>
          <c:max val="500000"/>
          <c:min val="0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33518080"/>
        <c:crosses val="autoZero"/>
        <c:crossBetween val="between"/>
        <c:majorUnit val="100000"/>
      </c:valAx>
    </c:plotArea>
    <c:legend>
      <c:legendPos val="b"/>
      <c:layout>
        <c:manualLayout>
          <c:xMode val="edge"/>
          <c:yMode val="edge"/>
          <c:x val="0.17100868856910148"/>
          <c:y val="0.8655020700279985"/>
          <c:w val="0.76345913657344688"/>
          <c:h val="0.10022874816593427"/>
        </c:manualLayout>
      </c:layout>
      <c:txPr>
        <a:bodyPr/>
        <a:lstStyle/>
        <a:p>
          <a:pPr>
            <a:defRPr sz="140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4.1612860892388463E-2"/>
          <c:y val="0"/>
          <c:w val="0.80666666666666653"/>
          <c:h val="1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rgbClr val="FA6D2E"/>
            </a:solidFill>
          </c:spPr>
          <c:dPt>
            <c:idx val="0"/>
            <c:spPr>
              <a:solidFill>
                <a:srgbClr val="92D050"/>
              </a:solidFill>
            </c:spPr>
          </c:dPt>
          <c:dPt>
            <c:idx val="1"/>
            <c:spPr>
              <a:solidFill>
                <a:schemeClr val="tx2">
                  <a:lumMod val="40000"/>
                  <a:lumOff val="60000"/>
                </a:schemeClr>
              </a:solidFill>
            </c:spPr>
          </c:dPt>
          <c:dPt>
            <c:idx val="3"/>
            <c:spPr>
              <a:solidFill>
                <a:srgbClr val="B9E3E5"/>
              </a:solidFill>
            </c:spPr>
          </c:dPt>
          <c:dPt>
            <c:idx val="4"/>
            <c:spPr>
              <a:solidFill>
                <a:srgbClr val="FFD13F"/>
              </a:solidFill>
            </c:spPr>
          </c:dPt>
          <c:dLbls>
            <c:dLbl>
              <c:idx val="3"/>
              <c:layout>
                <c:manualLayout>
                  <c:x val="-1.0044881889763798E-2"/>
                  <c:y val="-6.5450095765056393E-3"/>
                </c:manualLayout>
              </c:layout>
              <c:showPercent val="1"/>
            </c:dLbl>
            <c:dLbl>
              <c:idx val="4"/>
              <c:layout>
                <c:manualLayout>
                  <c:x val="1.334435695538058E-2"/>
                  <c:y val="-5.849719798538703E-2"/>
                </c:manualLayout>
              </c:layout>
              <c:showPercent val="1"/>
            </c:dLbl>
            <c:txPr>
              <a:bodyPr/>
              <a:lstStyle/>
              <a:p>
                <a:pPr>
                  <a:defRPr sz="900"/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Лист1!$A$2:$A$6</c:f>
              <c:strCache>
                <c:ptCount val="5"/>
                <c:pt idx="0">
                  <c:v>Общее образование </c:v>
                </c:pt>
                <c:pt idx="1">
                  <c:v>Дошкольное образование </c:v>
                </c:pt>
                <c:pt idx="2">
                  <c:v>Дополнительное образование детей</c:v>
                </c:pt>
                <c:pt idx="3">
                  <c:v>Молодежная политика  и оздоровление детей </c:v>
                </c:pt>
                <c:pt idx="4">
                  <c:v>Другие вопросы в области образования</c:v>
                </c:pt>
              </c:strCache>
            </c:strRef>
          </c:cat>
          <c:val>
            <c:numRef>
              <c:f>Лист1!$B$2:$B$6</c:f>
              <c:numCache>
                <c:formatCode>0.0</c:formatCode>
                <c:ptCount val="5"/>
                <c:pt idx="0">
                  <c:v>269301.7</c:v>
                </c:pt>
                <c:pt idx="1">
                  <c:v>147342.70000000001</c:v>
                </c:pt>
                <c:pt idx="2">
                  <c:v>332203.09999999998</c:v>
                </c:pt>
                <c:pt idx="3">
                  <c:v>10739.3</c:v>
                </c:pt>
                <c:pt idx="4">
                  <c:v>12414.4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</c:strCache>
            </c:strRef>
          </c:tx>
          <c:cat>
            <c:strRef>
              <c:f>Лист1!$A$2:$A$6</c:f>
              <c:strCache>
                <c:ptCount val="5"/>
                <c:pt idx="0">
                  <c:v>Общее образование </c:v>
                </c:pt>
                <c:pt idx="1">
                  <c:v>Дошкольное образование </c:v>
                </c:pt>
                <c:pt idx="2">
                  <c:v>Дополнительное образование детей</c:v>
                </c:pt>
                <c:pt idx="3">
                  <c:v>Молодежная политика  и оздоровление детей </c:v>
                </c:pt>
                <c:pt idx="4">
                  <c:v>Другие вопросы в области образования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firstSliceAng val="0"/>
        <c:holeSize val="33"/>
      </c:doughnutChart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2"/>
  <c:chart>
    <c:plotArea>
      <c:layout>
        <c:manualLayout>
          <c:layoutTarget val="inner"/>
          <c:xMode val="edge"/>
          <c:yMode val="edge"/>
          <c:x val="0.14837315594171419"/>
          <c:y val="0.15300645611826608"/>
          <c:w val="0.82097550306211764"/>
          <c:h val="0.66580833017971652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2014 год</c:v>
                </c:pt>
              </c:strCache>
            </c:strRef>
          </c:tx>
          <c:spPr>
            <a:solidFill>
              <a:schemeClr val="accent5">
                <a:lumMod val="40000"/>
                <a:lumOff val="60000"/>
              </a:schemeClr>
            </a:solidFill>
          </c:spPr>
          <c:dLbls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Обем расходов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64624.6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2015 год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Обем расходов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63906.2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2016 год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Обем расходов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60794.2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2017 год</c:v>
                </c:pt>
              </c:strCache>
            </c:strRef>
          </c:tx>
          <c:dLbls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Обем расходов</c:v>
                </c:pt>
              </c:strCache>
            </c:strRef>
          </c:cat>
          <c:val>
            <c:numRef>
              <c:f>Лист1!$E$2</c:f>
              <c:numCache>
                <c:formatCode>General</c:formatCode>
                <c:ptCount val="1"/>
                <c:pt idx="0">
                  <c:v>64806.3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2018 год</c:v>
                </c:pt>
              </c:strCache>
            </c:strRef>
          </c:tx>
          <c:dLbls>
            <c:dLbl>
              <c:idx val="0"/>
              <c:showVal val="1"/>
            </c:dLbl>
            <c:delete val="1"/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</c:dLbls>
          <c:cat>
            <c:strRef>
              <c:f>Лист1!$A$2</c:f>
              <c:strCache>
                <c:ptCount val="1"/>
                <c:pt idx="0">
                  <c:v>Обем расходов</c:v>
                </c:pt>
              </c:strCache>
            </c:strRef>
          </c:cat>
          <c:val>
            <c:numRef>
              <c:f>Лист1!$F$2</c:f>
              <c:numCache>
                <c:formatCode>General</c:formatCode>
                <c:ptCount val="1"/>
                <c:pt idx="0">
                  <c:v>81702.899999999994</c:v>
                </c:pt>
              </c:numCache>
            </c:numRef>
          </c:val>
        </c:ser>
        <c:axId val="133939200"/>
        <c:axId val="133940736"/>
      </c:barChart>
      <c:catAx>
        <c:axId val="133939200"/>
        <c:scaling>
          <c:orientation val="minMax"/>
        </c:scaling>
        <c:delete val="1"/>
        <c:axPos val="b"/>
        <c:tickLblPos val="none"/>
        <c:crossAx val="133940736"/>
        <c:crosses val="autoZero"/>
        <c:auto val="1"/>
        <c:lblAlgn val="ctr"/>
        <c:lblOffset val="100"/>
      </c:catAx>
      <c:valAx>
        <c:axId val="133940736"/>
        <c:scaling>
          <c:orientation val="minMax"/>
          <c:max val="90000"/>
          <c:min val="0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33939200"/>
        <c:crosses val="autoZero"/>
        <c:crossBetween val="between"/>
        <c:majorUnit val="10000"/>
      </c:valAx>
    </c:plotArea>
    <c:legend>
      <c:legendPos val="b"/>
      <c:layout>
        <c:manualLayout>
          <c:xMode val="edge"/>
          <c:yMode val="edge"/>
          <c:x val="0.20740715600205167"/>
          <c:y val="0.8655020700279985"/>
          <c:w val="0.76345913657344688"/>
          <c:h val="0.10022874816593427"/>
        </c:manualLayout>
      </c:layout>
      <c:txPr>
        <a:bodyPr/>
        <a:lstStyle/>
        <a:p>
          <a:pPr>
            <a:defRPr sz="140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2.1612860892388439E-2"/>
          <c:y val="0"/>
          <c:w val="0.92322604986876333"/>
          <c:h val="1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spPr>
              <a:solidFill>
                <a:srgbClr val="FFC000"/>
              </a:solidFill>
            </c:spPr>
          </c:dPt>
          <c:dPt>
            <c:idx val="1"/>
            <c:spPr>
              <a:solidFill>
                <a:schemeClr val="accent2">
                  <a:lumMod val="60000"/>
                  <a:lumOff val="40000"/>
                </a:schemeClr>
              </a:solidFill>
            </c:spPr>
          </c:dPt>
          <c:dPt>
            <c:idx val="2"/>
            <c:spPr>
              <a:solidFill>
                <a:srgbClr val="FA6D2E"/>
              </a:solidFill>
            </c:spPr>
          </c:dPt>
          <c:dPt>
            <c:idx val="3"/>
            <c:spPr>
              <a:solidFill>
                <a:srgbClr val="FA6D2E"/>
              </a:solidFill>
            </c:spPr>
          </c:dPt>
          <c:dPt>
            <c:idx val="4"/>
            <c:spPr>
              <a:solidFill>
                <a:schemeClr val="accent1">
                  <a:lumMod val="60000"/>
                  <a:lumOff val="40000"/>
                </a:schemeClr>
              </a:solidFill>
            </c:spPr>
          </c:dPt>
          <c:dLbls>
            <c:dLbl>
              <c:idx val="2"/>
              <c:layout>
                <c:manualLayout>
                  <c:x val="-8.8180604988383777E-3"/>
                  <c:y val="-0.12244897959183668"/>
                </c:manualLayout>
              </c:layout>
              <c:showPercent val="1"/>
            </c:dLbl>
            <c:dLbl>
              <c:idx val="3"/>
              <c:layout>
                <c:manualLayout>
                  <c:x val="-1.3378189766413112E-2"/>
                  <c:y val="-8.7626186149808202E-2"/>
                </c:manualLayout>
              </c:layout>
              <c:showPercent val="1"/>
            </c:dLbl>
            <c:dLbl>
              <c:idx val="4"/>
              <c:layout>
                <c:manualLayout>
                  <c:x val="3.3444816053511883E-3"/>
                  <c:y val="-8.1019584090450195E-2"/>
                </c:manualLayout>
              </c:layout>
              <c:showPercent val="1"/>
            </c:dLbl>
            <c:txPr>
              <a:bodyPr/>
              <a:lstStyle/>
              <a:p>
                <a:pPr>
                  <a:defRPr sz="900"/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Лист1!$A$2:$A$4</c:f>
              <c:strCache>
                <c:ptCount val="3"/>
                <c:pt idx="0">
                  <c:v>Учреждения культуры</c:v>
                </c:pt>
                <c:pt idx="1">
                  <c:v>Библиотеки</c:v>
                </c:pt>
                <c:pt idx="2">
                  <c:v>Мероприятия в сфере культуры</c:v>
                </c:pt>
              </c:strCache>
            </c:strRef>
          </c:cat>
          <c:val>
            <c:numRef>
              <c:f>Лист1!$B$2:$B$4</c:f>
              <c:numCache>
                <c:formatCode>0.0</c:formatCode>
                <c:ptCount val="3"/>
                <c:pt idx="0">
                  <c:v>67031.399999999994</c:v>
                </c:pt>
                <c:pt idx="1">
                  <c:v>13662.8</c:v>
                </c:pt>
                <c:pt idx="2">
                  <c:v>1008.7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</c:strCache>
            </c:strRef>
          </c:tx>
          <c:cat>
            <c:strRef>
              <c:f>Лист1!$A$2:$A$4</c:f>
              <c:strCache>
                <c:ptCount val="3"/>
                <c:pt idx="0">
                  <c:v>Учреждения культуры</c:v>
                </c:pt>
                <c:pt idx="1">
                  <c:v>Библиотеки</c:v>
                </c:pt>
                <c:pt idx="2">
                  <c:v>Мероприятия в сфере культуры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firstSliceAng val="0"/>
        <c:holeSize val="33"/>
      </c:doughnutChart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2"/>
  <c:chart>
    <c:plotArea>
      <c:layout>
        <c:manualLayout>
          <c:layoutTarget val="inner"/>
          <c:xMode val="edge"/>
          <c:yMode val="edge"/>
          <c:x val="0.14837315594171419"/>
          <c:y val="0.15300645611826608"/>
          <c:w val="0.82097550306211764"/>
          <c:h val="0.66580833017971652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2014 г.</c:v>
                </c:pt>
              </c:strCache>
            </c:strRef>
          </c:tx>
          <c:dLbls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Обем расходов</c:v>
                </c:pt>
              </c:strCache>
            </c:strRef>
          </c:cat>
          <c:val>
            <c:numRef>
              <c:f>Лист1!$B$2</c:f>
              <c:numCache>
                <c:formatCode>#,##0.0</c:formatCode>
                <c:ptCount val="1"/>
                <c:pt idx="0">
                  <c:v>51101.7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2015 г.</c:v>
                </c:pt>
              </c:strCache>
            </c:strRef>
          </c:tx>
          <c:dLbls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Обем расходов</c:v>
                </c:pt>
              </c:strCache>
            </c:strRef>
          </c:cat>
          <c:val>
            <c:numRef>
              <c:f>Лист1!$C$2</c:f>
              <c:numCache>
                <c:formatCode>#,##0.0</c:formatCode>
                <c:ptCount val="1"/>
                <c:pt idx="0">
                  <c:v>66045.899999999994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2016 г.</c:v>
                </c:pt>
              </c:strCache>
            </c:strRef>
          </c:tx>
          <c:dLbls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Обем расходов</c:v>
                </c:pt>
              </c:strCache>
            </c:strRef>
          </c:cat>
          <c:val>
            <c:numRef>
              <c:f>Лист1!$D$2</c:f>
              <c:numCache>
                <c:formatCode>#,##0.0</c:formatCode>
                <c:ptCount val="1"/>
                <c:pt idx="0">
                  <c:v>64794.2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2017 г.</c:v>
                </c:pt>
              </c:strCache>
            </c:strRef>
          </c:tx>
          <c:dLbls>
            <c:dLbl>
              <c:idx val="0"/>
              <c:spPr/>
              <c:txPr>
                <a:bodyPr/>
                <a:lstStyle/>
                <a:p>
                  <a:pPr>
                    <a:defRPr sz="1000"/>
                  </a:pPr>
                  <a:endParaRPr lang="ru-RU"/>
                </a:p>
              </c:txPr>
            </c:dLbl>
            <c:dLblPos val="outEnd"/>
            <c:showVal val="1"/>
          </c:dLbls>
          <c:cat>
            <c:strRef>
              <c:f>Лист1!$A$2</c:f>
              <c:strCache>
                <c:ptCount val="1"/>
                <c:pt idx="0">
                  <c:v>Обем расходов</c:v>
                </c:pt>
              </c:strCache>
            </c:strRef>
          </c:cat>
          <c:val>
            <c:numRef>
              <c:f>Лист1!$E$2</c:f>
              <c:numCache>
                <c:formatCode>#,##0.0</c:formatCode>
                <c:ptCount val="1"/>
                <c:pt idx="0">
                  <c:v>76833.8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2018 г.</c:v>
                </c:pt>
              </c:strCache>
            </c:strRef>
          </c:tx>
          <c:cat>
            <c:strRef>
              <c:f>Лист1!$A$2</c:f>
              <c:strCache>
                <c:ptCount val="1"/>
                <c:pt idx="0">
                  <c:v>Обем расходов</c:v>
                </c:pt>
              </c:strCache>
            </c:strRef>
          </c:cat>
          <c:val>
            <c:numRef>
              <c:f>Лист1!$F$2</c:f>
              <c:numCache>
                <c:formatCode>#,##0.0</c:formatCode>
                <c:ptCount val="1"/>
                <c:pt idx="0">
                  <c:v>75894.7</c:v>
                </c:pt>
              </c:numCache>
            </c:numRef>
          </c:val>
        </c:ser>
        <c:axId val="134155648"/>
        <c:axId val="134173824"/>
      </c:barChart>
      <c:catAx>
        <c:axId val="134155648"/>
        <c:scaling>
          <c:orientation val="minMax"/>
        </c:scaling>
        <c:delete val="1"/>
        <c:axPos val="b"/>
        <c:tickLblPos val="none"/>
        <c:crossAx val="134173824"/>
        <c:crosses val="autoZero"/>
        <c:auto val="1"/>
        <c:lblAlgn val="ctr"/>
        <c:lblOffset val="100"/>
      </c:catAx>
      <c:valAx>
        <c:axId val="134173824"/>
        <c:scaling>
          <c:orientation val="minMax"/>
          <c:max val="90000"/>
          <c:min val="0"/>
        </c:scaling>
        <c:axPos val="l"/>
        <c:majorGridlines/>
        <c:numFmt formatCode="#,##0.0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34155648"/>
        <c:crosses val="autoZero"/>
        <c:crossBetween val="between"/>
        <c:majorUnit val="10000"/>
      </c:valAx>
    </c:plotArea>
    <c:legend>
      <c:legendPos val="b"/>
      <c:layout>
        <c:manualLayout>
          <c:xMode val="edge"/>
          <c:yMode val="edge"/>
          <c:x val="0.23039566174917786"/>
          <c:y val="0.8655020700279985"/>
          <c:w val="0.62834464657435163"/>
          <c:h val="0.10022874816593427"/>
        </c:manualLayout>
      </c:layout>
      <c:txPr>
        <a:bodyPr/>
        <a:lstStyle/>
        <a:p>
          <a:pPr>
            <a:defRPr sz="140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7.117482824607084E-2"/>
          <c:y val="0"/>
          <c:w val="0.92322604986876311"/>
          <c:h val="1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spPr>
              <a:solidFill>
                <a:schemeClr val="tx2">
                  <a:lumMod val="40000"/>
                  <a:lumOff val="60000"/>
                </a:schemeClr>
              </a:solidFill>
            </c:spPr>
          </c:dPt>
          <c:dPt>
            <c:idx val="1"/>
            <c:spPr>
              <a:solidFill>
                <a:srgbClr val="92D050"/>
              </a:solidFill>
            </c:spPr>
          </c:dPt>
          <c:dPt>
            <c:idx val="2"/>
            <c:spPr>
              <a:solidFill>
                <a:srgbClr val="FFC000"/>
              </a:solidFill>
            </c:spPr>
          </c:dPt>
          <c:dPt>
            <c:idx val="3"/>
            <c:spPr>
              <a:solidFill>
                <a:srgbClr val="FA6D2E"/>
              </a:solidFill>
            </c:spPr>
          </c:dPt>
          <c:dPt>
            <c:idx val="4"/>
            <c:spPr>
              <a:solidFill>
                <a:schemeClr val="accent1">
                  <a:lumMod val="60000"/>
                  <a:lumOff val="40000"/>
                </a:schemeClr>
              </a:solidFill>
            </c:spPr>
          </c:dPt>
          <c:dLbls>
            <c:dLbl>
              <c:idx val="3"/>
              <c:layout>
                <c:manualLayout>
                  <c:x val="-1.3378189766413121E-2"/>
                  <c:y val="-8.7626186149808202E-2"/>
                </c:manualLayout>
              </c:layout>
              <c:showPercent val="1"/>
            </c:dLbl>
            <c:dLbl>
              <c:idx val="4"/>
              <c:layout>
                <c:manualLayout>
                  <c:x val="3.3444816053511892E-3"/>
                  <c:y val="-8.1019584090450195E-2"/>
                </c:manualLayout>
              </c:layout>
              <c:showPercent val="1"/>
            </c:dLbl>
            <c:txPr>
              <a:bodyPr/>
              <a:lstStyle/>
              <a:p>
                <a:pPr>
                  <a:defRPr sz="900"/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Лист1!$A$2:$A$3</c:f>
              <c:strCache>
                <c:ptCount val="2"/>
                <c:pt idx="0">
                  <c:v>Социальное обеспечение населения</c:v>
                </c:pt>
                <c:pt idx="1">
                  <c:v>Другие вопросы в области социальной политики</c:v>
                </c:pt>
              </c:strCache>
            </c:strRef>
          </c:cat>
          <c:val>
            <c:numRef>
              <c:f>Лист1!$B$2:$B$3</c:f>
              <c:numCache>
                <c:formatCode>0.0</c:formatCode>
                <c:ptCount val="2"/>
                <c:pt idx="0">
                  <c:v>72890.399999999994</c:v>
                </c:pt>
                <c:pt idx="1">
                  <c:v>3004.3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</c:strCache>
            </c:strRef>
          </c:tx>
          <c:cat>
            <c:strRef>
              <c:f>Лист1!$A$2:$A$3</c:f>
              <c:strCache>
                <c:ptCount val="2"/>
                <c:pt idx="0">
                  <c:v>Социальное обеспечение населения</c:v>
                </c:pt>
                <c:pt idx="1">
                  <c:v>Другие вопросы в области социальной политики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</c:numCache>
            </c:numRef>
          </c:val>
        </c:ser>
        <c:firstSliceAng val="0"/>
        <c:holeSize val="33"/>
      </c:doughnutChart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2"/>
  <c:chart>
    <c:plotArea>
      <c:layout>
        <c:manualLayout>
          <c:layoutTarget val="inner"/>
          <c:xMode val="edge"/>
          <c:yMode val="edge"/>
          <c:x val="0.14837315594171419"/>
          <c:y val="0.15300645611826613"/>
          <c:w val="0.82097550306211764"/>
          <c:h val="0.66580833017971675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2014 год</c:v>
                </c:pt>
              </c:strCache>
            </c:strRef>
          </c:tx>
          <c:spPr>
            <a:solidFill>
              <a:schemeClr val="accent5">
                <a:lumMod val="40000"/>
                <a:lumOff val="60000"/>
              </a:schemeClr>
            </a:solidFill>
          </c:spPr>
          <c:dLbls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Обем расходов</c:v>
                </c:pt>
              </c:strCache>
            </c:strRef>
          </c:cat>
          <c:val>
            <c:numRef>
              <c:f>Лист1!$B$2</c:f>
              <c:numCache>
                <c:formatCode>#,##0.0</c:formatCode>
                <c:ptCount val="1"/>
                <c:pt idx="0">
                  <c:v>85999.9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2015 год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Обем расходов</c:v>
                </c:pt>
              </c:strCache>
            </c:strRef>
          </c:cat>
          <c:val>
            <c:numRef>
              <c:f>Лист1!$C$2</c:f>
              <c:numCache>
                <c:formatCode>#,##0.0</c:formatCode>
                <c:ptCount val="1"/>
                <c:pt idx="0">
                  <c:v>153415.20000000001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2016 год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dLbls>
            <c:dLbl>
              <c:idx val="0"/>
              <c:layout>
                <c:manualLayout>
                  <c:x val="-1.9158596554740999E-3"/>
                  <c:y val="3.9358596065448927E-2"/>
                </c:manualLayout>
              </c:layout>
              <c:dLblPos val="outEnd"/>
              <c:showVal val="1"/>
            </c:dLbl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</c:f>
              <c:strCache>
                <c:ptCount val="1"/>
                <c:pt idx="0">
                  <c:v>Обем расходов</c:v>
                </c:pt>
              </c:strCache>
            </c:strRef>
          </c:cat>
          <c:val>
            <c:numRef>
              <c:f>Лист1!$D$2</c:f>
              <c:numCache>
                <c:formatCode>#,##0.0</c:formatCode>
                <c:ptCount val="1"/>
                <c:pt idx="0">
                  <c:v>205313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2017 год</c:v>
                </c:pt>
              </c:strCache>
            </c:strRef>
          </c:tx>
          <c:dLbls>
            <c:dLbl>
              <c:idx val="0"/>
              <c:layout>
                <c:manualLayout>
                  <c:x val="-1.9157088122605393E-3"/>
                  <c:y val="1.31195320218163E-2"/>
                </c:manualLayout>
              </c:layout>
              <c:showVal val="1"/>
            </c:dLbl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Обем расходов</c:v>
                </c:pt>
              </c:strCache>
            </c:strRef>
          </c:cat>
          <c:val>
            <c:numRef>
              <c:f>Лист1!$E$2</c:f>
              <c:numCache>
                <c:formatCode>#,##0.0</c:formatCode>
                <c:ptCount val="1"/>
                <c:pt idx="0">
                  <c:v>127822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2018 год</c:v>
                </c:pt>
              </c:strCache>
            </c:strRef>
          </c:tx>
          <c:cat>
            <c:strRef>
              <c:f>Лист1!$A$2</c:f>
              <c:strCache>
                <c:ptCount val="1"/>
                <c:pt idx="0">
                  <c:v>Обем расходов</c:v>
                </c:pt>
              </c:strCache>
            </c:strRef>
          </c:cat>
          <c:val>
            <c:numRef>
              <c:f>Лист1!$F$2</c:f>
              <c:numCache>
                <c:formatCode>#,##0.0</c:formatCode>
                <c:ptCount val="1"/>
                <c:pt idx="0">
                  <c:v>50829.3</c:v>
                </c:pt>
              </c:numCache>
            </c:numRef>
          </c:val>
        </c:ser>
        <c:axId val="134519424"/>
        <c:axId val="134553984"/>
      </c:barChart>
      <c:catAx>
        <c:axId val="134519424"/>
        <c:scaling>
          <c:orientation val="minMax"/>
        </c:scaling>
        <c:delete val="1"/>
        <c:axPos val="b"/>
        <c:tickLblPos val="none"/>
        <c:crossAx val="134553984"/>
        <c:crosses val="autoZero"/>
        <c:auto val="1"/>
        <c:lblAlgn val="ctr"/>
        <c:lblOffset val="100"/>
      </c:catAx>
      <c:valAx>
        <c:axId val="134553984"/>
        <c:scaling>
          <c:orientation val="minMax"/>
          <c:max val="220000"/>
          <c:min val="0"/>
        </c:scaling>
        <c:axPos val="l"/>
        <c:majorGridlines/>
        <c:numFmt formatCode="#,##0.0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34519424"/>
        <c:crosses val="autoZero"/>
        <c:crossBetween val="between"/>
        <c:majorUnit val="20000"/>
      </c:valAx>
    </c:plotArea>
    <c:legend>
      <c:legendPos val="b"/>
      <c:layout>
        <c:manualLayout>
          <c:xMode val="edge"/>
          <c:yMode val="edge"/>
          <c:x val="0.18441865025492526"/>
          <c:y val="0.8655020700279985"/>
          <c:w val="0.76345913657344688"/>
          <c:h val="0.10022874816593427"/>
        </c:manualLayout>
      </c:layout>
      <c:txPr>
        <a:bodyPr/>
        <a:lstStyle/>
        <a:p>
          <a:pPr>
            <a:defRPr sz="140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2.1612860892388439E-2"/>
          <c:y val="0"/>
          <c:w val="0.92322604986876322"/>
          <c:h val="1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spPr>
              <a:solidFill>
                <a:srgbClr val="FFC000"/>
              </a:solidFill>
            </c:spPr>
          </c:dPt>
          <c:dPt>
            <c:idx val="1"/>
            <c:spPr>
              <a:solidFill>
                <a:schemeClr val="accent2">
                  <a:lumMod val="60000"/>
                  <a:lumOff val="40000"/>
                </a:schemeClr>
              </a:solidFill>
            </c:spPr>
          </c:dPt>
          <c:dPt>
            <c:idx val="2"/>
            <c:spPr>
              <a:solidFill>
                <a:srgbClr val="FA6D2E"/>
              </a:solidFill>
            </c:spPr>
          </c:dPt>
          <c:dPt>
            <c:idx val="3"/>
            <c:spPr>
              <a:solidFill>
                <a:srgbClr val="FA6D2E"/>
              </a:solidFill>
            </c:spPr>
          </c:dPt>
          <c:dPt>
            <c:idx val="4"/>
            <c:spPr>
              <a:solidFill>
                <a:schemeClr val="accent1">
                  <a:lumMod val="60000"/>
                  <a:lumOff val="40000"/>
                </a:schemeClr>
              </a:solidFill>
            </c:spPr>
          </c:dPt>
          <c:dLbls>
            <c:dLbl>
              <c:idx val="3"/>
              <c:layout>
                <c:manualLayout>
                  <c:x val="-1.3378189766413117E-2"/>
                  <c:y val="-8.7626186149808202E-2"/>
                </c:manualLayout>
              </c:layout>
              <c:showPercent val="1"/>
            </c:dLbl>
            <c:dLbl>
              <c:idx val="4"/>
              <c:layout>
                <c:manualLayout>
                  <c:x val="3.3444816053511887E-3"/>
                  <c:y val="-8.1019584090450195E-2"/>
                </c:manualLayout>
              </c:layout>
              <c:showPercent val="1"/>
            </c:dLbl>
            <c:txPr>
              <a:bodyPr/>
              <a:lstStyle/>
              <a:p>
                <a:pPr>
                  <a:defRPr sz="900"/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Лист1!$A$2:$A$4</c:f>
              <c:strCache>
                <c:ptCount val="3"/>
                <c:pt idx="0">
                  <c:v>Жилищное хозяйство</c:v>
                </c:pt>
                <c:pt idx="1">
                  <c:v>Коммунальное хозяйство</c:v>
                </c:pt>
                <c:pt idx="2">
                  <c:v>Благоустройство</c:v>
                </c:pt>
              </c:strCache>
            </c:strRef>
          </c:cat>
          <c:val>
            <c:numRef>
              <c:f>Лист1!$B$2:$B$4</c:f>
              <c:numCache>
                <c:formatCode>0.0</c:formatCode>
                <c:ptCount val="3"/>
                <c:pt idx="0">
                  <c:v>18500.3</c:v>
                </c:pt>
                <c:pt idx="1">
                  <c:v>22308.2</c:v>
                </c:pt>
                <c:pt idx="2">
                  <c:v>10020.799999999988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</c:strCache>
            </c:strRef>
          </c:tx>
          <c:cat>
            <c:strRef>
              <c:f>Лист1!$A$2:$A$4</c:f>
              <c:strCache>
                <c:ptCount val="3"/>
                <c:pt idx="0">
                  <c:v>Жилищное хозяйство</c:v>
                </c:pt>
                <c:pt idx="1">
                  <c:v>Коммунальное хозяйство</c:v>
                </c:pt>
                <c:pt idx="2">
                  <c:v>Благоустройство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firstSliceAng val="0"/>
        <c:holeSize val="33"/>
      </c:doughnutChart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chemeClr val="accent6">
                <a:lumMod val="40000"/>
                <a:lumOff val="60000"/>
              </a:schemeClr>
            </a:solidFill>
          </c:spPr>
          <c:dPt>
            <c:idx val="0"/>
            <c:spPr>
              <a:solidFill>
                <a:srgbClr val="92D050"/>
              </a:solidFill>
            </c:spPr>
          </c:dPt>
          <c:dPt>
            <c:idx val="1"/>
            <c:spPr>
              <a:solidFill>
                <a:schemeClr val="tx2">
                  <a:lumMod val="60000"/>
                  <a:lumOff val="40000"/>
                </a:schemeClr>
              </a:solidFill>
            </c:spPr>
          </c:dPt>
          <c:dPt>
            <c:idx val="2"/>
            <c:spPr>
              <a:solidFill>
                <a:schemeClr val="accent6">
                  <a:lumMod val="75000"/>
                </a:schemeClr>
              </a:solidFill>
            </c:spPr>
          </c:dPt>
          <c:dPt>
            <c:idx val="3"/>
            <c:spPr>
              <a:solidFill>
                <a:srgbClr val="00B050"/>
              </a:solidFill>
            </c:spPr>
          </c:dPt>
          <c:dPt>
            <c:idx val="4"/>
            <c:spPr>
              <a:solidFill>
                <a:srgbClr val="FFFF00"/>
              </a:solidFill>
            </c:spPr>
          </c:dPt>
          <c:dLbls>
            <c:txPr>
              <a:bodyPr/>
              <a:lstStyle/>
              <a:p>
                <a:pPr>
                  <a:defRPr sz="800" baseline="0"/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Лист1!$A$2</c:f>
              <c:strCache>
                <c:ptCount val="1"/>
                <c:pt idx="0">
                  <c:v>Кв. 1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4.0999999999999996</c:v>
                </c:pt>
              </c:numCache>
            </c:numRef>
          </c:val>
        </c:ser>
        <c:firstSliceAng val="257"/>
        <c:holeSize val="58"/>
      </c:doughnutChart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16083333333333341"/>
          <c:y val="0.12361072773872619"/>
          <c:w val="0.56500026246719615"/>
          <c:h val="0.87638927226127861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chemeClr val="accent6">
                <a:lumMod val="40000"/>
                <a:lumOff val="60000"/>
              </a:schemeClr>
            </a:solidFill>
          </c:spPr>
          <c:dPt>
            <c:idx val="0"/>
            <c:spPr>
              <a:solidFill>
                <a:srgbClr val="00B0F0"/>
              </a:solidFill>
            </c:spPr>
          </c:dPt>
          <c:dPt>
            <c:idx val="1"/>
            <c:spPr>
              <a:solidFill>
                <a:srgbClr val="8DC590"/>
              </a:solidFill>
            </c:spPr>
          </c:dPt>
          <c:dPt>
            <c:idx val="2"/>
            <c:spPr>
              <a:solidFill>
                <a:srgbClr val="FFC000"/>
              </a:solidFill>
            </c:spPr>
          </c:dPt>
          <c:dPt>
            <c:idx val="3"/>
            <c:spPr>
              <a:solidFill>
                <a:srgbClr val="00B050"/>
              </a:solidFill>
            </c:spPr>
          </c:dPt>
          <c:dPt>
            <c:idx val="4"/>
            <c:spPr>
              <a:solidFill>
                <a:srgbClr val="FA6D2E"/>
              </a:solidFill>
            </c:spPr>
          </c:dPt>
          <c:dPt>
            <c:idx val="5"/>
            <c:spPr>
              <a:solidFill>
                <a:srgbClr val="8B86EE"/>
              </a:solidFill>
            </c:spPr>
          </c:dPt>
          <c:dPt>
            <c:idx val="6"/>
            <c:spPr>
              <a:solidFill>
                <a:srgbClr val="B29288"/>
              </a:solidFill>
            </c:spPr>
          </c:dPt>
          <c:dPt>
            <c:idx val="7"/>
            <c:spPr>
              <a:solidFill>
                <a:schemeClr val="bg2">
                  <a:lumMod val="90000"/>
                </a:schemeClr>
              </a:solidFill>
            </c:spPr>
          </c:dPt>
          <c:dLbls>
            <c:dLbl>
              <c:idx val="0"/>
              <c:layout>
                <c:manualLayout>
                  <c:x val="-0.16177593289969194"/>
                  <c:y val="-3.412378685222487E-2"/>
                </c:manualLayout>
              </c:layout>
              <c:showPercent val="1"/>
              <c:separator>. </c:separator>
            </c:dLbl>
            <c:dLbl>
              <c:idx val="1"/>
              <c:layout>
                <c:manualLayout>
                  <c:x val="-9.1295218532466263E-2"/>
                  <c:y val="-4.2724775682109487E-2"/>
                </c:manualLayout>
              </c:layout>
              <c:showPercent val="1"/>
              <c:separator>. </c:separator>
            </c:dLbl>
            <c:dLbl>
              <c:idx val="2"/>
              <c:layout>
                <c:manualLayout>
                  <c:x val="-4.7883430332078293E-2"/>
                  <c:y val="-7.9778123664774464E-2"/>
                </c:manualLayout>
              </c:layout>
              <c:showPercent val="1"/>
              <c:separator>. </c:separator>
            </c:dLbl>
            <c:dLbl>
              <c:idx val="3"/>
              <c:layout>
                <c:manualLayout>
                  <c:x val="4.1130320666438415E-3"/>
                  <c:y val="-3.5372031984374136E-2"/>
                </c:manualLayout>
              </c:layout>
              <c:showPercent val="1"/>
              <c:separator>. </c:separator>
            </c:dLbl>
            <c:dLbl>
              <c:idx val="4"/>
              <c:layout>
                <c:manualLayout>
                  <c:x val="0.15051009928106862"/>
                  <c:y val="-4.2378380028077894E-2"/>
                </c:manualLayout>
              </c:layout>
              <c:showPercent val="1"/>
              <c:separator>. </c:separator>
            </c:dLbl>
            <c:dLbl>
              <c:idx val="5"/>
              <c:layout>
                <c:manualLayout>
                  <c:x val="0.1203280839895015"/>
                  <c:y val="-7.6512238295794598E-4"/>
                </c:manualLayout>
              </c:layout>
              <c:showPercent val="1"/>
              <c:separator>. </c:separator>
            </c:dLbl>
            <c:dLbl>
              <c:idx val="6"/>
              <c:layout>
                <c:manualLayout>
                  <c:x val="0.13414983453155321"/>
                  <c:y val="2.5754135384239801E-2"/>
                </c:manualLayout>
              </c:layout>
              <c:showPercent val="1"/>
              <c:separator>. </c:separator>
            </c:dLbl>
            <c:dLbl>
              <c:idx val="7"/>
              <c:tx>
                <c:rich>
                  <a:bodyPr/>
                  <a:lstStyle/>
                  <a:p>
                    <a:r>
                      <a:rPr lang="en-US" smtClean="0"/>
                      <a:t>88,7</a:t>
                    </a:r>
                    <a:r>
                      <a:rPr lang="ru-RU" smtClean="0"/>
                      <a:t>0</a:t>
                    </a:r>
                    <a:r>
                      <a:rPr lang="en-US" smtClean="0"/>
                      <a:t>%</a:t>
                    </a:r>
                    <a:endParaRPr lang="en-US"/>
                  </a:p>
                </c:rich>
              </c:tx>
              <c:showPercent val="1"/>
              <c:separator>. </c:separator>
            </c:dLbl>
            <c:numFmt formatCode="0.00%" sourceLinked="0"/>
            <c:txPr>
              <a:bodyPr rot="0" anchor="t" anchorCtr="1"/>
              <a:lstStyle/>
              <a:p>
                <a:pPr>
                  <a:defRPr sz="800" baseline="0"/>
                </a:pPr>
                <a:endParaRPr lang="ru-RU"/>
              </a:p>
            </c:txPr>
            <c:showPercent val="1"/>
            <c:separator>. </c:separator>
            <c:showLeaderLines val="1"/>
          </c:dLbls>
          <c:cat>
            <c:strRef>
              <c:f>Лист1!$A$2:$A$9</c:f>
              <c:strCache>
                <c:ptCount val="8"/>
                <c:pt idx="0">
                  <c:v>Налог на доходы физических лиц</c:v>
                </c:pt>
                <c:pt idx="1">
                  <c:v>Акцизы</c:v>
                </c:pt>
                <c:pt idx="2">
                  <c:v>Налоги на совокупный доход</c:v>
                </c:pt>
                <c:pt idx="3">
                  <c:v>Налоги на имущество физических лиц</c:v>
                </c:pt>
                <c:pt idx="4">
                  <c:v>Госпошлина</c:v>
                </c:pt>
                <c:pt idx="5">
                  <c:v>Земельный налог</c:v>
                </c:pt>
                <c:pt idx="6">
                  <c:v>Неналоговые доходы</c:v>
                </c:pt>
                <c:pt idx="7">
                  <c:v>Безвозмездные поступления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3.1</c:v>
                </c:pt>
                <c:pt idx="1">
                  <c:v>3.4</c:v>
                </c:pt>
                <c:pt idx="2">
                  <c:v>0.70000000000000062</c:v>
                </c:pt>
                <c:pt idx="3">
                  <c:v>0.5</c:v>
                </c:pt>
                <c:pt idx="4">
                  <c:v>0.2</c:v>
                </c:pt>
                <c:pt idx="5">
                  <c:v>0.9</c:v>
                </c:pt>
                <c:pt idx="6">
                  <c:v>4.7</c:v>
                </c:pt>
                <c:pt idx="7">
                  <c:v>86.5</c:v>
                </c:pt>
              </c:numCache>
            </c:numRef>
          </c:val>
        </c:ser>
        <c:firstSliceAng val="0"/>
      </c:pieChart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chemeClr val="accent6">
                <a:lumMod val="40000"/>
                <a:lumOff val="60000"/>
              </a:schemeClr>
            </a:solidFill>
          </c:spPr>
          <c:dPt>
            <c:idx val="0"/>
            <c:spPr>
              <a:solidFill>
                <a:srgbClr val="92D050"/>
              </a:solidFill>
            </c:spPr>
          </c:dPt>
          <c:dPt>
            <c:idx val="1"/>
            <c:spPr>
              <a:solidFill>
                <a:schemeClr val="tx2">
                  <a:lumMod val="60000"/>
                  <a:lumOff val="40000"/>
                </a:schemeClr>
              </a:solidFill>
            </c:spPr>
          </c:dPt>
          <c:dPt>
            <c:idx val="2"/>
            <c:spPr>
              <a:solidFill>
                <a:schemeClr val="accent6">
                  <a:lumMod val="75000"/>
                </a:schemeClr>
              </a:solidFill>
            </c:spPr>
          </c:dPt>
          <c:dPt>
            <c:idx val="3"/>
            <c:spPr>
              <a:solidFill>
                <a:srgbClr val="00B050"/>
              </a:solidFill>
            </c:spPr>
          </c:dPt>
          <c:dPt>
            <c:idx val="4"/>
            <c:spPr>
              <a:solidFill>
                <a:srgbClr val="FFFF00"/>
              </a:solidFill>
            </c:spPr>
          </c:dPt>
          <c:dLbls>
            <c:txPr>
              <a:bodyPr/>
              <a:lstStyle/>
              <a:p>
                <a:pPr>
                  <a:defRPr sz="800" baseline="0"/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Лист1!$A$2</c:f>
              <c:strCache>
                <c:ptCount val="1"/>
                <c:pt idx="0">
                  <c:v>Кв. 1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13.5</c:v>
                </c:pt>
              </c:numCache>
            </c:numRef>
          </c:val>
        </c:ser>
        <c:firstSliceAng val="257"/>
        <c:holeSize val="58"/>
      </c:doughnutChart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8.0591932587374501E-2"/>
          <c:y val="0"/>
          <c:w val="0.81469298245614064"/>
          <c:h val="1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chemeClr val="accent6">
                <a:lumMod val="40000"/>
                <a:lumOff val="60000"/>
              </a:schemeClr>
            </a:solidFill>
          </c:spPr>
          <c:dPt>
            <c:idx val="0"/>
            <c:spPr>
              <a:solidFill>
                <a:srgbClr val="92D050"/>
              </a:solidFill>
            </c:spPr>
          </c:dPt>
          <c:dPt>
            <c:idx val="1"/>
            <c:spPr>
              <a:solidFill>
                <a:srgbClr val="00B0F0"/>
              </a:solidFill>
            </c:spPr>
          </c:dPt>
          <c:dPt>
            <c:idx val="2"/>
            <c:spPr>
              <a:solidFill>
                <a:srgbClr val="FA6D2E"/>
              </a:solidFill>
            </c:spPr>
          </c:dPt>
          <c:dPt>
            <c:idx val="3"/>
            <c:spPr>
              <a:solidFill>
                <a:srgbClr val="00B050"/>
              </a:solidFill>
            </c:spPr>
          </c:dPt>
          <c:dPt>
            <c:idx val="4"/>
            <c:spPr>
              <a:solidFill>
                <a:srgbClr val="FFD13F"/>
              </a:solidFill>
            </c:spPr>
          </c:dPt>
          <c:dLbls>
            <c:txPr>
              <a:bodyPr/>
              <a:lstStyle/>
              <a:p>
                <a:pPr>
                  <a:defRPr sz="800" baseline="0"/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Лист1!$A$2:$A$7</c:f>
              <c:strCache>
                <c:ptCount val="6"/>
                <c:pt idx="0">
                  <c:v>Развитие образования</c:v>
                </c:pt>
                <c:pt idx="1">
                  <c:v>Социальная поддержка граждан</c:v>
                </c:pt>
                <c:pt idx="2">
                  <c:v>Развитие в сфере строительства</c:v>
                </c:pt>
                <c:pt idx="3">
                  <c:v>Развитие культуры</c:v>
                </c:pt>
                <c:pt idx="4">
                  <c:v>Прочие программы</c:v>
                </c:pt>
                <c:pt idx="5">
                  <c:v>Непрограммные расходы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412.1</c:v>
                </c:pt>
                <c:pt idx="1">
                  <c:v>67.2</c:v>
                </c:pt>
                <c:pt idx="2">
                  <c:v>158</c:v>
                </c:pt>
                <c:pt idx="3">
                  <c:v>67.7</c:v>
                </c:pt>
                <c:pt idx="4">
                  <c:v>108.5</c:v>
                </c:pt>
                <c:pt idx="5">
                  <c:v>35.300000000000004</c:v>
                </c:pt>
              </c:numCache>
            </c:numRef>
          </c:val>
        </c:ser>
        <c:firstSliceAng val="257"/>
        <c:holeSize val="48"/>
      </c:doughnutChart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0.10119661766417129"/>
          <c:y val="8.8560872742995414E-2"/>
          <c:w val="0.84930513493505622"/>
          <c:h val="0.82098674768475643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6">
                <a:lumMod val="40000"/>
                <a:lumOff val="60000"/>
              </a:schemeClr>
            </a:solidFill>
          </c:spPr>
          <c:dLbls>
            <c:txPr>
              <a:bodyPr anchor="t" anchorCtr="0"/>
              <a:lstStyle/>
              <a:p>
                <a:pPr>
                  <a:defRPr sz="800" baseline="0"/>
                </a:pPr>
                <a:endParaRPr lang="ru-RU"/>
              </a:p>
            </c:txPr>
            <c:dLblPos val="inEnd"/>
            <c:showVal val="1"/>
          </c:dLbls>
          <c:cat>
            <c:strRef>
              <c:f>Лист1!$A$2:$A$8</c:f>
              <c:strCache>
                <c:ptCount val="7"/>
                <c:pt idx="0">
                  <c:v>2012 г.</c:v>
                </c:pt>
                <c:pt idx="1">
                  <c:v>2013 г.</c:v>
                </c:pt>
                <c:pt idx="2">
                  <c:v>2014 г.</c:v>
                </c:pt>
                <c:pt idx="3">
                  <c:v>2015 г.</c:v>
                </c:pt>
                <c:pt idx="4">
                  <c:v>2016 г.</c:v>
                </c:pt>
                <c:pt idx="5">
                  <c:v>2017 г.</c:v>
                </c:pt>
                <c:pt idx="6">
                  <c:v>2018 г.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118.4</c:v>
                </c:pt>
                <c:pt idx="1">
                  <c:v>130.30000000000001</c:v>
                </c:pt>
                <c:pt idx="2">
                  <c:v>128.30000000000001</c:v>
                </c:pt>
                <c:pt idx="3">
                  <c:v>131.5</c:v>
                </c:pt>
                <c:pt idx="4">
                  <c:v>139.30000000000001</c:v>
                </c:pt>
                <c:pt idx="5">
                  <c:v>137</c:v>
                </c:pt>
                <c:pt idx="6">
                  <c:v>157</c:v>
                </c:pt>
              </c:numCache>
            </c:numRef>
          </c:val>
        </c:ser>
        <c:gapWidth val="30"/>
        <c:overlap val="100"/>
        <c:axId val="130163072"/>
        <c:axId val="130164608"/>
      </c:barChart>
      <c:catAx>
        <c:axId val="130163072"/>
        <c:scaling>
          <c:orientation val="minMax"/>
        </c:scaling>
        <c:axPos val="b"/>
        <c:numFmt formatCode="_-* #,##0&quot;р.&quot;_-;\-* #,##0&quot;р.&quot;_-;_-* &quot;-&quot;&quot;р.&quot;_-;_-@_-" sourceLinked="1"/>
        <c:majorTickMark val="cross"/>
        <c:tickLblPos val="low"/>
        <c:txPr>
          <a:bodyPr/>
          <a:lstStyle/>
          <a:p>
            <a:pPr>
              <a:defRPr sz="700" baseline="0"/>
            </a:pPr>
            <a:endParaRPr lang="ru-RU"/>
          </a:p>
        </c:txPr>
        <c:crossAx val="130164608"/>
        <c:crosses val="autoZero"/>
        <c:auto val="1"/>
        <c:lblAlgn val="ctr"/>
        <c:lblOffset val="100"/>
      </c:catAx>
      <c:valAx>
        <c:axId val="130164608"/>
        <c:scaling>
          <c:orientation val="minMax"/>
          <c:max val="140"/>
          <c:min val="0"/>
        </c:scaling>
        <c:axPos val="l"/>
        <c:majorGridlines/>
        <c:numFmt formatCode="General" sourceLinked="0"/>
        <c:tickLblPos val="nextTo"/>
        <c:txPr>
          <a:bodyPr/>
          <a:lstStyle/>
          <a:p>
            <a:pPr>
              <a:defRPr sz="800" baseline="0"/>
            </a:pPr>
            <a:endParaRPr lang="ru-RU"/>
          </a:p>
        </c:txPr>
        <c:crossAx val="130163072"/>
        <c:crosses val="autoZero"/>
        <c:crossBetween val="between"/>
        <c:majorUnit val="20"/>
      </c:valAx>
      <c:spPr>
        <a:noFill/>
        <a:scene3d>
          <a:camera prst="orthographicFront"/>
          <a:lightRig rig="threePt" dir="t"/>
        </a:scene3d>
        <a:sp3d>
          <a:bevelT/>
        </a:sp3d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10119661766417129"/>
          <c:y val="8.8560872742995511E-2"/>
          <c:w val="0.84930513493505622"/>
          <c:h val="0.82098674768475643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00B0F0"/>
            </a:solidFill>
          </c:spPr>
          <c:dLbls>
            <c:txPr>
              <a:bodyPr anchor="t" anchorCtr="0"/>
              <a:lstStyle/>
              <a:p>
                <a:pPr>
                  <a:defRPr sz="800" baseline="0"/>
                </a:pPr>
                <a:endParaRPr lang="ru-RU"/>
              </a:p>
            </c:txPr>
            <c:dLblPos val="ctr"/>
            <c:showVal val="1"/>
          </c:dLbls>
          <c:cat>
            <c:strRef>
              <c:f>Лист1!$A$2:$A$8</c:f>
              <c:strCache>
                <c:ptCount val="7"/>
                <c:pt idx="0">
                  <c:v>2012 г.</c:v>
                </c:pt>
                <c:pt idx="1">
                  <c:v>2013 г.</c:v>
                </c:pt>
                <c:pt idx="2">
                  <c:v>2014 г.</c:v>
                </c:pt>
                <c:pt idx="3">
                  <c:v>2015 г.</c:v>
                </c:pt>
                <c:pt idx="4">
                  <c:v>2016 г.</c:v>
                </c:pt>
                <c:pt idx="5">
                  <c:v>2017 г.</c:v>
                </c:pt>
                <c:pt idx="6">
                  <c:v>2018 г.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0</c:v>
                </c:pt>
                <c:pt idx="1">
                  <c:v>0</c:v>
                </c:pt>
                <c:pt idx="2">
                  <c:v>12.7</c:v>
                </c:pt>
                <c:pt idx="3">
                  <c:v>24.4</c:v>
                </c:pt>
                <c:pt idx="4">
                  <c:v>33.800000000000004</c:v>
                </c:pt>
                <c:pt idx="5">
                  <c:v>25.9</c:v>
                </c:pt>
                <c:pt idx="6">
                  <c:v>27.4</c:v>
                </c:pt>
              </c:numCache>
            </c:numRef>
          </c:val>
        </c:ser>
        <c:gapWidth val="30"/>
        <c:overlap val="100"/>
        <c:axId val="131161472"/>
        <c:axId val="131163264"/>
      </c:barChart>
      <c:catAx>
        <c:axId val="131161472"/>
        <c:scaling>
          <c:orientation val="minMax"/>
        </c:scaling>
        <c:axPos val="b"/>
        <c:numFmt formatCode="_-* #,##0&quot;р.&quot;_-;\-* #,##0&quot;р.&quot;_-;_-* &quot;-&quot;&quot;р.&quot;_-;_-@_-" sourceLinked="1"/>
        <c:majorTickMark val="cross"/>
        <c:tickLblPos val="low"/>
        <c:txPr>
          <a:bodyPr/>
          <a:lstStyle/>
          <a:p>
            <a:pPr>
              <a:defRPr sz="700" baseline="0"/>
            </a:pPr>
            <a:endParaRPr lang="ru-RU"/>
          </a:p>
        </c:txPr>
        <c:crossAx val="131163264"/>
        <c:crosses val="autoZero"/>
        <c:auto val="1"/>
        <c:lblAlgn val="ctr"/>
        <c:lblOffset val="100"/>
      </c:catAx>
      <c:valAx>
        <c:axId val="131163264"/>
        <c:scaling>
          <c:orientation val="minMax"/>
          <c:max val="40"/>
          <c:min val="0"/>
        </c:scaling>
        <c:axPos val="l"/>
        <c:majorGridlines/>
        <c:numFmt formatCode="General" sourceLinked="0"/>
        <c:tickLblPos val="nextTo"/>
        <c:txPr>
          <a:bodyPr/>
          <a:lstStyle/>
          <a:p>
            <a:pPr>
              <a:defRPr sz="800" baseline="0"/>
            </a:pPr>
            <a:endParaRPr lang="ru-RU"/>
          </a:p>
        </c:txPr>
        <c:crossAx val="131161472"/>
        <c:crosses val="autoZero"/>
        <c:crossBetween val="between"/>
        <c:majorUnit val="10"/>
      </c:valAx>
      <c:spPr>
        <a:noFill/>
        <a:scene3d>
          <a:camera prst="orthographicFront"/>
          <a:lightRig rig="threePt" dir="t"/>
        </a:scene3d>
        <a:sp3d>
          <a:bevelT/>
        </a:sp3d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0.10119661766417129"/>
          <c:y val="8.8560872742995511E-2"/>
          <c:w val="0.84930513493505622"/>
          <c:h val="0.82098674768475643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92D050"/>
            </a:solidFill>
          </c:spPr>
          <c:dLbls>
            <c:txPr>
              <a:bodyPr anchor="t" anchorCtr="0"/>
              <a:lstStyle/>
              <a:p>
                <a:pPr>
                  <a:defRPr sz="800" baseline="0"/>
                </a:pPr>
                <a:endParaRPr lang="ru-RU"/>
              </a:p>
            </c:txPr>
            <c:dLblPos val="inEnd"/>
            <c:showVal val="1"/>
          </c:dLbls>
          <c:cat>
            <c:strRef>
              <c:f>Лист1!$A$2:$A$8</c:f>
              <c:strCache>
                <c:ptCount val="7"/>
                <c:pt idx="0">
                  <c:v>2012 г.</c:v>
                </c:pt>
                <c:pt idx="1">
                  <c:v>2013 г.</c:v>
                </c:pt>
                <c:pt idx="2">
                  <c:v>2014 г.</c:v>
                </c:pt>
                <c:pt idx="3">
                  <c:v>2015 г.</c:v>
                </c:pt>
                <c:pt idx="4">
                  <c:v>2016 г.</c:v>
                </c:pt>
                <c:pt idx="5">
                  <c:v>2017 г.</c:v>
                </c:pt>
                <c:pt idx="6">
                  <c:v>2018 г.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1.7</c:v>
                </c:pt>
                <c:pt idx="1">
                  <c:v>2.2999999999999998</c:v>
                </c:pt>
                <c:pt idx="2">
                  <c:v>2.2000000000000002</c:v>
                </c:pt>
                <c:pt idx="3">
                  <c:v>2.6</c:v>
                </c:pt>
                <c:pt idx="4">
                  <c:v>2.9</c:v>
                </c:pt>
                <c:pt idx="5">
                  <c:v>4.0999999999999996</c:v>
                </c:pt>
                <c:pt idx="6">
                  <c:v>4.4000000000000004</c:v>
                </c:pt>
              </c:numCache>
            </c:numRef>
          </c:val>
        </c:ser>
        <c:gapWidth val="30"/>
        <c:overlap val="100"/>
        <c:axId val="131182976"/>
        <c:axId val="131184512"/>
      </c:barChart>
      <c:catAx>
        <c:axId val="131182976"/>
        <c:scaling>
          <c:orientation val="minMax"/>
        </c:scaling>
        <c:axPos val="b"/>
        <c:numFmt formatCode="_-* #,##0&quot;р.&quot;_-;\-* #,##0&quot;р.&quot;_-;_-* &quot;-&quot;&quot;р.&quot;_-;_-@_-" sourceLinked="1"/>
        <c:majorTickMark val="cross"/>
        <c:tickLblPos val="low"/>
        <c:txPr>
          <a:bodyPr/>
          <a:lstStyle/>
          <a:p>
            <a:pPr>
              <a:defRPr sz="700" baseline="0"/>
            </a:pPr>
            <a:endParaRPr lang="ru-RU"/>
          </a:p>
        </c:txPr>
        <c:crossAx val="131184512"/>
        <c:crosses val="autoZero"/>
        <c:auto val="1"/>
        <c:lblAlgn val="ctr"/>
        <c:lblOffset val="100"/>
      </c:catAx>
      <c:valAx>
        <c:axId val="131184512"/>
        <c:scaling>
          <c:orientation val="minMax"/>
          <c:max val="5"/>
          <c:min val="0"/>
        </c:scaling>
        <c:axPos val="l"/>
        <c:majorGridlines/>
        <c:numFmt formatCode="General" sourceLinked="0"/>
        <c:tickLblPos val="nextTo"/>
        <c:txPr>
          <a:bodyPr/>
          <a:lstStyle/>
          <a:p>
            <a:pPr>
              <a:defRPr sz="800" baseline="0"/>
            </a:pPr>
            <a:endParaRPr lang="ru-RU"/>
          </a:p>
        </c:txPr>
        <c:crossAx val="131182976"/>
        <c:crosses val="autoZero"/>
        <c:crossBetween val="between"/>
        <c:majorUnit val="1"/>
      </c:valAx>
      <c:spPr>
        <a:noFill/>
        <a:scene3d>
          <a:camera prst="orthographicFront"/>
          <a:lightRig rig="threePt" dir="t"/>
        </a:scene3d>
        <a:sp3d>
          <a:bevelT/>
        </a:sp3d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10119661766417129"/>
          <c:y val="8.8560872742995594E-2"/>
          <c:w val="0.84930513493505622"/>
          <c:h val="0.82098674768475643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4">
                <a:lumMod val="40000"/>
                <a:lumOff val="60000"/>
              </a:schemeClr>
            </a:solidFill>
          </c:spPr>
          <c:dLbls>
            <c:txPr>
              <a:bodyPr anchor="t" anchorCtr="0"/>
              <a:lstStyle/>
              <a:p>
                <a:pPr>
                  <a:defRPr sz="800" baseline="0"/>
                </a:pPr>
                <a:endParaRPr lang="ru-RU"/>
              </a:p>
            </c:txPr>
            <c:dLblPos val="ctr"/>
            <c:showVal val="1"/>
          </c:dLbls>
          <c:cat>
            <c:strRef>
              <c:f>Лист1!$A$2:$A$8</c:f>
              <c:strCache>
                <c:ptCount val="7"/>
                <c:pt idx="0">
                  <c:v>2012 г.</c:v>
                </c:pt>
                <c:pt idx="1">
                  <c:v>2013 г.</c:v>
                </c:pt>
                <c:pt idx="2">
                  <c:v>2014 г.</c:v>
                </c:pt>
                <c:pt idx="3">
                  <c:v>2015 г.</c:v>
                </c:pt>
                <c:pt idx="4">
                  <c:v>2016 г.</c:v>
                </c:pt>
                <c:pt idx="5">
                  <c:v>2017 г.</c:v>
                </c:pt>
                <c:pt idx="6">
                  <c:v>2018 г.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4.5999999999999996</c:v>
                </c:pt>
                <c:pt idx="1">
                  <c:v>5.9</c:v>
                </c:pt>
                <c:pt idx="2">
                  <c:v>6.1</c:v>
                </c:pt>
                <c:pt idx="3">
                  <c:v>5.9</c:v>
                </c:pt>
                <c:pt idx="4">
                  <c:v>6.8</c:v>
                </c:pt>
                <c:pt idx="5" formatCode="0.0">
                  <c:v>7</c:v>
                </c:pt>
                <c:pt idx="6">
                  <c:v>3.7</c:v>
                </c:pt>
              </c:numCache>
            </c:numRef>
          </c:val>
        </c:ser>
        <c:gapWidth val="30"/>
        <c:overlap val="100"/>
        <c:axId val="131208320"/>
        <c:axId val="131209856"/>
      </c:barChart>
      <c:catAx>
        <c:axId val="131208320"/>
        <c:scaling>
          <c:orientation val="minMax"/>
        </c:scaling>
        <c:axPos val="b"/>
        <c:numFmt formatCode="_-* #,##0&quot;р.&quot;_-;\-* #,##0&quot;р.&quot;_-;_-* &quot;-&quot;&quot;р.&quot;_-;_-@_-" sourceLinked="1"/>
        <c:majorTickMark val="cross"/>
        <c:tickLblPos val="low"/>
        <c:txPr>
          <a:bodyPr/>
          <a:lstStyle/>
          <a:p>
            <a:pPr>
              <a:defRPr sz="700" baseline="0"/>
            </a:pPr>
            <a:endParaRPr lang="ru-RU"/>
          </a:p>
        </c:txPr>
        <c:crossAx val="131209856"/>
        <c:crosses val="autoZero"/>
        <c:auto val="1"/>
        <c:lblAlgn val="ctr"/>
        <c:lblOffset val="100"/>
      </c:catAx>
      <c:valAx>
        <c:axId val="131209856"/>
        <c:scaling>
          <c:orientation val="minMax"/>
          <c:max val="10"/>
          <c:min val="0"/>
        </c:scaling>
        <c:axPos val="l"/>
        <c:majorGridlines/>
        <c:numFmt formatCode="General" sourceLinked="0"/>
        <c:tickLblPos val="nextTo"/>
        <c:txPr>
          <a:bodyPr/>
          <a:lstStyle/>
          <a:p>
            <a:pPr>
              <a:defRPr sz="800" baseline="0"/>
            </a:pPr>
            <a:endParaRPr lang="ru-RU"/>
          </a:p>
        </c:txPr>
        <c:crossAx val="131208320"/>
        <c:crosses val="autoZero"/>
        <c:crossBetween val="between"/>
        <c:majorUnit val="1"/>
      </c:valAx>
      <c:spPr>
        <a:noFill/>
        <a:scene3d>
          <a:camera prst="orthographicFront"/>
          <a:lightRig rig="threePt" dir="t"/>
        </a:scene3d>
        <a:sp3d>
          <a:bevelT/>
        </a:sp3d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10119661766417129"/>
          <c:y val="8.8560872742995594E-2"/>
          <c:w val="0.84930513493505622"/>
          <c:h val="0.82098674768475643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FFD13F"/>
            </a:solidFill>
          </c:spPr>
          <c:dLbls>
            <c:txPr>
              <a:bodyPr anchor="t" anchorCtr="0"/>
              <a:lstStyle/>
              <a:p>
                <a:pPr>
                  <a:defRPr sz="800" baseline="0"/>
                </a:pPr>
                <a:endParaRPr lang="ru-RU"/>
              </a:p>
            </c:txPr>
            <c:dLblPos val="inEnd"/>
            <c:showVal val="1"/>
          </c:dLbls>
          <c:cat>
            <c:strRef>
              <c:f>Лист1!$A$2:$A$8</c:f>
              <c:strCache>
                <c:ptCount val="7"/>
                <c:pt idx="0">
                  <c:v>2012 г.</c:v>
                </c:pt>
                <c:pt idx="1">
                  <c:v>2013 г.</c:v>
                </c:pt>
                <c:pt idx="2">
                  <c:v>2014 г.</c:v>
                </c:pt>
                <c:pt idx="3">
                  <c:v>2015 г.</c:v>
                </c:pt>
                <c:pt idx="4">
                  <c:v>2016 г.</c:v>
                </c:pt>
                <c:pt idx="5">
                  <c:v>2017 г.</c:v>
                </c:pt>
                <c:pt idx="6">
                  <c:v>2018 г.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23.4</c:v>
                </c:pt>
                <c:pt idx="1">
                  <c:v>29.2</c:v>
                </c:pt>
                <c:pt idx="2">
                  <c:v>28.8</c:v>
                </c:pt>
                <c:pt idx="3">
                  <c:v>35.800000000000004</c:v>
                </c:pt>
                <c:pt idx="4">
                  <c:v>34.5</c:v>
                </c:pt>
                <c:pt idx="5">
                  <c:v>36.9</c:v>
                </c:pt>
                <c:pt idx="6">
                  <c:v>31.3</c:v>
                </c:pt>
              </c:numCache>
            </c:numRef>
          </c:val>
        </c:ser>
        <c:gapWidth val="30"/>
        <c:overlap val="100"/>
        <c:axId val="131266432"/>
        <c:axId val="131267968"/>
      </c:barChart>
      <c:catAx>
        <c:axId val="131266432"/>
        <c:scaling>
          <c:orientation val="minMax"/>
        </c:scaling>
        <c:axPos val="b"/>
        <c:numFmt formatCode="_-* #,##0&quot;р.&quot;_-;\-* #,##0&quot;р.&quot;_-;_-* &quot;-&quot;&quot;р.&quot;_-;_-@_-" sourceLinked="1"/>
        <c:majorTickMark val="cross"/>
        <c:tickLblPos val="low"/>
        <c:txPr>
          <a:bodyPr/>
          <a:lstStyle/>
          <a:p>
            <a:pPr>
              <a:defRPr sz="700" baseline="0"/>
            </a:pPr>
            <a:endParaRPr lang="ru-RU"/>
          </a:p>
        </c:txPr>
        <c:crossAx val="131267968"/>
        <c:crosses val="autoZero"/>
        <c:auto val="1"/>
        <c:lblAlgn val="ctr"/>
        <c:lblOffset val="100"/>
      </c:catAx>
      <c:valAx>
        <c:axId val="131267968"/>
        <c:scaling>
          <c:orientation val="minMax"/>
          <c:max val="40"/>
          <c:min val="0"/>
        </c:scaling>
        <c:axPos val="l"/>
        <c:majorGridlines/>
        <c:numFmt formatCode="General" sourceLinked="0"/>
        <c:tickLblPos val="nextTo"/>
        <c:txPr>
          <a:bodyPr/>
          <a:lstStyle/>
          <a:p>
            <a:pPr>
              <a:defRPr sz="800" baseline="0"/>
            </a:pPr>
            <a:endParaRPr lang="ru-RU"/>
          </a:p>
        </c:txPr>
        <c:crossAx val="131266432"/>
        <c:crosses val="autoZero"/>
        <c:crossBetween val="between"/>
        <c:majorUnit val="10"/>
      </c:valAx>
      <c:spPr>
        <a:noFill/>
        <a:scene3d>
          <a:camera prst="orthographicFront"/>
          <a:lightRig rig="threePt" dir="t"/>
        </a:scene3d>
        <a:sp3d>
          <a:bevelT/>
        </a:sp3d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32"/>
  <c:chart>
    <c:view3D>
      <c:rAngAx val="1"/>
    </c:view3D>
    <c:plotArea>
      <c:layout>
        <c:manualLayout>
          <c:layoutTarget val="inner"/>
          <c:xMode val="edge"/>
          <c:yMode val="edge"/>
          <c:x val="7.1458333333333429E-2"/>
          <c:y val="6.1111111111111123E-2"/>
          <c:w val="0.91717803030303469"/>
          <c:h val="0.68883595800524944"/>
        </c:manualLayout>
      </c:layout>
      <c:bar3DChart>
        <c:barDir val="col"/>
        <c:grouping val="percent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Расходы всего</c:v>
                </c:pt>
              </c:strCache>
            </c:strRef>
          </c:tx>
          <c:dLbls>
            <c:txPr>
              <a:bodyPr/>
              <a:lstStyle/>
              <a:p>
                <a:pPr>
                  <a:defRPr sz="800">
                    <a:latin typeface="姙폜餻妤"/>
                  </a:defRPr>
                </a:pPr>
                <a:endParaRPr lang="ru-RU"/>
              </a:p>
            </c:txPr>
            <c:showVal val="1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</c:numCache>
            </c:numRef>
          </c:cat>
          <c:val>
            <c:numRef>
              <c:f>Лист1!$B$2:$B$6</c:f>
              <c:numCache>
                <c:formatCode>#,##0</c:formatCode>
                <c:ptCount val="5"/>
                <c:pt idx="0">
                  <c:v>823761</c:v>
                </c:pt>
                <c:pt idx="1">
                  <c:v>876393</c:v>
                </c:pt>
                <c:pt idx="2">
                  <c:v>975452</c:v>
                </c:pt>
                <c:pt idx="3">
                  <c:v>848819</c:v>
                </c:pt>
                <c:pt idx="4">
                  <c:v>850069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Расходы на социальную сферу</c:v>
                </c:pt>
              </c:strCache>
            </c:strRef>
          </c:tx>
          <c:dLbls>
            <c:txPr>
              <a:bodyPr/>
              <a:lstStyle/>
              <a:p>
                <a:pPr>
                  <a:defRPr sz="800">
                    <a:latin typeface="姙폜餻妤"/>
                  </a:defRPr>
                </a:pPr>
                <a:endParaRPr lang="ru-RU"/>
              </a:p>
            </c:txPr>
            <c:showVal val="1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</c:numCache>
            </c:numRef>
          </c:cat>
          <c:val>
            <c:numRef>
              <c:f>Лист1!$C$2:$C$6</c:f>
              <c:numCache>
                <c:formatCode>#,##0</c:formatCode>
                <c:ptCount val="5"/>
                <c:pt idx="0">
                  <c:v>631658</c:v>
                </c:pt>
                <c:pt idx="1">
                  <c:v>607435</c:v>
                </c:pt>
                <c:pt idx="2">
                  <c:v>590162</c:v>
                </c:pt>
                <c:pt idx="3">
                  <c:v>559893</c:v>
                </c:pt>
                <c:pt idx="4">
                  <c:v>632593</c:v>
                </c:pt>
              </c:numCache>
            </c:numRef>
          </c:val>
        </c:ser>
        <c:dLbls>
          <c:showVal val="1"/>
        </c:dLbls>
        <c:shape val="box"/>
        <c:axId val="132991232"/>
        <c:axId val="132997120"/>
        <c:axId val="0"/>
      </c:bar3DChart>
      <c:catAx>
        <c:axId val="13299123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900">
                <a:latin typeface="姙폜餻妤"/>
              </a:defRPr>
            </a:pPr>
            <a:endParaRPr lang="ru-RU"/>
          </a:p>
        </c:txPr>
        <c:crossAx val="132997120"/>
        <c:crosses val="autoZero"/>
        <c:auto val="1"/>
        <c:lblAlgn val="ctr"/>
        <c:lblOffset val="100"/>
      </c:catAx>
      <c:valAx>
        <c:axId val="132997120"/>
        <c:scaling>
          <c:orientation val="minMax"/>
        </c:scaling>
        <c:axPos val="l"/>
        <c:majorGridlines/>
        <c:numFmt formatCode="0%" sourceLinked="1"/>
        <c:tickLblPos val="nextTo"/>
        <c:txPr>
          <a:bodyPr/>
          <a:lstStyle/>
          <a:p>
            <a:pPr>
              <a:defRPr sz="900">
                <a:latin typeface="姙폜餻妤"/>
              </a:defRPr>
            </a:pPr>
            <a:endParaRPr lang="ru-RU"/>
          </a:p>
        </c:txPr>
        <c:crossAx val="132991232"/>
        <c:crosses val="autoZero"/>
        <c:crossBetween val="between"/>
      </c:valAx>
    </c:plotArea>
    <c:legend>
      <c:legendPos val="b"/>
      <c:txPr>
        <a:bodyPr/>
        <a:lstStyle/>
        <a:p>
          <a:pPr>
            <a:defRPr sz="1000">
              <a:latin typeface="姙폜餻妤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900">
                <a:latin typeface="姙폜餻妤"/>
              </a:defRPr>
            </a:pPr>
            <a:r>
              <a:rPr lang="ru-RU" sz="900" dirty="0" smtClean="0">
                <a:latin typeface="姙폜餻妤"/>
              </a:rPr>
              <a:t>Всего</a:t>
            </a:r>
            <a:endParaRPr lang="ru-RU" sz="900" dirty="0">
              <a:latin typeface="姙폜餻妤"/>
            </a:endParaRPr>
          </a:p>
        </c:rich>
      </c:tx>
      <c:layout>
        <c:manualLayout>
          <c:xMode val="edge"/>
          <c:yMode val="edge"/>
          <c:x val="0.36200876879026828"/>
          <c:y val="4.037182852143475E-3"/>
        </c:manualLayout>
      </c:layout>
    </c:title>
    <c:plotArea>
      <c:layout>
        <c:manualLayout>
          <c:layoutTarget val="inner"/>
          <c:xMode val="edge"/>
          <c:yMode val="edge"/>
          <c:x val="0.11509275829157722"/>
          <c:y val="0.15435345581802393"/>
          <c:w val="0.57008381054641244"/>
          <c:h val="0.8361229221347336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1"/>
            <c:spPr>
              <a:solidFill>
                <a:schemeClr val="accent6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solidFill>
                <a:srgbClr val="00CC99"/>
              </a:solidFill>
            </c:spPr>
          </c:dPt>
          <c:dLbls>
            <c:dLbl>
              <c:idx val="1"/>
              <c:layout>
                <c:manualLayout>
                  <c:x val="7.5757575757575704E-2"/>
                  <c:y val="-7.2222222222222299E-2"/>
                </c:manualLayout>
              </c:layout>
              <c:showPercent val="1"/>
            </c:dLbl>
            <c:txPr>
              <a:bodyPr/>
              <a:lstStyle/>
              <a:p>
                <a:pPr>
                  <a:defRPr sz="800">
                    <a:latin typeface="姙폜餻妤"/>
                  </a:defRPr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Лист1!$A$2:$A$5</c:f>
              <c:strCache>
                <c:ptCount val="4"/>
                <c:pt idx="0">
                  <c:v>Социальная политика</c:v>
                </c:pt>
                <c:pt idx="1">
                  <c:v>Физическая культура и спорт</c:v>
                </c:pt>
                <c:pt idx="2">
                  <c:v>Культура, кинематография</c:v>
                </c:pt>
                <c:pt idx="3">
                  <c:v>Образование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75895</c:v>
                </c:pt>
                <c:pt idx="1">
                  <c:v>199.4</c:v>
                </c:pt>
                <c:pt idx="2">
                  <c:v>81703</c:v>
                </c:pt>
                <c:pt idx="3">
                  <c:v>473001</c:v>
                </c:pt>
              </c:numCache>
            </c:numRef>
          </c:val>
        </c:ser>
        <c:firstSliceAng val="0"/>
        <c:holeSize val="50"/>
      </c:doughnut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0.02717</cdr:x>
      <cdr:y>0</cdr:y>
    </cdr:from>
    <cdr:to>
      <cdr:x>0.45152</cdr:x>
      <cdr:y>0.21212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95250" y="0"/>
          <a:ext cx="1487431" cy="53339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 anchor="ctr"/>
        <a:lstStyle xmlns:a="http://schemas.openxmlformats.org/drawingml/2006/main"/>
        <a:p xmlns:a="http://schemas.openxmlformats.org/drawingml/2006/main">
          <a:pPr algn="ctr"/>
          <a:r>
            <a:rPr lang="ru-RU" sz="1100" dirty="0" smtClean="0"/>
            <a:t>2018 год</a:t>
          </a:r>
        </a:p>
        <a:p xmlns:a="http://schemas.openxmlformats.org/drawingml/2006/main">
          <a:pPr algn="ctr"/>
          <a:r>
            <a:rPr lang="ru-RU" sz="1100" dirty="0" smtClean="0"/>
            <a:t>836,4 </a:t>
          </a:r>
          <a:r>
            <a:rPr lang="ru-RU" dirty="0" smtClean="0"/>
            <a:t>млн.</a:t>
          </a:r>
          <a:r>
            <a:rPr lang="ru-RU" sz="1100" dirty="0" smtClean="0"/>
            <a:t> руб.</a:t>
          </a:r>
          <a:endParaRPr lang="ru-RU" sz="1100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0.07065</cdr:x>
      <cdr:y>0</cdr:y>
    </cdr:from>
    <cdr:to>
      <cdr:x>0.56522</cdr:x>
      <cdr:y>0.18182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47650" y="0"/>
          <a:ext cx="1733567" cy="59575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 anchor="ctr"/>
        <a:lstStyle xmlns:a="http://schemas.openxmlformats.org/drawingml/2006/main"/>
        <a:p xmlns:a="http://schemas.openxmlformats.org/drawingml/2006/main">
          <a:pPr algn="ctr"/>
          <a:r>
            <a:rPr lang="ru-RU" sz="1100" dirty="0" smtClean="0"/>
            <a:t>2017 год</a:t>
          </a:r>
        </a:p>
        <a:p xmlns:a="http://schemas.openxmlformats.org/drawingml/2006/main">
          <a:pPr algn="ctr"/>
          <a:r>
            <a:rPr lang="ru-RU" sz="1100" dirty="0" smtClean="0"/>
            <a:t>758,0 млн. руб.</a:t>
          </a:r>
          <a:endParaRPr lang="ru-RU" sz="1100" dirty="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0.32</cdr:x>
      <cdr:y>0.40541</cdr:y>
    </cdr:from>
    <cdr:to>
      <cdr:x>0.56</cdr:x>
      <cdr:y>0.62162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219200" y="1143000"/>
          <a:ext cx="914400" cy="6096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0.32</cdr:x>
      <cdr:y>0.40541</cdr:y>
    </cdr:from>
    <cdr:to>
      <cdr:x>0.58</cdr:x>
      <cdr:y>0.59459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219200" y="1143000"/>
          <a:ext cx="990600" cy="533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400" b="0" dirty="0" smtClean="0"/>
            <a:t>473 001,2 тыс. руб.</a:t>
          </a:r>
          <a:endParaRPr lang="ru-RU" sz="1400" b="0" dirty="0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0.3506</cdr:x>
      <cdr:y>0.34694</cdr:y>
    </cdr:from>
    <cdr:to>
      <cdr:x>0.62151</cdr:x>
      <cdr:y>0.65306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676400" y="1295400"/>
          <a:ext cx="1295400" cy="11430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 anchor="ctr"/>
        <a:lstStyle xmlns:a="http://schemas.openxmlformats.org/drawingml/2006/main"/>
        <a:p xmlns:a="http://schemas.openxmlformats.org/drawingml/2006/main">
          <a:pPr algn="ctr"/>
          <a:r>
            <a:rPr lang="ru-RU" sz="1800" dirty="0" smtClean="0"/>
            <a:t>81 702,9 </a:t>
          </a:r>
        </a:p>
        <a:p xmlns:a="http://schemas.openxmlformats.org/drawingml/2006/main">
          <a:pPr algn="ctr"/>
          <a:r>
            <a:rPr lang="ru-RU" sz="1800" dirty="0" smtClean="0"/>
            <a:t>тыс. руб.</a:t>
          </a:r>
          <a:endParaRPr lang="ru-RU" sz="1800" dirty="0"/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0.39841</cdr:x>
      <cdr:y>0.34694</cdr:y>
    </cdr:from>
    <cdr:to>
      <cdr:x>0.66932</cdr:x>
      <cdr:y>0.65306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905000" y="1295400"/>
          <a:ext cx="1295370" cy="114299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 anchor="ctr"/>
        <a:lstStyle xmlns:a="http://schemas.openxmlformats.org/drawingml/2006/main"/>
        <a:p xmlns:a="http://schemas.openxmlformats.org/drawingml/2006/main">
          <a:pPr algn="ctr"/>
          <a:r>
            <a:rPr lang="en-US" sz="1800" dirty="0" smtClean="0"/>
            <a:t>7</a:t>
          </a:r>
          <a:r>
            <a:rPr lang="ru-RU" sz="1800" dirty="0" smtClean="0"/>
            <a:t>5</a:t>
          </a:r>
          <a:r>
            <a:rPr lang="en-US" sz="1800" dirty="0" smtClean="0">
              <a:latin typeface="+mn-lt"/>
              <a:ea typeface="+mn-ea"/>
              <a:cs typeface="+mn-cs"/>
            </a:rPr>
            <a:t> 8</a:t>
          </a:r>
          <a:r>
            <a:rPr lang="ru-RU" sz="1800" dirty="0" smtClean="0">
              <a:latin typeface="+mn-lt"/>
              <a:ea typeface="+mn-ea"/>
              <a:cs typeface="+mn-cs"/>
            </a:rPr>
            <a:t>94,7</a:t>
          </a:r>
          <a:r>
            <a:rPr lang="en-US" sz="1800" dirty="0" smtClean="0">
              <a:latin typeface="+mn-lt"/>
              <a:ea typeface="+mn-ea"/>
              <a:cs typeface="+mn-cs"/>
            </a:rPr>
            <a:t> </a:t>
          </a:r>
          <a:r>
            <a:rPr lang="ru-RU" sz="1800" dirty="0" smtClean="0"/>
            <a:t>тыс. руб.</a:t>
          </a:r>
          <a:endParaRPr lang="ru-RU" sz="1800" dirty="0"/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0.3506</cdr:x>
      <cdr:y>0.34694</cdr:y>
    </cdr:from>
    <cdr:to>
      <cdr:x>0.62151</cdr:x>
      <cdr:y>0.65306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676400" y="1295400"/>
          <a:ext cx="1295400" cy="11430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 anchor="ctr"/>
        <a:lstStyle xmlns:a="http://schemas.openxmlformats.org/drawingml/2006/main"/>
        <a:p xmlns:a="http://schemas.openxmlformats.org/drawingml/2006/main">
          <a:pPr algn="ctr"/>
          <a:r>
            <a:rPr lang="ru-RU" sz="1800" dirty="0" smtClean="0">
              <a:latin typeface="+mn-lt"/>
              <a:ea typeface="+mn-ea"/>
              <a:cs typeface="+mn-cs"/>
            </a:rPr>
            <a:t>50</a:t>
          </a:r>
          <a:r>
            <a:rPr lang="en-US" sz="1800" dirty="0" smtClean="0">
              <a:latin typeface="+mn-lt"/>
              <a:ea typeface="+mn-ea"/>
              <a:cs typeface="+mn-cs"/>
            </a:rPr>
            <a:t> 82</a:t>
          </a:r>
          <a:r>
            <a:rPr lang="ru-RU" sz="1800" dirty="0" smtClean="0">
              <a:latin typeface="+mn-lt"/>
              <a:ea typeface="+mn-ea"/>
              <a:cs typeface="+mn-cs"/>
            </a:rPr>
            <a:t>9,3</a:t>
          </a:r>
          <a:r>
            <a:rPr lang="en-US" sz="1800" dirty="0" smtClean="0">
              <a:latin typeface="+mn-lt"/>
              <a:ea typeface="+mn-ea"/>
              <a:cs typeface="+mn-cs"/>
            </a:rPr>
            <a:t> </a:t>
          </a:r>
          <a:r>
            <a:rPr lang="ru-RU" sz="1800" dirty="0" smtClean="0"/>
            <a:t>тыс. руб.</a:t>
          </a:r>
          <a:endParaRPr lang="ru-RU" sz="1800" dirty="0"/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0.26866</cdr:x>
      <cdr:y>0.27907</cdr:y>
    </cdr:from>
    <cdr:to>
      <cdr:x>0.72414</cdr:x>
      <cdr:y>0.72093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593678" y="574158"/>
          <a:ext cx="1006522" cy="90908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 anchor="ctr"/>
        <a:lstStyle xmlns:a="http://schemas.openxmlformats.org/drawingml/2006/main"/>
        <a:p xmlns:a="http://schemas.openxmlformats.org/drawingml/2006/main">
          <a:pPr algn="ctr"/>
          <a:r>
            <a:rPr lang="ru-RU" sz="1100" dirty="0" smtClean="0"/>
            <a:t>на 01.01.2018</a:t>
          </a:r>
        </a:p>
        <a:p xmlns:a="http://schemas.openxmlformats.org/drawingml/2006/main">
          <a:pPr algn="ctr"/>
          <a:r>
            <a:rPr lang="ru-RU" dirty="0" smtClean="0"/>
            <a:t>5,7</a:t>
          </a:r>
          <a:endParaRPr lang="ru-RU" sz="1100" dirty="0" smtClean="0"/>
        </a:p>
        <a:p xmlns:a="http://schemas.openxmlformats.org/drawingml/2006/main">
          <a:pPr algn="ctr"/>
          <a:r>
            <a:rPr lang="ru-RU" dirty="0" smtClean="0"/>
            <a:t>млн</a:t>
          </a:r>
          <a:r>
            <a:rPr lang="ru-RU" sz="1100" dirty="0" smtClean="0"/>
            <a:t>. руб.</a:t>
          </a:r>
          <a:endParaRPr lang="ru-RU" sz="1100" dirty="0"/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0.26866</cdr:x>
      <cdr:y>0.27907</cdr:y>
    </cdr:from>
    <cdr:to>
      <cdr:x>0.72414</cdr:x>
      <cdr:y>0.72093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593678" y="574158"/>
          <a:ext cx="1006522" cy="90908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 anchor="ctr"/>
        <a:lstStyle xmlns:a="http://schemas.openxmlformats.org/drawingml/2006/main"/>
        <a:p xmlns:a="http://schemas.openxmlformats.org/drawingml/2006/main">
          <a:pPr algn="ctr"/>
          <a:r>
            <a:rPr lang="ru-RU" sz="1100" dirty="0" smtClean="0"/>
            <a:t>на 01.01.2019</a:t>
          </a:r>
        </a:p>
        <a:p xmlns:a="http://schemas.openxmlformats.org/drawingml/2006/main">
          <a:pPr algn="ctr"/>
          <a:r>
            <a:rPr lang="ru-RU" dirty="0" smtClean="0"/>
            <a:t>9,8</a:t>
          </a:r>
          <a:endParaRPr lang="ru-RU" sz="1100" dirty="0" smtClean="0"/>
        </a:p>
        <a:p xmlns:a="http://schemas.openxmlformats.org/drawingml/2006/main">
          <a:pPr algn="ctr"/>
          <a:r>
            <a:rPr lang="ru-RU" dirty="0" smtClean="0"/>
            <a:t>млн</a:t>
          </a:r>
          <a:r>
            <a:rPr lang="ru-RU" sz="1100" dirty="0" smtClean="0"/>
            <a:t>. руб.</a:t>
          </a:r>
          <a:endParaRPr lang="ru-RU" sz="1100" dirty="0"/>
        </a:p>
      </cdr:txBody>
    </cdr:sp>
  </cdr:relSizeAnchor>
</c:userShapes>
</file>

<file path=ppt/drawings/drawing9.xml><?xml version="1.0" encoding="utf-8"?>
<c:userShapes xmlns:c="http://schemas.openxmlformats.org/drawingml/2006/chart">
  <cdr:relSizeAnchor xmlns:cdr="http://schemas.openxmlformats.org/drawingml/2006/chartDrawing">
    <cdr:from>
      <cdr:x>0.26316</cdr:x>
      <cdr:y>0.26667</cdr:y>
    </cdr:from>
    <cdr:to>
      <cdr:x>0.71864</cdr:x>
      <cdr:y>0.70853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762000" y="609600"/>
          <a:ext cx="1318888" cy="101009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 anchor="ctr"/>
        <a:lstStyle xmlns:a="http://schemas.openxmlformats.org/drawingml/2006/main"/>
        <a:p xmlns:a="http://schemas.openxmlformats.org/drawingml/2006/main">
          <a:pPr algn="ctr"/>
          <a:r>
            <a:rPr lang="ru-RU" sz="1100" dirty="0" smtClean="0"/>
            <a:t>848,8</a:t>
          </a:r>
        </a:p>
        <a:p xmlns:a="http://schemas.openxmlformats.org/drawingml/2006/main">
          <a:pPr algn="ctr"/>
          <a:r>
            <a:rPr lang="ru-RU" dirty="0" smtClean="0"/>
            <a:t>млн</a:t>
          </a:r>
          <a:r>
            <a:rPr lang="ru-RU" sz="1100" dirty="0" smtClean="0"/>
            <a:t>. руб.</a:t>
          </a:r>
          <a:endParaRPr lang="ru-RU" sz="1100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351213" cy="5461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4381500" y="0"/>
            <a:ext cx="3351213" cy="5461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CE77C5-DCC1-4CF3-83B1-B4CB70D9DFFC}" type="datetimeFigureOut">
              <a:rPr lang="ru-RU" smtClean="0"/>
              <a:pPr/>
              <a:t>27.08.2019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10361613"/>
            <a:ext cx="3351213" cy="5461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4381500" y="10361613"/>
            <a:ext cx="3351213" cy="5461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41A756-90E6-4492-9DDD-247C24BE625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351213" cy="5461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4381500" y="0"/>
            <a:ext cx="3351213" cy="5461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C08AD8-D73F-422F-A1D9-4C775FB29D77}" type="datetimeFigureOut">
              <a:rPr lang="ru-RU" smtClean="0"/>
              <a:pPr/>
              <a:t>27.08.2019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416175" y="817563"/>
            <a:ext cx="2901950" cy="4090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773113" y="5181600"/>
            <a:ext cx="6188075" cy="49101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10361613"/>
            <a:ext cx="3351213" cy="5461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4381500" y="10361613"/>
            <a:ext cx="3351213" cy="5461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2B31B2-DBA1-4200-B1C2-AAE2D60ED39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2B31B2-DBA1-4200-B1C2-AAE2D60ED393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2B31B2-DBA1-4200-B1C2-AAE2D60ED393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0548" y="3381883"/>
            <a:ext cx="6579552" cy="22909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61097" y="6109208"/>
            <a:ext cx="5418455" cy="27273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8/27/2019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8/27/2019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87032" y="2509139"/>
            <a:ext cx="3367182" cy="720013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986434" y="2509139"/>
            <a:ext cx="3367182" cy="720013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8/27/2019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8/27/2019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8/27/2019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87032" y="436372"/>
            <a:ext cx="6966585" cy="17454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87032" y="2509139"/>
            <a:ext cx="6966585" cy="720013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631821" y="10145649"/>
            <a:ext cx="2477008" cy="5454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87032" y="10145649"/>
            <a:ext cx="1780349" cy="5454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8/27/2019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573268" y="10145649"/>
            <a:ext cx="1780349" cy="5454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0" Type="http://schemas.openxmlformats.org/officeDocument/2006/relationships/image" Target="../media/image9.png"/><Relationship Id="rId4" Type="http://schemas.openxmlformats.org/officeDocument/2006/relationships/image" Target="../media/image3.jpe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Relationship Id="rId5" Type="http://schemas.openxmlformats.org/officeDocument/2006/relationships/chart" Target="../charts/chart10.xml"/><Relationship Id="rId4" Type="http://schemas.openxmlformats.org/officeDocument/2006/relationships/chart" Target="../charts/char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9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Relationship Id="rId5" Type="http://schemas.openxmlformats.org/officeDocument/2006/relationships/chart" Target="../charts/chart21.xml"/><Relationship Id="rId4" Type="http://schemas.openxmlformats.org/officeDocument/2006/relationships/chart" Target="../charts/chart2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7" Type="http://schemas.openxmlformats.org/officeDocument/2006/relationships/chart" Target="../charts/chart7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Relationship Id="rId6" Type="http://schemas.openxmlformats.org/officeDocument/2006/relationships/chart" Target="../charts/chart6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1" y="736"/>
            <a:ext cx="6377901" cy="272789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372568" y="736"/>
            <a:ext cx="1367434" cy="682136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372568" y="6816001"/>
            <a:ext cx="1367434" cy="409200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904455" y="9089809"/>
            <a:ext cx="3197352" cy="181819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5007063" y="9543960"/>
            <a:ext cx="1371600" cy="136404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7"/>
          <p:cNvSpPr/>
          <p:nvPr/>
        </p:nvSpPr>
        <p:spPr>
          <a:xfrm>
            <a:off x="0" y="4311650"/>
            <a:ext cx="3197352" cy="2467203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7"/>
          <p:cNvSpPr/>
          <p:nvPr/>
        </p:nvSpPr>
        <p:spPr>
          <a:xfrm>
            <a:off x="2876550" y="4311650"/>
            <a:ext cx="3197352" cy="2467203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04455" y="6628701"/>
            <a:ext cx="3197352" cy="2467203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61" y="4542193"/>
            <a:ext cx="909789" cy="6365811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007063" y="2722537"/>
            <a:ext cx="1371600" cy="682752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61" y="2722537"/>
            <a:ext cx="5012397" cy="1825752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285750" y="4387850"/>
            <a:ext cx="5410200" cy="2215991"/>
          </a:xfrm>
          <a:prstGeom prst="rect">
            <a:avLst/>
          </a:prstGeom>
        </p:spPr>
        <p:txBody>
          <a:bodyPr vert="horz" wrap="square" lIns="0" tIns="0" rIns="0" bIns="0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marL="12700" algn="ctr">
              <a:lnSpc>
                <a:spcPct val="100000"/>
              </a:lnSpc>
            </a:pPr>
            <a:r>
              <a:rPr lang="ru-RU" sz="3600" b="1" cap="all" dirty="0">
                <a:ln/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10000" stA="55000" endPos="48000" dist="500" dir="5400000" sy="-100000" algn="bl" rotWithShape="0"/>
                </a:effectLst>
              </a:rPr>
              <a:t>Исполнение </a:t>
            </a:r>
            <a:endParaRPr lang="ru-RU" sz="3600" b="1" cap="all" dirty="0" smtClean="0">
              <a:ln/>
              <a:solidFill>
                <a:srgbClr val="00206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marL="12700" algn="ctr">
              <a:lnSpc>
                <a:spcPct val="100000"/>
              </a:lnSpc>
            </a:pPr>
            <a:r>
              <a:rPr lang="ru-RU" sz="3600" b="1" cap="all" dirty="0" smtClean="0">
                <a:ln/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10000" stA="55000" endPos="48000" dist="500" dir="5400000" sy="-100000" algn="bl" rotWithShape="0"/>
                </a:effectLst>
              </a:rPr>
              <a:t>бюджета Шалинского </a:t>
            </a:r>
            <a:r>
              <a:rPr lang="ru-RU" sz="3600" b="1" cap="all" dirty="0">
                <a:ln/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10000" stA="55000" endPos="48000" dist="500" dir="5400000" sy="-100000" algn="bl" rotWithShape="0"/>
                </a:effectLst>
              </a:rPr>
              <a:t>городского округа </a:t>
            </a:r>
            <a:endParaRPr lang="ru-RU" sz="3600" b="1" cap="all" dirty="0" smtClean="0">
              <a:ln/>
              <a:solidFill>
                <a:srgbClr val="00206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marL="12700" algn="ctr">
              <a:lnSpc>
                <a:spcPct val="100000"/>
              </a:lnSpc>
            </a:pPr>
            <a:r>
              <a:rPr lang="ru-RU" sz="3600" b="1" cap="all" dirty="0" smtClean="0">
                <a:ln/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10000" stA="55000" endPos="48000" dist="500" dir="5400000" sy="-100000" algn="bl" rotWithShape="0"/>
                </a:effectLst>
              </a:rPr>
              <a:t>за 2018 </a:t>
            </a:r>
            <a:r>
              <a:rPr lang="ru-RU" sz="3600" b="1" cap="all" dirty="0">
                <a:ln/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10000" stA="55000" endPos="48000" dist="500" dir="5400000" sy="-100000" algn="bl" rotWithShape="0"/>
                </a:effectLst>
              </a:rPr>
              <a:t>год</a:t>
            </a:r>
            <a:endParaRPr sz="3600" b="1" cap="all" dirty="0">
              <a:ln/>
              <a:solidFill>
                <a:srgbClr val="00206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8" name="object 8"/>
          <p:cNvSpPr/>
          <p:nvPr/>
        </p:nvSpPr>
        <p:spPr>
          <a:xfrm>
            <a:off x="4095712" y="6628701"/>
            <a:ext cx="917448" cy="4279303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416000" y="12"/>
            <a:ext cx="323989" cy="1090799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717442" y="342011"/>
            <a:ext cx="288290" cy="288290"/>
          </a:xfrm>
          <a:custGeom>
            <a:avLst/>
            <a:gdLst/>
            <a:ahLst/>
            <a:cxnLst/>
            <a:rect l="l" t="t" r="r" b="b"/>
            <a:pathLst>
              <a:path w="288290" h="288290">
                <a:moveTo>
                  <a:pt x="235673" y="0"/>
                </a:moveTo>
                <a:lnTo>
                  <a:pt x="52324" y="0"/>
                </a:lnTo>
                <a:lnTo>
                  <a:pt x="31959" y="4105"/>
                </a:lnTo>
                <a:lnTo>
                  <a:pt x="15327" y="15308"/>
                </a:lnTo>
                <a:lnTo>
                  <a:pt x="4112" y="31937"/>
                </a:lnTo>
                <a:lnTo>
                  <a:pt x="0" y="52324"/>
                </a:lnTo>
                <a:lnTo>
                  <a:pt x="0" y="235661"/>
                </a:lnTo>
                <a:lnTo>
                  <a:pt x="4112" y="256031"/>
                </a:lnTo>
                <a:lnTo>
                  <a:pt x="15327" y="272662"/>
                </a:lnTo>
                <a:lnTo>
                  <a:pt x="31959" y="283874"/>
                </a:lnTo>
                <a:lnTo>
                  <a:pt x="52324" y="287985"/>
                </a:lnTo>
                <a:lnTo>
                  <a:pt x="235673" y="287985"/>
                </a:lnTo>
                <a:lnTo>
                  <a:pt x="256043" y="283874"/>
                </a:lnTo>
                <a:lnTo>
                  <a:pt x="272675" y="272662"/>
                </a:lnTo>
                <a:lnTo>
                  <a:pt x="283887" y="256031"/>
                </a:lnTo>
                <a:lnTo>
                  <a:pt x="287997" y="235661"/>
                </a:lnTo>
                <a:lnTo>
                  <a:pt x="287997" y="52324"/>
                </a:lnTo>
                <a:lnTo>
                  <a:pt x="283887" y="31937"/>
                </a:lnTo>
                <a:lnTo>
                  <a:pt x="272675" y="15308"/>
                </a:lnTo>
                <a:lnTo>
                  <a:pt x="256043" y="4105"/>
                </a:lnTo>
                <a:lnTo>
                  <a:pt x="23567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0" y="10420704"/>
            <a:ext cx="7740015" cy="0"/>
          </a:xfrm>
          <a:custGeom>
            <a:avLst/>
            <a:gdLst/>
            <a:ahLst/>
            <a:cxnLst/>
            <a:rect l="l" t="t" r="r" b="b"/>
            <a:pathLst>
              <a:path w="7740015">
                <a:moveTo>
                  <a:pt x="0" y="0"/>
                </a:moveTo>
                <a:lnTo>
                  <a:pt x="7739997" y="0"/>
                </a:lnTo>
              </a:path>
            </a:pathLst>
          </a:custGeom>
          <a:ln w="6350">
            <a:solidFill>
              <a:srgbClr val="8A8C8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0" y="10506590"/>
            <a:ext cx="7740015" cy="0"/>
          </a:xfrm>
          <a:custGeom>
            <a:avLst/>
            <a:gdLst/>
            <a:ahLst/>
            <a:cxnLst/>
            <a:rect l="l" t="t" r="r" b="b"/>
            <a:pathLst>
              <a:path w="7740015">
                <a:moveTo>
                  <a:pt x="0" y="0"/>
                </a:moveTo>
                <a:lnTo>
                  <a:pt x="7739997" y="0"/>
                </a:lnTo>
              </a:path>
            </a:pathLst>
          </a:custGeom>
          <a:ln w="6350">
            <a:solidFill>
              <a:srgbClr val="8A8C8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0" y="10597242"/>
            <a:ext cx="7740015" cy="0"/>
          </a:xfrm>
          <a:custGeom>
            <a:avLst/>
            <a:gdLst/>
            <a:ahLst/>
            <a:cxnLst/>
            <a:rect l="l" t="t" r="r" b="b"/>
            <a:pathLst>
              <a:path w="7740015">
                <a:moveTo>
                  <a:pt x="0" y="0"/>
                </a:moveTo>
                <a:lnTo>
                  <a:pt x="7739997" y="0"/>
                </a:lnTo>
              </a:path>
            </a:pathLst>
          </a:custGeom>
          <a:ln w="6350">
            <a:solidFill>
              <a:srgbClr val="8A8C8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0" y="10602008"/>
            <a:ext cx="5016500" cy="0"/>
          </a:xfrm>
          <a:custGeom>
            <a:avLst/>
            <a:gdLst/>
            <a:ahLst/>
            <a:cxnLst/>
            <a:rect l="l" t="t" r="r" b="b"/>
            <a:pathLst>
              <a:path w="5016500">
                <a:moveTo>
                  <a:pt x="0" y="0"/>
                </a:moveTo>
                <a:lnTo>
                  <a:pt x="5016138" y="0"/>
                </a:lnTo>
              </a:path>
            </a:pathLst>
          </a:custGeom>
          <a:ln w="36004">
            <a:solidFill>
              <a:srgbClr val="00A3A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0" y="10511356"/>
            <a:ext cx="4229735" cy="0"/>
          </a:xfrm>
          <a:custGeom>
            <a:avLst/>
            <a:gdLst/>
            <a:ahLst/>
            <a:cxnLst/>
            <a:rect l="l" t="t" r="r" b="b"/>
            <a:pathLst>
              <a:path w="4229735">
                <a:moveTo>
                  <a:pt x="0" y="0"/>
                </a:moveTo>
                <a:lnTo>
                  <a:pt x="4229411" y="0"/>
                </a:lnTo>
              </a:path>
            </a:pathLst>
          </a:custGeom>
          <a:ln w="36004">
            <a:solidFill>
              <a:srgbClr val="00B8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0" y="10420707"/>
            <a:ext cx="3446779" cy="0"/>
          </a:xfrm>
          <a:custGeom>
            <a:avLst/>
            <a:gdLst/>
            <a:ahLst/>
            <a:cxnLst/>
            <a:rect l="l" t="t" r="r" b="b"/>
            <a:pathLst>
              <a:path w="3446779">
                <a:moveTo>
                  <a:pt x="0" y="0"/>
                </a:moveTo>
                <a:lnTo>
                  <a:pt x="3446329" y="0"/>
                </a:lnTo>
              </a:path>
            </a:pathLst>
          </a:custGeom>
          <a:ln w="36004">
            <a:solidFill>
              <a:srgbClr val="A2DAD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20" name="object 20"/>
          <p:cNvGraphicFramePr>
            <a:graphicFrameLocks noGrp="1"/>
          </p:cNvGraphicFramePr>
          <p:nvPr/>
        </p:nvGraphicFramePr>
        <p:xfrm>
          <a:off x="644824" y="1229144"/>
          <a:ext cx="6575126" cy="8461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90080"/>
                <a:gridCol w="3190873"/>
                <a:gridCol w="773539"/>
                <a:gridCol w="773556"/>
                <a:gridCol w="773539"/>
                <a:gridCol w="773539"/>
              </a:tblGrid>
              <a:tr h="72030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 dirty="0">
                        <a:latin typeface="Times New Roman"/>
                        <a:cs typeface="Times New Roman"/>
                      </a:endParaRPr>
                    </a:p>
                    <a:p>
                      <a:pPr marL="55244" algn="ctr">
                        <a:lnSpc>
                          <a:spcPts val="875"/>
                        </a:lnSpc>
                      </a:pPr>
                      <a:r>
                        <a:rPr sz="900" b="1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№</a:t>
                      </a:r>
                      <a:endParaRPr sz="900" dirty="0">
                        <a:latin typeface="Trebuchet MS"/>
                        <a:cs typeface="Trebuchet MS"/>
                      </a:endParaRPr>
                    </a:p>
                    <a:p>
                      <a:pPr marL="39370" algn="ctr">
                        <a:lnSpc>
                          <a:spcPts val="815"/>
                        </a:lnSpc>
                      </a:pPr>
                      <a:r>
                        <a:rPr sz="900" b="1" spc="-1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п/п</a:t>
                      </a:r>
                      <a:endParaRPr sz="9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R w="6350">
                      <a:solidFill>
                        <a:srgbClr val="FFFFFF"/>
                      </a:solidFill>
                      <a:prstDash val="solid"/>
                    </a:lnR>
                    <a:solidFill>
                      <a:srgbClr val="00B8B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 dirty="0">
                        <a:latin typeface="Times New Roman"/>
                        <a:cs typeface="Times New Roman"/>
                      </a:endParaRPr>
                    </a:p>
                    <a:p>
                      <a:pPr marL="357188" marR="572135" indent="0" algn="ctr">
                        <a:lnSpc>
                          <a:spcPts val="800"/>
                        </a:lnSpc>
                      </a:pPr>
                      <a:r>
                        <a:rPr sz="900" b="1" spc="-10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Наименование</a:t>
                      </a:r>
                      <a:r>
                        <a:rPr lang="ru-RU" sz="900" b="1" spc="-10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радела, </a:t>
                      </a:r>
                      <a:r>
                        <a:rPr lang="ru-RU" sz="900" b="1" spc="-75" dirty="0" err="1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п</a:t>
                      </a:r>
                      <a:r>
                        <a:rPr sz="900" b="1" spc="-5" dirty="0" err="1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одраздел</a:t>
                      </a:r>
                      <a:r>
                        <a:rPr lang="ru-RU" sz="900" b="1" spc="-5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а</a:t>
                      </a:r>
                      <a:r>
                        <a:rPr lang="ru-RU" sz="900" b="1" spc="-5" baseline="0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классификации расходов бюджета</a:t>
                      </a:r>
                      <a:endParaRPr sz="9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solidFill>
                      <a:srgbClr val="00B8B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900" dirty="0" smtClean="0">
                        <a:latin typeface="Times New Roman"/>
                        <a:cs typeface="Times New Roman"/>
                      </a:endParaRPr>
                    </a:p>
                    <a:p>
                      <a:pPr marL="61913" marR="54610" indent="-61913" algn="ctr">
                        <a:lnSpc>
                          <a:spcPts val="800"/>
                        </a:lnSpc>
                      </a:pPr>
                      <a:r>
                        <a:rPr lang="ru-RU" sz="900" b="1" spc="-5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Утверждено Решением о бюджете, в тысячах</a:t>
                      </a:r>
                      <a:r>
                        <a:rPr lang="ru-RU" sz="900" b="1" spc="-5" baseline="0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рублей</a:t>
                      </a:r>
                    </a:p>
                  </a:txBody>
                  <a:tcPr marL="0" marR="0" marT="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solidFill>
                      <a:srgbClr val="00B8B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 dirty="0">
                        <a:latin typeface="Times New Roman"/>
                        <a:cs typeface="Times New Roman"/>
                      </a:endParaRPr>
                    </a:p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sz="900" b="1" spc="-20" dirty="0" err="1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Исполнено</a:t>
                      </a:r>
                      <a:r>
                        <a:rPr lang="ru-RU" sz="900" b="1" spc="-20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, </a:t>
                      </a:r>
                    </a:p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ru-RU" sz="900" b="1" spc="-20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в тысячах рублей</a:t>
                      </a:r>
                      <a:endParaRPr sz="9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solidFill>
                      <a:srgbClr val="00B8B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26034" indent="0" algn="ctr">
                        <a:lnSpc>
                          <a:spcPts val="800"/>
                        </a:lnSpc>
                      </a:pPr>
                      <a:endParaRPr lang="ru-RU" sz="900" b="1" spc="0" baseline="0" dirty="0" smtClean="0">
                        <a:solidFill>
                          <a:srgbClr val="FFFFFF"/>
                        </a:solidFill>
                        <a:latin typeface="Trebuchet MS"/>
                        <a:cs typeface="Trebuchet MS"/>
                      </a:endParaRPr>
                    </a:p>
                    <a:p>
                      <a:pPr marL="0" marR="26034" indent="0" algn="ctr">
                        <a:lnSpc>
                          <a:spcPts val="800"/>
                        </a:lnSpc>
                      </a:pPr>
                      <a:endParaRPr lang="ru-RU" sz="900" b="1" spc="0" baseline="0" dirty="0" smtClean="0">
                        <a:solidFill>
                          <a:srgbClr val="FFFFFF"/>
                        </a:solidFill>
                        <a:latin typeface="Trebuchet MS"/>
                        <a:cs typeface="Trebuchet MS"/>
                      </a:endParaRPr>
                    </a:p>
                    <a:p>
                      <a:pPr marL="0" marR="26034" indent="0" algn="ctr">
                        <a:lnSpc>
                          <a:spcPts val="800"/>
                        </a:lnSpc>
                      </a:pPr>
                      <a:r>
                        <a:rPr lang="ru-RU" sz="900" b="1" spc="0" baseline="0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Процент</a:t>
                      </a:r>
                      <a:r>
                        <a:rPr sz="900" b="1" spc="0" baseline="0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900" b="1" spc="-15" dirty="0" err="1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исполнения</a:t>
                      </a:r>
                      <a:endParaRPr sz="9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solidFill>
                      <a:srgbClr val="00B8B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 dirty="0">
                        <a:latin typeface="Times New Roman"/>
                        <a:cs typeface="Times New Roman"/>
                      </a:endParaRPr>
                    </a:p>
                    <a:p>
                      <a:pPr marL="71755" marR="64135" indent="15240" algn="ctr">
                        <a:lnSpc>
                          <a:spcPts val="800"/>
                        </a:lnSpc>
                      </a:pPr>
                      <a:r>
                        <a:rPr sz="900" b="1" spc="-5" dirty="0" err="1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Динами</a:t>
                      </a:r>
                      <a:r>
                        <a:rPr lang="ru-RU" sz="900" b="1" spc="-5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к</a:t>
                      </a:r>
                      <a:r>
                        <a:rPr sz="900" b="1" spc="10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а</a:t>
                      </a:r>
                      <a:r>
                        <a:rPr sz="900" b="1" spc="-85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900" b="1" spc="1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к</a:t>
                      </a:r>
                      <a:r>
                        <a:rPr sz="900" b="1" spc="-8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900" b="1" spc="-10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201</a:t>
                      </a:r>
                      <a:r>
                        <a:rPr lang="ru-RU" sz="900" b="1" spc="-10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7</a:t>
                      </a:r>
                      <a:r>
                        <a:rPr sz="900" b="1" spc="-10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 </a:t>
                      </a:r>
                      <a:r>
                        <a:rPr sz="900" b="1" spc="-4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году,</a:t>
                      </a:r>
                      <a:r>
                        <a:rPr sz="900" b="1" spc="-12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900" b="1" spc="5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%</a:t>
                      </a:r>
                      <a:endParaRPr sz="9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solidFill>
                      <a:srgbClr val="00B8BE"/>
                    </a:solidFill>
                  </a:tcPr>
                </a:tc>
              </a:tr>
              <a:tr h="251051">
                <a:tc gridSpan="2">
                  <a:txBody>
                    <a:bodyPr/>
                    <a:lstStyle/>
                    <a:p>
                      <a:pPr marL="269240">
                        <a:lnSpc>
                          <a:spcPct val="100000"/>
                        </a:lnSpc>
                        <a:spcBef>
                          <a:spcPts val="244"/>
                        </a:spcBef>
                      </a:pPr>
                      <a:r>
                        <a:rPr sz="900" b="1" spc="10" dirty="0">
                          <a:solidFill>
                            <a:srgbClr val="231F20"/>
                          </a:solidFill>
                          <a:latin typeface="Trebuchet MS"/>
                          <a:cs typeface="Trebuchet MS"/>
                        </a:rPr>
                        <a:t>Расходы</a:t>
                      </a:r>
                      <a:r>
                        <a:rPr sz="900" b="1" spc="-135" dirty="0">
                          <a:solidFill>
                            <a:srgbClr val="231F2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900" b="1" spc="-15" dirty="0">
                          <a:solidFill>
                            <a:srgbClr val="231F20"/>
                          </a:solidFill>
                          <a:latin typeface="Trebuchet MS"/>
                          <a:cs typeface="Trebuchet MS"/>
                        </a:rPr>
                        <a:t>всего</a:t>
                      </a:r>
                      <a:endParaRPr sz="9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100965" algn="ct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864 199,5</a:t>
                      </a:r>
                      <a:endParaRPr lang="ru-RU" sz="9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850 069</a:t>
                      </a:r>
                      <a:endParaRPr lang="ru-RU" sz="9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98,4</a:t>
                      </a:r>
                      <a:endParaRPr lang="ru-RU" sz="9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100,1</a:t>
                      </a:r>
                      <a:endParaRPr lang="ru-RU" sz="9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</a:tr>
              <a:tr h="251051">
                <a:tc gridSpan="6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19"/>
                        </a:spcBef>
                      </a:pPr>
                      <a:r>
                        <a:rPr sz="900" spc="75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в</a:t>
                      </a:r>
                      <a:r>
                        <a:rPr sz="900" spc="-90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900" spc="-30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том </a:t>
                      </a:r>
                      <a:r>
                        <a:rPr sz="900" spc="-35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числе</a:t>
                      </a:r>
                      <a:endParaRPr sz="9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251051">
                <a:tc rowSpan="7">
                  <a:txBody>
                    <a:bodyPr/>
                    <a:lstStyle/>
                    <a:p>
                      <a:pPr marL="49530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900" b="1" spc="-10" dirty="0">
                          <a:solidFill>
                            <a:srgbClr val="231F20"/>
                          </a:solidFill>
                          <a:latin typeface="Trebuchet MS"/>
                          <a:cs typeface="Trebuchet MS"/>
                        </a:rPr>
                        <a:t>01</a:t>
                      </a:r>
                      <a:endParaRPr sz="9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2384">
                        <a:lnSpc>
                          <a:spcPct val="100000"/>
                        </a:lnSpc>
                        <a:spcBef>
                          <a:spcPts val="219"/>
                        </a:spcBef>
                      </a:pPr>
                      <a:r>
                        <a:rPr sz="900" b="1" spc="-10" dirty="0">
                          <a:solidFill>
                            <a:srgbClr val="231F20"/>
                          </a:solidFill>
                          <a:latin typeface="Trebuchet MS"/>
                          <a:cs typeface="Trebuchet MS"/>
                        </a:rPr>
                        <a:t>Общегосударственные</a:t>
                      </a:r>
                      <a:r>
                        <a:rPr sz="900" b="1" spc="-75" dirty="0">
                          <a:solidFill>
                            <a:srgbClr val="231F2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900" b="1" spc="5" dirty="0">
                          <a:solidFill>
                            <a:srgbClr val="231F20"/>
                          </a:solidFill>
                          <a:latin typeface="Trebuchet MS"/>
                          <a:cs typeface="Trebuchet MS"/>
                        </a:rPr>
                        <a:t>вопросы</a:t>
                      </a:r>
                      <a:endParaRPr sz="9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163195">
                        <a:lnSpc>
                          <a:spcPct val="100000"/>
                        </a:lnSpc>
                        <a:spcBef>
                          <a:spcPts val="219"/>
                        </a:spcBef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99 482,2</a:t>
                      </a:r>
                      <a:endParaRPr lang="ru-RU" sz="9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19"/>
                        </a:spcBef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98 595,7</a:t>
                      </a:r>
                      <a:endParaRPr lang="ru-RU" sz="9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19"/>
                        </a:spcBef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99,1</a:t>
                      </a:r>
                      <a:endParaRPr lang="ru-RU" sz="9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19"/>
                        </a:spcBef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136,1</a:t>
                      </a:r>
                      <a:endParaRPr lang="ru-RU" sz="9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</a:tr>
              <a:tr h="313647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22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spc="-5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Функционирование высшего должностного лица  субъекта Российской Федерации и  муниципального образования</a:t>
                      </a:r>
                      <a:endParaRPr lang="ru-RU" sz="900" spc="-55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75"/>
                        </a:spcBef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1 796,1</a:t>
                      </a:r>
                      <a:endParaRPr lang="ru-RU" sz="9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75"/>
                        </a:spcBef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1 796,1</a:t>
                      </a:r>
                      <a:endParaRPr lang="ru-RU" sz="9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75"/>
                        </a:spcBef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  <a:endParaRPr lang="ru-RU" sz="9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75"/>
                        </a:spcBef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106,4</a:t>
                      </a:r>
                      <a:endParaRPr lang="ru-RU" sz="9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45720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22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spc="-5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Функционирование законодательных  (представительных) органов  государственной власти и представительных органов муниципальных образований</a:t>
                      </a:r>
                      <a:endParaRPr lang="ru-RU" sz="900" spc="-55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2 675,6</a:t>
                      </a:r>
                      <a:endParaRPr lang="ru-RU" sz="9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2 675,6</a:t>
                      </a:r>
                      <a:endParaRPr lang="ru-RU" sz="9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  <a:endParaRPr lang="ru-RU" sz="9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107,6</a:t>
                      </a:r>
                      <a:endParaRPr lang="ru-RU" sz="9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</a:tr>
              <a:tr h="652375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22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spc="-5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Функционирование Правительства Российской Федерации, высших исполнительных органов государственной власти субъектов Российской Федерации, местных администраций</a:t>
                      </a:r>
                      <a:endParaRPr lang="ru-RU" sz="900" spc="-55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75"/>
                        </a:spcBef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25 850,2</a:t>
                      </a:r>
                      <a:endParaRPr lang="ru-RU" sz="9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75"/>
                        </a:spcBef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25 839</a:t>
                      </a:r>
                      <a:endParaRPr lang="ru-RU" sz="9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75"/>
                        </a:spcBef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99,6</a:t>
                      </a:r>
                      <a:endParaRPr lang="ru-RU" sz="9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75"/>
                        </a:spcBef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108,9</a:t>
                      </a:r>
                      <a:endParaRPr lang="ru-RU" sz="9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1858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2384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22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Century Gothic"/>
                          <a:cs typeface="Century Gothic"/>
                        </a:rPr>
                        <a:t>Судебная власть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110,1</a:t>
                      </a:r>
                      <a:endParaRPr lang="ru-RU" sz="9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40,4</a:t>
                      </a:r>
                      <a:endParaRPr lang="ru-RU" sz="9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36,7</a:t>
                      </a:r>
                      <a:endParaRPr lang="ru-RU" sz="9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0</a:t>
                      </a:r>
                      <a:endParaRPr lang="ru-RU" sz="9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560935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2384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22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spc="-65" dirty="0" smtClean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Обеспечение </a:t>
                      </a:r>
                      <a:r>
                        <a:rPr lang="ru-RU" sz="900" spc="-5" dirty="0" smtClean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деятельности </a:t>
                      </a:r>
                      <a:r>
                        <a:rPr lang="ru-RU" sz="900" spc="-35" dirty="0" smtClean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финансовых,  </a:t>
                      </a:r>
                      <a:r>
                        <a:rPr lang="ru-RU" sz="900" spc="-5" dirty="0" smtClean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налоговых </a:t>
                      </a:r>
                      <a:r>
                        <a:rPr lang="ru-RU" sz="900" spc="-40" dirty="0" smtClean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и </a:t>
                      </a:r>
                      <a:r>
                        <a:rPr lang="ru-RU" sz="900" spc="-30" dirty="0" smtClean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таможенных </a:t>
                      </a:r>
                      <a:r>
                        <a:rPr lang="ru-RU" sz="900" spc="-35" dirty="0" smtClean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органов </a:t>
                      </a:r>
                      <a:r>
                        <a:rPr lang="ru-RU" sz="900" spc="-40" dirty="0" smtClean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и </a:t>
                      </a:r>
                      <a:r>
                        <a:rPr lang="ru-RU" sz="900" spc="-35" dirty="0" smtClean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органов  </a:t>
                      </a:r>
                      <a:r>
                        <a:rPr lang="ru-RU" sz="900" spc="-50" dirty="0" smtClean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финансового </a:t>
                      </a:r>
                      <a:r>
                        <a:rPr lang="ru-RU" sz="900" spc="-35" dirty="0" smtClean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(финансово-бюджетного)</a:t>
                      </a:r>
                      <a:r>
                        <a:rPr lang="ru-RU" sz="900" spc="15" dirty="0" smtClean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lang="ru-RU" sz="900" spc="-40" dirty="0" smtClean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надзора</a:t>
                      </a:r>
                      <a:endParaRPr lang="ru-RU" sz="900" dirty="0" smtClean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11 352,8</a:t>
                      </a:r>
                      <a:endParaRPr lang="ru-RU" sz="9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11 320,9</a:t>
                      </a:r>
                      <a:endParaRPr lang="ru-RU" sz="9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99,7</a:t>
                      </a:r>
                      <a:endParaRPr lang="ru-RU" sz="9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109,3</a:t>
                      </a:r>
                      <a:endParaRPr lang="ru-RU" sz="9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301855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22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spc="-5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Другие общегосударственные вопросы</a:t>
                      </a:r>
                      <a:endParaRPr lang="ru-RU" sz="900" spc="-55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57 697,4</a:t>
                      </a:r>
                      <a:endParaRPr lang="ru-RU" sz="9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56 923,7</a:t>
                      </a:r>
                      <a:endParaRPr lang="ru-RU" sz="9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98,6</a:t>
                      </a:r>
                      <a:endParaRPr lang="ru-RU" sz="9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166,4</a:t>
                      </a:r>
                      <a:endParaRPr lang="ru-RU" sz="9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</a:tr>
              <a:tr h="251051">
                <a:tc rowSpan="2">
                  <a:txBody>
                    <a:bodyPr/>
                    <a:lstStyle/>
                    <a:p>
                      <a:pPr marL="49530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900" b="1" spc="-10" dirty="0">
                          <a:solidFill>
                            <a:srgbClr val="231F20"/>
                          </a:solidFill>
                          <a:latin typeface="Trebuchet MS"/>
                          <a:cs typeface="Trebuchet MS"/>
                        </a:rPr>
                        <a:t>02</a:t>
                      </a:r>
                      <a:endParaRPr sz="9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sz="900" b="1" spc="-5" dirty="0">
                          <a:solidFill>
                            <a:srgbClr val="231F20"/>
                          </a:solidFill>
                          <a:latin typeface="Trebuchet MS"/>
                          <a:cs typeface="Trebuchet MS"/>
                        </a:rPr>
                        <a:t>Национальная</a:t>
                      </a:r>
                      <a:r>
                        <a:rPr sz="900" b="1" spc="-135" dirty="0">
                          <a:solidFill>
                            <a:srgbClr val="231F2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900" b="1" spc="-10" dirty="0">
                          <a:solidFill>
                            <a:srgbClr val="231F20"/>
                          </a:solidFill>
                          <a:latin typeface="Trebuchet MS"/>
                          <a:cs typeface="Trebuchet MS"/>
                        </a:rPr>
                        <a:t>оборона</a:t>
                      </a:r>
                      <a:endParaRPr sz="9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905,3</a:t>
                      </a:r>
                      <a:endParaRPr lang="ru-RU" sz="9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892,4</a:t>
                      </a:r>
                      <a:endParaRPr lang="ru-RU" sz="9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98,6</a:t>
                      </a:r>
                      <a:endParaRPr lang="ru-RU" sz="9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86,9</a:t>
                      </a:r>
                      <a:endParaRPr lang="ru-RU" sz="9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</a:tr>
              <a:tr h="251051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sz="900" spc="-35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Мобилизационная </a:t>
                      </a:r>
                      <a:r>
                        <a:rPr sz="900" spc="-40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и </a:t>
                      </a:r>
                      <a:r>
                        <a:rPr sz="900" spc="-15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вневойсковая</a:t>
                      </a:r>
                      <a:r>
                        <a:rPr sz="900" spc="10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900" spc="-10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подготовка</a:t>
                      </a:r>
                      <a:endParaRPr sz="9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905,3</a:t>
                      </a:r>
                      <a:endParaRPr lang="ru-RU" sz="9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892,4</a:t>
                      </a:r>
                      <a:endParaRPr lang="ru-RU" sz="9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98,6</a:t>
                      </a:r>
                      <a:endParaRPr lang="ru-RU" sz="9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86,9</a:t>
                      </a:r>
                      <a:endParaRPr lang="ru-RU" sz="9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</a:tr>
              <a:tr h="324294">
                <a:tc rowSpan="4">
                  <a:txBody>
                    <a:bodyPr/>
                    <a:lstStyle/>
                    <a:p>
                      <a:pPr marL="49530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r>
                        <a:rPr sz="900" b="1" spc="-10" dirty="0">
                          <a:solidFill>
                            <a:srgbClr val="231F20"/>
                          </a:solidFill>
                          <a:latin typeface="Trebuchet MS"/>
                          <a:cs typeface="Trebuchet MS"/>
                        </a:rPr>
                        <a:t>03</a:t>
                      </a:r>
                      <a:endParaRPr sz="9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1750" marR="99695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900" b="1" spc="-5" dirty="0">
                          <a:solidFill>
                            <a:srgbClr val="231F20"/>
                          </a:solidFill>
                          <a:latin typeface="Trebuchet MS"/>
                          <a:ea typeface="+mn-ea"/>
                          <a:cs typeface="Trebuchet MS"/>
                        </a:rPr>
                        <a:t>Национальная безопасность и </a:t>
                      </a:r>
                      <a:r>
                        <a:rPr sz="900" b="1" spc="-5" dirty="0" err="1" smtClean="0">
                          <a:solidFill>
                            <a:srgbClr val="231F20"/>
                          </a:solidFill>
                          <a:latin typeface="Trebuchet MS"/>
                          <a:ea typeface="+mn-ea"/>
                          <a:cs typeface="Trebuchet MS"/>
                        </a:rPr>
                        <a:t>правоохранительная</a:t>
                      </a:r>
                      <a:r>
                        <a:rPr sz="900" b="1" spc="-5" dirty="0" smtClean="0">
                          <a:solidFill>
                            <a:srgbClr val="231F20"/>
                          </a:solidFill>
                          <a:latin typeface="Trebuchet MS"/>
                          <a:ea typeface="+mn-ea"/>
                          <a:cs typeface="Trebuchet MS"/>
                        </a:rPr>
                        <a:t> </a:t>
                      </a:r>
                      <a:r>
                        <a:rPr sz="900" b="1" spc="-5" dirty="0">
                          <a:solidFill>
                            <a:srgbClr val="231F20"/>
                          </a:solidFill>
                          <a:latin typeface="Trebuchet MS"/>
                          <a:ea typeface="+mn-ea"/>
                          <a:cs typeface="Trebuchet MS"/>
                        </a:rPr>
                        <a:t>деятельность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8 259,7</a:t>
                      </a:r>
                      <a:endParaRPr lang="ru-RU" sz="9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8 169,7</a:t>
                      </a:r>
                      <a:endParaRPr lang="ru-RU" sz="9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98,9</a:t>
                      </a:r>
                      <a:endParaRPr lang="ru-RU" sz="9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191,4</a:t>
                      </a:r>
                      <a:endParaRPr lang="ru-RU" sz="9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</a:tr>
              <a:tr h="34268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22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spc="-5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Защита населения и территории от чрезвычайных ситуаций природного и техногенного характера,  гражданская оборона</a:t>
                      </a:r>
                      <a:endParaRPr lang="ru-RU" sz="900" spc="-55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6 798,9</a:t>
                      </a:r>
                      <a:endParaRPr lang="ru-RU" sz="9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6 722,7</a:t>
                      </a:r>
                      <a:endParaRPr lang="ru-RU" sz="9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98,9</a:t>
                      </a:r>
                      <a:endParaRPr lang="ru-RU" sz="9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208,6</a:t>
                      </a:r>
                      <a:endParaRPr lang="ru-RU" sz="9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</a:tr>
              <a:tr h="251051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900" spc="-65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Обеспечение </a:t>
                      </a:r>
                      <a:r>
                        <a:rPr sz="900" spc="-60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пожарной</a:t>
                      </a:r>
                      <a:r>
                        <a:rPr sz="900" spc="-5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900" spc="-45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безопасности</a:t>
                      </a:r>
                      <a:endParaRPr sz="9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1 165,4</a:t>
                      </a:r>
                      <a:endParaRPr lang="ru-RU" sz="9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1 160,4</a:t>
                      </a:r>
                      <a:endParaRPr lang="ru-RU" sz="9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99,6</a:t>
                      </a:r>
                      <a:endParaRPr lang="ru-RU" sz="9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167</a:t>
                      </a:r>
                      <a:endParaRPr lang="ru-RU" sz="9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</a:tr>
              <a:tr h="251051">
                <a:tc vMerge="1">
                  <a:txBody>
                    <a:bodyPr/>
                    <a:lstStyle/>
                    <a:p>
                      <a:pPr marL="49530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endParaRPr sz="75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22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spc="-5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Другие вопросы в области национальной безопасности и правоохранительной деятельности</a:t>
                      </a:r>
                      <a:endParaRPr lang="ru-RU" sz="900" spc="-55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295,4</a:t>
                      </a:r>
                      <a:endParaRPr lang="ru-RU" sz="9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286,6</a:t>
                      </a:r>
                      <a:endParaRPr lang="ru-RU" sz="9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97</a:t>
                      </a:r>
                      <a:endParaRPr lang="ru-RU" sz="9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81,3</a:t>
                      </a:r>
                      <a:endParaRPr lang="ru-RU" sz="9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</a:tr>
              <a:tr h="251051">
                <a:tc rowSpan="6">
                  <a:txBody>
                    <a:bodyPr/>
                    <a:lstStyle/>
                    <a:p>
                      <a:pPr marL="3175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22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spc="-5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04</a:t>
                      </a:r>
                      <a:endParaRPr lang="ru-RU" sz="900" spc="-55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900" b="1" spc="-5" dirty="0">
                          <a:solidFill>
                            <a:srgbClr val="231F20"/>
                          </a:solidFill>
                          <a:latin typeface="Trebuchet MS"/>
                          <a:cs typeface="Trebuchet MS"/>
                        </a:rPr>
                        <a:t>Национальная</a:t>
                      </a:r>
                      <a:r>
                        <a:rPr sz="900" b="1" spc="-100" dirty="0">
                          <a:solidFill>
                            <a:srgbClr val="231F2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900" b="1" spc="-5" dirty="0">
                          <a:solidFill>
                            <a:srgbClr val="231F20"/>
                          </a:solidFill>
                          <a:latin typeface="Trebuchet MS"/>
                          <a:cs typeface="Trebuchet MS"/>
                        </a:rPr>
                        <a:t>экономика</a:t>
                      </a:r>
                      <a:endParaRPr sz="9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28905" indent="87313"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60 822,1</a:t>
                      </a:r>
                      <a:endParaRPr lang="ru-RU" sz="9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58 069,7</a:t>
                      </a:r>
                      <a:endParaRPr lang="ru-RU" sz="9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95,5</a:t>
                      </a:r>
                      <a:endParaRPr lang="ru-RU" sz="9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103,7</a:t>
                      </a:r>
                      <a:endParaRPr lang="ru-RU" sz="9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</a:tr>
              <a:tr h="354266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22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spc="-5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Сельское хозяйство и рыболовство</a:t>
                      </a: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463,2</a:t>
                      </a:r>
                      <a:endParaRPr lang="ru-RU" sz="9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247,7</a:t>
                      </a:r>
                      <a:endParaRPr lang="ru-RU" sz="9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53,5</a:t>
                      </a:r>
                      <a:endParaRPr lang="ru-RU" sz="9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56</a:t>
                      </a:r>
                      <a:endParaRPr lang="ru-RU" sz="9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</a:tr>
              <a:tr h="354266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22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spc="-35" dirty="0" smtClean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Водное</a:t>
                      </a:r>
                      <a:r>
                        <a:rPr lang="ru-RU" sz="900" spc="-90" dirty="0" smtClean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lang="ru-RU" sz="900" spc="10" dirty="0" smtClean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хозяйство</a:t>
                      </a:r>
                      <a:endParaRPr lang="ru-RU" sz="900" dirty="0" smtClean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23,4</a:t>
                      </a:r>
                      <a:endParaRPr lang="ru-RU" sz="9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23,2</a:t>
                      </a:r>
                      <a:endParaRPr lang="ru-RU" sz="9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99,1</a:t>
                      </a:r>
                      <a:endParaRPr lang="ru-RU" sz="9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0,1</a:t>
                      </a:r>
                      <a:endParaRPr lang="ru-RU" sz="9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</a:tr>
              <a:tr h="26288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175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22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latin typeface="Century Gothic"/>
                          <a:cs typeface="Century Gothic"/>
                        </a:rPr>
                        <a:t>Транспорт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1 214</a:t>
                      </a:r>
                      <a:endParaRPr lang="ru-RU" sz="9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1 214</a:t>
                      </a:r>
                      <a:endParaRPr lang="ru-RU" sz="9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  <a:endParaRPr lang="ru-RU" sz="9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40</a:t>
                      </a:r>
                      <a:endParaRPr lang="ru-RU" sz="9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262885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22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spc="-55" dirty="0" smtClean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Дорожное </a:t>
                      </a:r>
                      <a:r>
                        <a:rPr lang="ru-RU" sz="900" spc="10" dirty="0" smtClean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хозяйство </a:t>
                      </a:r>
                      <a:r>
                        <a:rPr lang="ru-RU" sz="900" spc="-35" dirty="0" smtClean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(дорожные</a:t>
                      </a:r>
                      <a:r>
                        <a:rPr lang="ru-RU" sz="900" spc="-90" dirty="0" smtClean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lang="ru-RU" sz="900" spc="-25" dirty="0" smtClean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фонды)</a:t>
                      </a:r>
                      <a:endParaRPr lang="ru-RU" sz="900" dirty="0" smtClean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53 248,5</a:t>
                      </a:r>
                      <a:endParaRPr lang="ru-RU" sz="9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50 711,8</a:t>
                      </a:r>
                      <a:endParaRPr lang="ru-RU" sz="9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95,2</a:t>
                      </a:r>
                      <a:endParaRPr lang="ru-RU" sz="9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115,5</a:t>
                      </a:r>
                      <a:endParaRPr lang="ru-RU" sz="9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</a:tr>
              <a:tr h="262964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22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spc="-5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Другие вопросы в области  национальной экономики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31445" indent="87313" algn="ct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5 873</a:t>
                      </a:r>
                      <a:endParaRPr lang="ru-RU" sz="9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 anchorCtr="1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5 873</a:t>
                      </a:r>
                      <a:endParaRPr lang="ru-RU" sz="9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  <a:endParaRPr lang="ru-RU" sz="9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93,4</a:t>
                      </a:r>
                      <a:endParaRPr lang="ru-RU" sz="9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</a:tr>
              <a:tr h="251051">
                <a:tc rowSpan="4">
                  <a:txBody>
                    <a:bodyPr/>
                    <a:lstStyle/>
                    <a:p>
                      <a:pPr marL="48895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r>
                        <a:rPr sz="900" b="1" spc="-10" dirty="0">
                          <a:solidFill>
                            <a:srgbClr val="231F20"/>
                          </a:solidFill>
                          <a:latin typeface="Trebuchet MS"/>
                          <a:cs typeface="Trebuchet MS"/>
                        </a:rPr>
                        <a:t>05</a:t>
                      </a:r>
                      <a:endParaRPr sz="9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900" b="1" spc="-5" dirty="0">
                          <a:solidFill>
                            <a:srgbClr val="231F20"/>
                          </a:solidFill>
                          <a:latin typeface="Trebuchet MS"/>
                          <a:cs typeface="Trebuchet MS"/>
                        </a:rPr>
                        <a:t>Жилищно-коммунальное</a:t>
                      </a:r>
                      <a:r>
                        <a:rPr sz="900" b="1" spc="-100" dirty="0">
                          <a:solidFill>
                            <a:srgbClr val="231F2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900" b="1" dirty="0">
                          <a:solidFill>
                            <a:srgbClr val="231F20"/>
                          </a:solidFill>
                          <a:latin typeface="Trebuchet MS"/>
                          <a:cs typeface="Trebuchet MS"/>
                        </a:rPr>
                        <a:t>хозяйство</a:t>
                      </a:r>
                      <a:endParaRPr sz="9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52 200,2</a:t>
                      </a:r>
                      <a:endParaRPr lang="ru-RU" sz="9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 anchorCtr="1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50 829,3</a:t>
                      </a:r>
                      <a:endParaRPr lang="ru-RU" sz="9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97,4</a:t>
                      </a:r>
                      <a:endParaRPr lang="ru-RU" sz="9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39,8</a:t>
                      </a:r>
                      <a:endParaRPr lang="ru-RU" sz="9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</a:tr>
              <a:tr h="251067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900" spc="-60" dirty="0" err="1" smtClean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Жилищное</a:t>
                      </a:r>
                      <a:r>
                        <a:rPr lang="ru-RU" sz="900" spc="-60" dirty="0" smtClean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900" spc="-95" dirty="0" smtClean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900" spc="10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хозяйство</a:t>
                      </a:r>
                      <a:endParaRPr sz="9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18 512,4</a:t>
                      </a:r>
                      <a:endParaRPr lang="ru-RU" sz="9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 anchorCtr="1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18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500,4</a:t>
                      </a:r>
                      <a:endParaRPr lang="ru-RU" sz="9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99,9</a:t>
                      </a:r>
                      <a:endParaRPr lang="ru-RU" sz="9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18,6</a:t>
                      </a:r>
                      <a:endParaRPr lang="ru-RU" sz="9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</a:tr>
              <a:tr h="251051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115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900" spc="-45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Коммунальное</a:t>
                      </a:r>
                      <a:r>
                        <a:rPr sz="900" spc="-95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900" spc="10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хозяйство</a:t>
                      </a:r>
                      <a:endParaRPr sz="9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23 073,3</a:t>
                      </a:r>
                      <a:endParaRPr lang="ru-RU" sz="9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 anchorCtr="1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22 308,2</a:t>
                      </a:r>
                      <a:endParaRPr lang="ru-RU" sz="9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96,7</a:t>
                      </a:r>
                      <a:endParaRPr lang="ru-RU" sz="9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111,8</a:t>
                      </a:r>
                      <a:endParaRPr lang="ru-RU" sz="9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</a:tr>
              <a:tr h="251051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115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900" spc="-20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Благоустройство</a:t>
                      </a:r>
                      <a:endParaRPr sz="9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10 614,5</a:t>
                      </a:r>
                      <a:endParaRPr lang="ru-RU" sz="9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 anchorCtr="1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10 020,8</a:t>
                      </a:r>
                      <a:endParaRPr lang="ru-RU" sz="9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94,4</a:t>
                      </a:r>
                      <a:endParaRPr lang="ru-RU" sz="9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120,7</a:t>
                      </a:r>
                      <a:endParaRPr lang="ru-RU" sz="9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</a:tbl>
          </a:graphicData>
        </a:graphic>
      </p:graphicFrame>
      <p:sp>
        <p:nvSpPr>
          <p:cNvPr id="21" name="object 21"/>
          <p:cNvSpPr txBox="1"/>
          <p:nvPr/>
        </p:nvSpPr>
        <p:spPr>
          <a:xfrm>
            <a:off x="635298" y="390741"/>
            <a:ext cx="4374852" cy="7130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8430">
              <a:lnSpc>
                <a:spcPct val="100000"/>
              </a:lnSpc>
              <a:tabLst>
                <a:tab pos="541655" algn="l"/>
              </a:tabLst>
            </a:pPr>
            <a:r>
              <a:rPr sz="1800" b="1" spc="-22" baseline="2314" dirty="0">
                <a:solidFill>
                  <a:srgbClr val="009DA2"/>
                </a:solidFill>
                <a:latin typeface="Trebuchet MS"/>
                <a:cs typeface="Trebuchet MS"/>
              </a:rPr>
              <a:t>	</a:t>
            </a:r>
            <a:r>
              <a:rPr sz="1200" b="1" spc="-5" dirty="0">
                <a:solidFill>
                  <a:srgbClr val="FFFFFF"/>
                </a:solidFill>
                <a:latin typeface="Trebuchet MS"/>
                <a:cs typeface="Trebuchet MS"/>
              </a:rPr>
              <a:t>ОСНОВНЫЕ ПАРАМЕТРЫ</a:t>
            </a:r>
            <a:r>
              <a:rPr sz="1200" b="1" spc="-20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b="1" spc="-45" dirty="0">
                <a:solidFill>
                  <a:srgbClr val="FFFFFF"/>
                </a:solidFill>
                <a:latin typeface="Trebuchet MS"/>
                <a:cs typeface="Trebuchet MS"/>
              </a:rPr>
              <a:t>БЮДЖЕТА</a:t>
            </a:r>
            <a:endParaRPr sz="1200" dirty="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600" dirty="0">
              <a:latin typeface="Times New Roman"/>
              <a:cs typeface="Times New Roman"/>
            </a:endParaRPr>
          </a:p>
          <a:p>
            <a:pPr marL="12700" marR="5080">
              <a:lnSpc>
                <a:spcPts val="1100"/>
              </a:lnSpc>
            </a:pPr>
            <a:r>
              <a:rPr sz="1200" b="1" spc="-30" dirty="0" err="1">
                <a:solidFill>
                  <a:srgbClr val="00B8BE"/>
                </a:solidFill>
                <a:latin typeface="Trebuchet MS"/>
                <a:cs typeface="Trebuchet MS"/>
              </a:rPr>
              <a:t>Исполнение</a:t>
            </a:r>
            <a:r>
              <a:rPr sz="1200" b="1" spc="-65" dirty="0">
                <a:solidFill>
                  <a:srgbClr val="00B8BE"/>
                </a:solidFill>
                <a:latin typeface="Trebuchet MS"/>
                <a:cs typeface="Trebuchet MS"/>
              </a:rPr>
              <a:t> </a:t>
            </a:r>
            <a:r>
              <a:rPr lang="ru-RU" sz="1200" b="1" spc="-15" dirty="0" smtClean="0">
                <a:solidFill>
                  <a:srgbClr val="00B8BE"/>
                </a:solidFill>
                <a:latin typeface="Trebuchet MS"/>
                <a:cs typeface="Trebuchet MS"/>
              </a:rPr>
              <a:t>местного </a:t>
            </a:r>
            <a:r>
              <a:rPr sz="1200" b="1" spc="5" dirty="0" err="1" smtClean="0">
                <a:solidFill>
                  <a:srgbClr val="00B8BE"/>
                </a:solidFill>
                <a:latin typeface="Trebuchet MS"/>
                <a:cs typeface="Trebuchet MS"/>
              </a:rPr>
              <a:t>бюджета</a:t>
            </a:r>
            <a:r>
              <a:rPr sz="1200" b="1" spc="-65" dirty="0" smtClean="0">
                <a:solidFill>
                  <a:srgbClr val="00B8BE"/>
                </a:solidFill>
                <a:latin typeface="Trebuchet MS"/>
                <a:cs typeface="Trebuchet MS"/>
              </a:rPr>
              <a:t> </a:t>
            </a:r>
            <a:r>
              <a:rPr sz="1200" b="1" spc="-15" dirty="0">
                <a:solidFill>
                  <a:srgbClr val="00B8BE"/>
                </a:solidFill>
                <a:latin typeface="Trebuchet MS"/>
                <a:cs typeface="Trebuchet MS"/>
              </a:rPr>
              <a:t>по</a:t>
            </a:r>
            <a:r>
              <a:rPr sz="1200" b="1" spc="-65" dirty="0">
                <a:solidFill>
                  <a:srgbClr val="00B8BE"/>
                </a:solidFill>
                <a:latin typeface="Trebuchet MS"/>
                <a:cs typeface="Trebuchet MS"/>
              </a:rPr>
              <a:t> </a:t>
            </a:r>
            <a:r>
              <a:rPr sz="1200" b="1" dirty="0">
                <a:solidFill>
                  <a:srgbClr val="00B8BE"/>
                </a:solidFill>
                <a:latin typeface="Trebuchet MS"/>
                <a:cs typeface="Trebuchet MS"/>
              </a:rPr>
              <a:t>расходам</a:t>
            </a:r>
            <a:r>
              <a:rPr sz="1200" b="1" spc="-65" dirty="0">
                <a:solidFill>
                  <a:srgbClr val="00B8BE"/>
                </a:solidFill>
                <a:latin typeface="Trebuchet MS"/>
                <a:cs typeface="Trebuchet MS"/>
              </a:rPr>
              <a:t> </a:t>
            </a:r>
            <a:r>
              <a:rPr sz="1200" b="1" spc="-15" dirty="0">
                <a:solidFill>
                  <a:srgbClr val="00B8BE"/>
                </a:solidFill>
                <a:latin typeface="Trebuchet MS"/>
                <a:cs typeface="Trebuchet MS"/>
              </a:rPr>
              <a:t>по</a:t>
            </a:r>
            <a:r>
              <a:rPr sz="1200" b="1" spc="-65" dirty="0">
                <a:solidFill>
                  <a:srgbClr val="00B8BE"/>
                </a:solidFill>
                <a:latin typeface="Trebuchet MS"/>
                <a:cs typeface="Trebuchet MS"/>
              </a:rPr>
              <a:t> </a:t>
            </a:r>
            <a:r>
              <a:rPr sz="1200" b="1" spc="5" dirty="0">
                <a:solidFill>
                  <a:srgbClr val="00B8BE"/>
                </a:solidFill>
                <a:latin typeface="Trebuchet MS"/>
                <a:cs typeface="Trebuchet MS"/>
              </a:rPr>
              <a:t>разделам  </a:t>
            </a:r>
            <a:r>
              <a:rPr sz="1200" b="1" spc="-40" dirty="0">
                <a:solidFill>
                  <a:srgbClr val="00B8BE"/>
                </a:solidFill>
                <a:latin typeface="Trebuchet MS"/>
                <a:cs typeface="Trebuchet MS"/>
              </a:rPr>
              <a:t>и </a:t>
            </a:r>
            <a:r>
              <a:rPr sz="1200" b="1" dirty="0">
                <a:solidFill>
                  <a:srgbClr val="00B8BE"/>
                </a:solidFill>
                <a:latin typeface="Trebuchet MS"/>
                <a:cs typeface="Trebuchet MS"/>
              </a:rPr>
              <a:t>подразделам </a:t>
            </a:r>
            <a:r>
              <a:rPr sz="1200" b="1" spc="-5" dirty="0">
                <a:solidFill>
                  <a:srgbClr val="00B8BE"/>
                </a:solidFill>
                <a:latin typeface="Trebuchet MS"/>
                <a:cs typeface="Trebuchet MS"/>
              </a:rPr>
              <a:t>классификации расходов </a:t>
            </a:r>
            <a:r>
              <a:rPr sz="1200" b="1" spc="5" dirty="0">
                <a:solidFill>
                  <a:srgbClr val="00B8BE"/>
                </a:solidFill>
                <a:latin typeface="Trebuchet MS"/>
                <a:cs typeface="Trebuchet MS"/>
              </a:rPr>
              <a:t>бюджета</a:t>
            </a:r>
            <a:r>
              <a:rPr sz="1200" b="1" spc="20" dirty="0">
                <a:solidFill>
                  <a:srgbClr val="00B8BE"/>
                </a:solidFill>
                <a:latin typeface="Trebuchet MS"/>
                <a:cs typeface="Trebuchet MS"/>
              </a:rPr>
              <a:t> </a:t>
            </a:r>
            <a:r>
              <a:rPr sz="1200" b="1" spc="-20" dirty="0">
                <a:solidFill>
                  <a:srgbClr val="00B8BE"/>
                </a:solidFill>
                <a:latin typeface="Trebuchet MS"/>
                <a:cs typeface="Trebuchet MS"/>
              </a:rPr>
              <a:t>(1)</a:t>
            </a:r>
            <a:endParaRPr sz="1200" dirty="0">
              <a:latin typeface="Trebuchet MS"/>
              <a:cs typeface="Trebuchet MS"/>
            </a:endParaRPr>
          </a:p>
        </p:txBody>
      </p:sp>
      <p:grpSp>
        <p:nvGrpSpPr>
          <p:cNvPr id="22" name="Группа 21"/>
          <p:cNvGrpSpPr/>
          <p:nvPr/>
        </p:nvGrpSpPr>
        <p:grpSpPr>
          <a:xfrm>
            <a:off x="0" y="196850"/>
            <a:ext cx="7740523" cy="396240"/>
            <a:chOff x="0" y="288010"/>
            <a:chExt cx="7740523" cy="396240"/>
          </a:xfrm>
        </p:grpSpPr>
        <p:sp>
          <p:nvSpPr>
            <p:cNvPr id="23" name="object 3"/>
            <p:cNvSpPr/>
            <p:nvPr/>
          </p:nvSpPr>
          <p:spPr>
            <a:xfrm>
              <a:off x="7567803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4"/>
            <p:cNvSpPr/>
            <p:nvPr/>
          </p:nvSpPr>
          <p:spPr>
            <a:xfrm>
              <a:off x="7376998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5"/>
            <p:cNvSpPr/>
            <p:nvPr/>
          </p:nvSpPr>
          <p:spPr>
            <a:xfrm>
              <a:off x="7186193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6"/>
            <p:cNvSpPr/>
            <p:nvPr/>
          </p:nvSpPr>
          <p:spPr>
            <a:xfrm>
              <a:off x="6995400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7"/>
            <p:cNvSpPr/>
            <p:nvPr/>
          </p:nvSpPr>
          <p:spPr>
            <a:xfrm>
              <a:off x="0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8"/>
            <p:cNvSpPr/>
            <p:nvPr/>
          </p:nvSpPr>
          <p:spPr>
            <a:xfrm>
              <a:off x="251999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9"/>
            <p:cNvSpPr/>
            <p:nvPr/>
          </p:nvSpPr>
          <p:spPr>
            <a:xfrm>
              <a:off x="504000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10"/>
            <p:cNvSpPr/>
            <p:nvPr/>
          </p:nvSpPr>
          <p:spPr>
            <a:xfrm>
              <a:off x="756000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grpSp>
          <p:nvGrpSpPr>
            <p:cNvPr id="31" name="Группа 44"/>
            <p:cNvGrpSpPr/>
            <p:nvPr/>
          </p:nvGrpSpPr>
          <p:grpSpPr>
            <a:xfrm>
              <a:off x="990600" y="288010"/>
              <a:ext cx="6101715" cy="396240"/>
              <a:chOff x="990600" y="288010"/>
              <a:chExt cx="6101715" cy="396240"/>
            </a:xfrm>
          </p:grpSpPr>
          <p:sp>
            <p:nvSpPr>
              <p:cNvPr id="33" name="object 12"/>
              <p:cNvSpPr/>
              <p:nvPr/>
            </p:nvSpPr>
            <p:spPr>
              <a:xfrm>
                <a:off x="990600" y="288010"/>
                <a:ext cx="6101715" cy="396240"/>
              </a:xfrm>
              <a:custGeom>
                <a:avLst/>
                <a:gdLst/>
                <a:ahLst/>
                <a:cxnLst/>
                <a:rect l="l" t="t" r="r" b="b"/>
                <a:pathLst>
                  <a:path w="6101715" h="396240">
                    <a:moveTo>
                      <a:pt x="6028944" y="0"/>
                    </a:moveTo>
                    <a:lnTo>
                      <a:pt x="280758" y="0"/>
                    </a:lnTo>
                    <a:lnTo>
                      <a:pt x="0" y="198031"/>
                    </a:lnTo>
                    <a:lnTo>
                      <a:pt x="280758" y="395998"/>
                    </a:lnTo>
                    <a:lnTo>
                      <a:pt x="6028944" y="395998"/>
                    </a:lnTo>
                    <a:lnTo>
                      <a:pt x="6057141" y="391390"/>
                    </a:lnTo>
                    <a:lnTo>
                      <a:pt x="6080172" y="378823"/>
                    </a:lnTo>
                    <a:lnTo>
                      <a:pt x="6095702" y="360181"/>
                    </a:lnTo>
                    <a:lnTo>
                      <a:pt x="6101397" y="337350"/>
                    </a:lnTo>
                    <a:lnTo>
                      <a:pt x="6101397" y="58648"/>
                    </a:lnTo>
                    <a:lnTo>
                      <a:pt x="6095702" y="35816"/>
                    </a:lnTo>
                    <a:lnTo>
                      <a:pt x="6080172" y="17175"/>
                    </a:lnTo>
                    <a:lnTo>
                      <a:pt x="6057141" y="4607"/>
                    </a:lnTo>
                    <a:lnTo>
                      <a:pt x="6028944" y="0"/>
                    </a:lnTo>
                    <a:close/>
                  </a:path>
                </a:pathLst>
              </a:custGeom>
              <a:solidFill>
                <a:srgbClr val="00B8B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34" name="object 13"/>
              <p:cNvSpPr/>
              <p:nvPr/>
            </p:nvSpPr>
            <p:spPr>
              <a:xfrm>
                <a:off x="6734556" y="342011"/>
                <a:ext cx="288290" cy="288290"/>
              </a:xfrm>
              <a:custGeom>
                <a:avLst/>
                <a:gdLst/>
                <a:ahLst/>
                <a:cxnLst/>
                <a:rect l="l" t="t" r="r" b="b"/>
                <a:pathLst>
                  <a:path w="288290" h="288290">
                    <a:moveTo>
                      <a:pt x="235673" y="0"/>
                    </a:moveTo>
                    <a:lnTo>
                      <a:pt x="52324" y="0"/>
                    </a:lnTo>
                    <a:lnTo>
                      <a:pt x="31953" y="4105"/>
                    </a:lnTo>
                    <a:lnTo>
                      <a:pt x="15322" y="15308"/>
                    </a:lnTo>
                    <a:lnTo>
                      <a:pt x="4110" y="31937"/>
                    </a:lnTo>
                    <a:lnTo>
                      <a:pt x="0" y="52324"/>
                    </a:lnTo>
                    <a:lnTo>
                      <a:pt x="0" y="235661"/>
                    </a:lnTo>
                    <a:lnTo>
                      <a:pt x="4110" y="256031"/>
                    </a:lnTo>
                    <a:lnTo>
                      <a:pt x="15322" y="272662"/>
                    </a:lnTo>
                    <a:lnTo>
                      <a:pt x="31953" y="283874"/>
                    </a:lnTo>
                    <a:lnTo>
                      <a:pt x="52324" y="287985"/>
                    </a:lnTo>
                    <a:lnTo>
                      <a:pt x="235673" y="287985"/>
                    </a:lnTo>
                    <a:lnTo>
                      <a:pt x="256038" y="283874"/>
                    </a:lnTo>
                    <a:lnTo>
                      <a:pt x="272670" y="272662"/>
                    </a:lnTo>
                    <a:lnTo>
                      <a:pt x="283885" y="256031"/>
                    </a:lnTo>
                    <a:lnTo>
                      <a:pt x="287997" y="235661"/>
                    </a:lnTo>
                    <a:lnTo>
                      <a:pt x="287997" y="52324"/>
                    </a:lnTo>
                    <a:lnTo>
                      <a:pt x="283885" y="31937"/>
                    </a:lnTo>
                    <a:lnTo>
                      <a:pt x="272670" y="15308"/>
                    </a:lnTo>
                    <a:lnTo>
                      <a:pt x="256038" y="4105"/>
                    </a:lnTo>
                    <a:lnTo>
                      <a:pt x="235673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35" name="object 14"/>
              <p:cNvSpPr txBox="1"/>
              <p:nvPr/>
            </p:nvSpPr>
            <p:spPr>
              <a:xfrm>
                <a:off x="6822147" y="381749"/>
                <a:ext cx="113030" cy="18466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marL="12700">
                  <a:lnSpc>
                    <a:spcPct val="100000"/>
                  </a:lnSpc>
                </a:pPr>
                <a:r>
                  <a:rPr lang="ru-RU" sz="1200" b="1" spc="25" dirty="0" smtClean="0">
                    <a:solidFill>
                      <a:srgbClr val="009DA2"/>
                    </a:solidFill>
                    <a:latin typeface="Gill Sans MT"/>
                    <a:cs typeface="Gill Sans MT"/>
                  </a:rPr>
                  <a:t>8</a:t>
                </a:r>
                <a:endParaRPr sz="1200" dirty="0">
                  <a:latin typeface="Gill Sans MT"/>
                  <a:cs typeface="Gill Sans MT"/>
                </a:endParaRPr>
              </a:p>
            </p:txBody>
          </p:sp>
        </p:grpSp>
        <p:sp>
          <p:nvSpPr>
            <p:cNvPr id="32" name="object 21"/>
            <p:cNvSpPr txBox="1"/>
            <p:nvPr/>
          </p:nvSpPr>
          <p:spPr>
            <a:xfrm>
              <a:off x="1276350" y="364210"/>
              <a:ext cx="5410200" cy="166712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 marR="5080">
                <a:lnSpc>
                  <a:spcPts val="1300"/>
                </a:lnSpc>
              </a:pPr>
              <a:r>
                <a:rPr lang="ru-RU" sz="1000" b="1" spc="-5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ОСНОВНЫЕ </a:t>
              </a:r>
              <a:r>
                <a:rPr lang="ru-RU" sz="1000" b="1" spc="-2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ПАРАМЕТРЫ БЮДЖЕТА</a:t>
              </a:r>
              <a:endParaRPr lang="ru-RU" sz="1000" dirty="0" smtClean="0">
                <a:latin typeface="Trebuchet MS"/>
                <a:cs typeface="Trebuchet MS"/>
              </a:endParaRP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2"/>
            <a:ext cx="324002" cy="1090799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0" y="10420704"/>
            <a:ext cx="7740015" cy="0"/>
          </a:xfrm>
          <a:custGeom>
            <a:avLst/>
            <a:gdLst/>
            <a:ahLst/>
            <a:cxnLst/>
            <a:rect l="l" t="t" r="r" b="b"/>
            <a:pathLst>
              <a:path w="7740015">
                <a:moveTo>
                  <a:pt x="0" y="0"/>
                </a:moveTo>
                <a:lnTo>
                  <a:pt x="7740001" y="0"/>
                </a:lnTo>
              </a:path>
            </a:pathLst>
          </a:custGeom>
          <a:ln w="6350">
            <a:solidFill>
              <a:srgbClr val="8A8C8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0" y="10506590"/>
            <a:ext cx="7740015" cy="0"/>
          </a:xfrm>
          <a:custGeom>
            <a:avLst/>
            <a:gdLst/>
            <a:ahLst/>
            <a:cxnLst/>
            <a:rect l="l" t="t" r="r" b="b"/>
            <a:pathLst>
              <a:path w="7740015">
                <a:moveTo>
                  <a:pt x="0" y="0"/>
                </a:moveTo>
                <a:lnTo>
                  <a:pt x="7740001" y="0"/>
                </a:lnTo>
              </a:path>
            </a:pathLst>
          </a:custGeom>
          <a:ln w="6350">
            <a:solidFill>
              <a:srgbClr val="8A8C8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0" y="10597242"/>
            <a:ext cx="7740015" cy="0"/>
          </a:xfrm>
          <a:custGeom>
            <a:avLst/>
            <a:gdLst/>
            <a:ahLst/>
            <a:cxnLst/>
            <a:rect l="l" t="t" r="r" b="b"/>
            <a:pathLst>
              <a:path w="7740015">
                <a:moveTo>
                  <a:pt x="0" y="0"/>
                </a:moveTo>
                <a:lnTo>
                  <a:pt x="7740001" y="0"/>
                </a:lnTo>
              </a:path>
            </a:pathLst>
          </a:custGeom>
          <a:ln w="6350">
            <a:solidFill>
              <a:srgbClr val="8A8C8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2723857" y="10602008"/>
            <a:ext cx="5016500" cy="0"/>
          </a:xfrm>
          <a:custGeom>
            <a:avLst/>
            <a:gdLst/>
            <a:ahLst/>
            <a:cxnLst/>
            <a:rect l="l" t="t" r="r" b="b"/>
            <a:pathLst>
              <a:path w="5016500">
                <a:moveTo>
                  <a:pt x="0" y="0"/>
                </a:moveTo>
                <a:lnTo>
                  <a:pt x="5016144" y="0"/>
                </a:lnTo>
              </a:path>
            </a:pathLst>
          </a:custGeom>
          <a:ln w="36004">
            <a:solidFill>
              <a:srgbClr val="00A3A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3510584" y="10511356"/>
            <a:ext cx="4229735" cy="0"/>
          </a:xfrm>
          <a:custGeom>
            <a:avLst/>
            <a:gdLst/>
            <a:ahLst/>
            <a:cxnLst/>
            <a:rect l="l" t="t" r="r" b="b"/>
            <a:pathLst>
              <a:path w="4229734">
                <a:moveTo>
                  <a:pt x="0" y="0"/>
                </a:moveTo>
                <a:lnTo>
                  <a:pt x="4229417" y="0"/>
                </a:lnTo>
              </a:path>
            </a:pathLst>
          </a:custGeom>
          <a:ln w="36004">
            <a:solidFill>
              <a:srgbClr val="00B8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4293666" y="10420707"/>
            <a:ext cx="3446779" cy="0"/>
          </a:xfrm>
          <a:custGeom>
            <a:avLst/>
            <a:gdLst/>
            <a:ahLst/>
            <a:cxnLst/>
            <a:rect l="l" t="t" r="r" b="b"/>
            <a:pathLst>
              <a:path w="3446779">
                <a:moveTo>
                  <a:pt x="0" y="0"/>
                </a:moveTo>
                <a:lnTo>
                  <a:pt x="3446335" y="0"/>
                </a:lnTo>
              </a:path>
            </a:pathLst>
          </a:custGeom>
          <a:ln w="36004">
            <a:solidFill>
              <a:srgbClr val="A2DAD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21" name="object 21"/>
          <p:cNvGraphicFramePr>
            <a:graphicFrameLocks noGrp="1"/>
          </p:cNvGraphicFramePr>
          <p:nvPr/>
        </p:nvGraphicFramePr>
        <p:xfrm>
          <a:off x="468000" y="1391990"/>
          <a:ext cx="6904350" cy="642966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04604"/>
                <a:gridCol w="3350647"/>
                <a:gridCol w="886899"/>
                <a:gridCol w="737660"/>
                <a:gridCol w="812270"/>
                <a:gridCol w="812270"/>
              </a:tblGrid>
              <a:tr h="87270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 dirty="0">
                        <a:latin typeface="Times New Roman"/>
                        <a:cs typeface="Times New Roman"/>
                      </a:endParaRPr>
                    </a:p>
                    <a:p>
                      <a:pPr marL="55244" algn="ctr">
                        <a:lnSpc>
                          <a:spcPts val="875"/>
                        </a:lnSpc>
                      </a:pPr>
                      <a:endParaRPr lang="ru-RU" sz="1000" b="1" dirty="0" smtClean="0">
                        <a:solidFill>
                          <a:srgbClr val="FFFFFF"/>
                        </a:solidFill>
                        <a:latin typeface="Trebuchet MS"/>
                        <a:cs typeface="Trebuchet MS"/>
                      </a:endParaRPr>
                    </a:p>
                    <a:p>
                      <a:pPr marL="55244" algn="ctr">
                        <a:lnSpc>
                          <a:spcPts val="875"/>
                        </a:lnSpc>
                      </a:pPr>
                      <a:r>
                        <a:rPr sz="1000" b="1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№</a:t>
                      </a:r>
                      <a:endParaRPr sz="1000" dirty="0">
                        <a:latin typeface="Trebuchet MS"/>
                        <a:cs typeface="Trebuchet MS"/>
                      </a:endParaRPr>
                    </a:p>
                    <a:p>
                      <a:pPr marL="39370" algn="ctr">
                        <a:lnSpc>
                          <a:spcPts val="815"/>
                        </a:lnSpc>
                      </a:pPr>
                      <a:r>
                        <a:rPr sz="1000" b="1" spc="-1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п/п</a:t>
                      </a:r>
                      <a:endParaRPr sz="10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R w="6350">
                      <a:solidFill>
                        <a:srgbClr val="FFFFFF"/>
                      </a:solidFill>
                      <a:prstDash val="solid"/>
                    </a:lnR>
                    <a:solidFill>
                      <a:srgbClr val="00B8B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 dirty="0">
                        <a:latin typeface="Times New Roman"/>
                        <a:cs typeface="Times New Roman"/>
                      </a:endParaRPr>
                    </a:p>
                    <a:p>
                      <a:pPr marL="357188" marR="572135" indent="0" algn="ctr">
                        <a:lnSpc>
                          <a:spcPts val="800"/>
                        </a:lnSpc>
                      </a:pPr>
                      <a:endParaRPr lang="ru-RU" sz="1000" b="1" spc="-10" dirty="0" smtClean="0">
                        <a:solidFill>
                          <a:srgbClr val="FFFFFF"/>
                        </a:solidFill>
                        <a:latin typeface="Trebuchet MS"/>
                        <a:cs typeface="Trebuchet MS"/>
                      </a:endParaRPr>
                    </a:p>
                    <a:p>
                      <a:pPr marL="357188" marR="572135" indent="0" algn="ctr">
                        <a:lnSpc>
                          <a:spcPts val="800"/>
                        </a:lnSpc>
                      </a:pPr>
                      <a:r>
                        <a:rPr sz="1000" b="1" spc="-10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Наименование</a:t>
                      </a:r>
                      <a:r>
                        <a:rPr lang="ru-RU" sz="1000" b="1" spc="-10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радела, </a:t>
                      </a:r>
                      <a:r>
                        <a:rPr lang="ru-RU" sz="1000" b="1" spc="-75" dirty="0" err="1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п</a:t>
                      </a:r>
                      <a:r>
                        <a:rPr sz="1000" b="1" spc="-5" dirty="0" err="1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одраздел</a:t>
                      </a:r>
                      <a:r>
                        <a:rPr lang="ru-RU" sz="1000" b="1" spc="-5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а</a:t>
                      </a:r>
                      <a:r>
                        <a:rPr lang="ru-RU" sz="1000" b="1" spc="-5" baseline="0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классификации расходов бюджета</a:t>
                      </a:r>
                      <a:endParaRPr sz="10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B w="12700" cap="flat" cmpd="sng" algn="ctr"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8B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1000" dirty="0" smtClean="0">
                        <a:latin typeface="Times New Roman"/>
                        <a:cs typeface="Times New Roman"/>
                      </a:endParaRPr>
                    </a:p>
                    <a:p>
                      <a:pPr marL="62230" marR="54610" indent="-635" algn="ctr">
                        <a:lnSpc>
                          <a:spcPts val="800"/>
                        </a:lnSpc>
                      </a:pPr>
                      <a:endParaRPr lang="ru-RU" sz="1000" b="1" spc="-5" dirty="0" smtClean="0">
                        <a:solidFill>
                          <a:srgbClr val="FFFFFF"/>
                        </a:solidFill>
                        <a:latin typeface="Trebuchet MS"/>
                        <a:cs typeface="Trebuchet MS"/>
                      </a:endParaRPr>
                    </a:p>
                    <a:p>
                      <a:pPr marL="62230" marR="54610" indent="-635" algn="ctr">
                        <a:lnSpc>
                          <a:spcPts val="800"/>
                        </a:lnSpc>
                      </a:pPr>
                      <a:r>
                        <a:rPr lang="ru-RU" sz="1000" b="1" spc="-5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Утверждено Решением о бюджете, в тысячах</a:t>
                      </a:r>
                      <a:r>
                        <a:rPr lang="ru-RU" sz="1000" b="1" spc="-5" baseline="0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рублей</a:t>
                      </a:r>
                    </a:p>
                  </a:txBody>
                  <a:tcPr marL="0" marR="0" marT="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B w="12700" cap="flat" cmpd="sng" algn="ctr"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8B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1000" dirty="0">
                        <a:latin typeface="Times New Roman"/>
                        <a:cs typeface="Times New Roman"/>
                      </a:endParaRPr>
                    </a:p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sz="1000" b="1" spc="-20" dirty="0" err="1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Исполнено</a:t>
                      </a:r>
                      <a:r>
                        <a:rPr lang="ru-RU" sz="1000" b="1" spc="-20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, в тысячах рублей</a:t>
                      </a:r>
                      <a:endParaRPr sz="10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B w="12700" cap="flat" cmpd="sng" algn="ctr"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8B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 dirty="0">
                        <a:latin typeface="Times New Roman"/>
                        <a:cs typeface="Times New Roman"/>
                      </a:endParaRPr>
                    </a:p>
                    <a:p>
                      <a:pPr marL="0" marR="26034" indent="0" algn="ctr">
                        <a:lnSpc>
                          <a:spcPts val="800"/>
                        </a:lnSpc>
                      </a:pPr>
                      <a:endParaRPr lang="ru-RU" sz="1000" b="1" spc="0" baseline="0" dirty="0" smtClean="0">
                        <a:solidFill>
                          <a:srgbClr val="FFFFFF"/>
                        </a:solidFill>
                        <a:latin typeface="Trebuchet MS"/>
                        <a:cs typeface="Trebuchet MS"/>
                      </a:endParaRPr>
                    </a:p>
                    <a:p>
                      <a:pPr marL="0" marR="26034" indent="0" algn="ctr">
                        <a:lnSpc>
                          <a:spcPts val="800"/>
                        </a:lnSpc>
                      </a:pPr>
                      <a:r>
                        <a:rPr lang="ru-RU" sz="1000" b="1" spc="0" baseline="0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Процент</a:t>
                      </a:r>
                      <a:r>
                        <a:rPr sz="1000" b="1" spc="0" baseline="0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000" b="1" spc="-15" dirty="0" err="1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исполнения</a:t>
                      </a:r>
                      <a:endParaRPr sz="10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B w="12700" cap="flat" cmpd="sng" algn="ctr"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8B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1000" dirty="0">
                        <a:latin typeface="Times New Roman"/>
                        <a:cs typeface="Times New Roman"/>
                      </a:endParaRPr>
                    </a:p>
                    <a:p>
                      <a:pPr marL="71755" marR="64135" indent="15240" algn="ctr">
                        <a:lnSpc>
                          <a:spcPts val="800"/>
                        </a:lnSpc>
                      </a:pPr>
                      <a:r>
                        <a:rPr sz="1000" b="1" spc="-5" dirty="0" err="1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Динами</a:t>
                      </a:r>
                      <a:r>
                        <a:rPr lang="ru-RU" sz="1000" b="1" spc="-5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к</a:t>
                      </a:r>
                      <a:r>
                        <a:rPr sz="1000" b="1" spc="10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а</a:t>
                      </a:r>
                      <a:r>
                        <a:rPr sz="1000" b="1" spc="-85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000" b="1" spc="1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к</a:t>
                      </a:r>
                      <a:r>
                        <a:rPr sz="1000" b="1" spc="-8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000" b="1" spc="-10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201</a:t>
                      </a:r>
                      <a:r>
                        <a:rPr lang="ru-RU" sz="1000" b="1" spc="-10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7</a:t>
                      </a:r>
                      <a:r>
                        <a:rPr sz="1000" b="1" spc="-10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 </a:t>
                      </a:r>
                      <a:r>
                        <a:rPr sz="1000" b="1" spc="-4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году,</a:t>
                      </a:r>
                      <a:r>
                        <a:rPr sz="1000" b="1" spc="-12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000" b="1" spc="5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%</a:t>
                      </a:r>
                      <a:endParaRPr sz="10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B w="12700" cap="flat" cmpd="sng" algn="ctr"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8BE"/>
                    </a:solidFill>
                  </a:tcPr>
                </a:tc>
              </a:tr>
              <a:tr h="286264">
                <a:tc rowSpan="2">
                  <a:txBody>
                    <a:bodyPr/>
                    <a:lstStyle/>
                    <a:p>
                      <a:pPr marL="48260">
                        <a:lnSpc>
                          <a:spcPct val="100000"/>
                        </a:lnSpc>
                        <a:spcBef>
                          <a:spcPts val="85"/>
                        </a:spcBef>
                      </a:pPr>
                      <a:r>
                        <a:rPr sz="1000" b="1" spc="-10" dirty="0">
                          <a:solidFill>
                            <a:srgbClr val="231F20"/>
                          </a:solidFill>
                          <a:latin typeface="Trebuchet MS"/>
                          <a:cs typeface="Trebuchet MS"/>
                        </a:rPr>
                        <a:t>06</a:t>
                      </a:r>
                      <a:endParaRPr sz="10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40B7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1115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1000" b="1" spc="-15" dirty="0">
                          <a:solidFill>
                            <a:srgbClr val="231F20"/>
                          </a:solidFill>
                          <a:latin typeface="Trebuchet MS"/>
                          <a:cs typeface="Trebuchet MS"/>
                        </a:rPr>
                        <a:t>Охрана </a:t>
                      </a:r>
                      <a:r>
                        <a:rPr sz="1000" b="1" dirty="0">
                          <a:solidFill>
                            <a:srgbClr val="231F20"/>
                          </a:solidFill>
                          <a:latin typeface="Trebuchet MS"/>
                          <a:cs typeface="Trebuchet MS"/>
                        </a:rPr>
                        <a:t>окружающей</a:t>
                      </a:r>
                      <a:r>
                        <a:rPr sz="1000" b="1" spc="-130" dirty="0">
                          <a:solidFill>
                            <a:srgbClr val="231F2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000" b="1" spc="5" dirty="0">
                          <a:solidFill>
                            <a:srgbClr val="231F20"/>
                          </a:solidFill>
                          <a:latin typeface="Trebuchet MS"/>
                          <a:cs typeface="Trebuchet MS"/>
                        </a:rPr>
                        <a:t>среды</a:t>
                      </a:r>
                      <a:endParaRPr sz="10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0B7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299,6</a:t>
                      </a:r>
                      <a:endParaRPr lang="ru-RU" sz="10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 anchorCtr="1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0B7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299,6</a:t>
                      </a:r>
                      <a:endParaRPr lang="ru-RU" sz="10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0B7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  <a:endParaRPr lang="ru-RU" sz="10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0B7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55,9</a:t>
                      </a:r>
                      <a:endParaRPr lang="ru-RU" sz="10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12700" cap="flat" cmpd="sng" algn="ctr"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0B7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23164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3175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22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spc="-5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Охрана  объектов растительного и  животного мира и среды их обитания</a:t>
                      </a:r>
                      <a:endParaRPr lang="ru-RU" sz="1000" spc="-55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0B7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0B7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299,6</a:t>
                      </a:r>
                      <a:endParaRPr lang="ru-RU" sz="10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 anchorCtr="1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0B7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0B7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299,6</a:t>
                      </a:r>
                      <a:endParaRPr lang="ru-RU" sz="10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0B7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0B7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  <a:endParaRPr lang="ru-RU" sz="10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0B7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0B7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55,9</a:t>
                      </a:r>
                      <a:endParaRPr lang="ru-RU" sz="10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40B7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0B7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286264">
                <a:tc rowSpan="6">
                  <a:txBody>
                    <a:bodyPr/>
                    <a:lstStyle/>
                    <a:p>
                      <a:pPr marL="49530">
                        <a:lnSpc>
                          <a:spcPct val="100000"/>
                        </a:lnSpc>
                        <a:spcBef>
                          <a:spcPts val="100"/>
                        </a:spcBef>
                      </a:pPr>
                      <a:r>
                        <a:rPr sz="1000" b="1" spc="-10" dirty="0">
                          <a:solidFill>
                            <a:srgbClr val="231F20"/>
                          </a:solidFill>
                          <a:latin typeface="Trebuchet MS"/>
                          <a:cs typeface="Trebuchet MS"/>
                        </a:rPr>
                        <a:t>07</a:t>
                      </a:r>
                      <a:endParaRPr sz="10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0B7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0B7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2384">
                        <a:lnSpc>
                          <a:spcPct val="100000"/>
                        </a:lnSpc>
                        <a:spcBef>
                          <a:spcPts val="244"/>
                        </a:spcBef>
                      </a:pPr>
                      <a:r>
                        <a:rPr sz="1000" b="1" spc="-10" dirty="0">
                          <a:solidFill>
                            <a:srgbClr val="231F20"/>
                          </a:solidFill>
                          <a:latin typeface="Trebuchet MS"/>
                          <a:cs typeface="Trebuchet MS"/>
                        </a:rPr>
                        <a:t>Образование</a:t>
                      </a:r>
                      <a:endParaRPr sz="10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0B7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0B7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28270" indent="182563" algn="ctr">
                        <a:lnSpc>
                          <a:spcPct val="100000"/>
                        </a:lnSpc>
                        <a:spcBef>
                          <a:spcPts val="10"/>
                        </a:spcBef>
                        <a:tabLst>
                          <a:tab pos="771525" algn="l"/>
                        </a:tabLst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474 255,3</a:t>
                      </a:r>
                      <a:endParaRPr lang="ru-RU" sz="10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 anchorCtr="1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0B7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0B7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28270" indent="0" algn="r">
                        <a:lnSpc>
                          <a:spcPct val="100000"/>
                        </a:lnSpc>
                        <a:spcBef>
                          <a:spcPts val="10"/>
                        </a:spcBef>
                        <a:tabLst>
                          <a:tab pos="771525" algn="l"/>
                        </a:tabLst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473 001,2</a:t>
                      </a:r>
                      <a:endParaRPr lang="ru-RU" sz="10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0B7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0B7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28270" indent="87313" algn="ctr">
                        <a:lnSpc>
                          <a:spcPct val="100000"/>
                        </a:lnSpc>
                        <a:spcBef>
                          <a:spcPts val="10"/>
                        </a:spcBef>
                        <a:tabLst>
                          <a:tab pos="771525" algn="l"/>
                        </a:tabLst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99,7</a:t>
                      </a:r>
                      <a:endParaRPr lang="ru-RU" sz="10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0B7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0B7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28270" indent="182563" algn="ctr">
                        <a:lnSpc>
                          <a:spcPct val="100000"/>
                        </a:lnSpc>
                        <a:spcBef>
                          <a:spcPts val="10"/>
                        </a:spcBef>
                        <a:tabLst>
                          <a:tab pos="771525" algn="l"/>
                        </a:tabLst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113,5</a:t>
                      </a:r>
                      <a:endParaRPr lang="ru-RU" sz="10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40B7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0B7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86264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32384">
                        <a:lnSpc>
                          <a:spcPct val="100000"/>
                        </a:lnSpc>
                        <a:spcBef>
                          <a:spcPts val="219"/>
                        </a:spcBef>
                      </a:pPr>
                      <a:r>
                        <a:rPr sz="1000" spc="-35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Дошкольное</a:t>
                      </a:r>
                      <a:r>
                        <a:rPr sz="1000" spc="-65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000" spc="-50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образование</a:t>
                      </a:r>
                      <a:endParaRPr sz="10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0B7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0B7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28270" indent="182563" algn="ctr">
                        <a:lnSpc>
                          <a:spcPct val="100000"/>
                        </a:lnSpc>
                        <a:spcBef>
                          <a:spcPts val="10"/>
                        </a:spcBef>
                        <a:tabLst>
                          <a:tab pos="771525" algn="l"/>
                        </a:tabLst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147 342,7</a:t>
                      </a:r>
                      <a:endParaRPr lang="ru-RU" sz="10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 anchorCtr="1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0B7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0B7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19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147 342,7</a:t>
                      </a:r>
                      <a:endParaRPr lang="ru-RU" sz="10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0B7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0B7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19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  <a:endParaRPr lang="ru-RU" sz="10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0B7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0B7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19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116</a:t>
                      </a:r>
                      <a:endParaRPr lang="ru-RU" sz="10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40B7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0B7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286264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32384">
                        <a:lnSpc>
                          <a:spcPct val="100000"/>
                        </a:lnSpc>
                        <a:spcBef>
                          <a:spcPts val="219"/>
                        </a:spcBef>
                      </a:pPr>
                      <a:r>
                        <a:rPr sz="1000" spc="-114" dirty="0" err="1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Общее</a:t>
                      </a:r>
                      <a:r>
                        <a:rPr sz="1000" spc="-60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lang="ru-RU" sz="1000" spc="-60" dirty="0" smtClean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000" spc="-50" dirty="0" err="1" smtClean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образование</a:t>
                      </a:r>
                      <a:endParaRPr sz="10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0B7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0B7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28270" indent="182563" algn="ctr">
                        <a:lnSpc>
                          <a:spcPct val="100000"/>
                        </a:lnSpc>
                        <a:spcBef>
                          <a:spcPts val="10"/>
                        </a:spcBef>
                        <a:tabLst>
                          <a:tab pos="771525" algn="l"/>
                        </a:tabLst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270 414,9</a:t>
                      </a:r>
                      <a:endParaRPr lang="ru-RU" sz="10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 anchorCtr="1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0B7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0B7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19"/>
                        </a:spcBef>
                      </a:pPr>
                      <a:r>
                        <a:rPr lang="ru-RU" sz="1000" dirty="0" smtClean="0">
                          <a:latin typeface="Century Gothic"/>
                          <a:cs typeface="Century Gothic"/>
                        </a:rPr>
                        <a:t>269 301,7</a:t>
                      </a:r>
                      <a:endParaRPr sz="10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0B7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0B7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19"/>
                        </a:spcBef>
                      </a:pPr>
                      <a:r>
                        <a:rPr lang="ru-RU" sz="1000" dirty="0" smtClean="0">
                          <a:latin typeface="Century Gothic"/>
                          <a:cs typeface="Century Gothic"/>
                        </a:rPr>
                        <a:t>99,6</a:t>
                      </a:r>
                      <a:endParaRPr sz="10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0B7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0B7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19"/>
                        </a:spcBef>
                      </a:pPr>
                      <a:r>
                        <a:rPr lang="ru-RU" sz="1000" dirty="0" smtClean="0">
                          <a:latin typeface="Century Gothic"/>
                          <a:cs typeface="Century Gothic"/>
                        </a:rPr>
                        <a:t>112,7</a:t>
                      </a:r>
                      <a:endParaRPr sz="10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40B7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0B7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8626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2384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1000" dirty="0" smtClean="0">
                          <a:latin typeface="Century Gothic"/>
                          <a:cs typeface="Century Gothic"/>
                        </a:rPr>
                        <a:t>Дополнительное образование детей</a:t>
                      </a:r>
                      <a:endParaRPr sz="10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0B7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0B7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28270" indent="182563" algn="ctr">
                        <a:lnSpc>
                          <a:spcPct val="100000"/>
                        </a:lnSpc>
                        <a:spcBef>
                          <a:spcPts val="10"/>
                        </a:spcBef>
                        <a:tabLst>
                          <a:tab pos="771525" algn="l"/>
                        </a:tabLst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33 203,1</a:t>
                      </a:r>
                      <a:endParaRPr lang="ru-RU" sz="10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 anchorCtr="1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0B7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0B7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1000" dirty="0" smtClean="0">
                          <a:latin typeface="Century Gothic"/>
                          <a:cs typeface="Century Gothic"/>
                        </a:rPr>
                        <a:t>33 203,1</a:t>
                      </a:r>
                      <a:endParaRPr sz="10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0B7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0B7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1000" dirty="0" smtClean="0">
                          <a:latin typeface="Century Gothic"/>
                          <a:cs typeface="Century Gothic"/>
                        </a:rPr>
                        <a:t>100</a:t>
                      </a:r>
                      <a:endParaRPr sz="10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0B7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0B7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1000" dirty="0" smtClean="0">
                          <a:latin typeface="Century Gothic"/>
                          <a:cs typeface="Century Gothic"/>
                        </a:rPr>
                        <a:t>106,2</a:t>
                      </a:r>
                      <a:endParaRPr sz="10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40B7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0B7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286264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32384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sz="1000" spc="-35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Молодежная </a:t>
                      </a:r>
                      <a:r>
                        <a:rPr sz="1000" spc="-20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политика </a:t>
                      </a:r>
                      <a:r>
                        <a:rPr sz="1000" spc="-40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и </a:t>
                      </a:r>
                      <a:r>
                        <a:rPr sz="1000" spc="-30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оздоровление</a:t>
                      </a:r>
                      <a:r>
                        <a:rPr sz="1000" spc="-35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000" spc="-25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детей</a:t>
                      </a:r>
                      <a:endParaRPr sz="10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0B7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128270" indent="182563" algn="ctr">
                        <a:lnSpc>
                          <a:spcPct val="100000"/>
                        </a:lnSpc>
                        <a:spcBef>
                          <a:spcPts val="10"/>
                        </a:spcBef>
                        <a:tabLst>
                          <a:tab pos="771525" algn="l"/>
                        </a:tabLst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10 740</a:t>
                      </a:r>
                      <a:endParaRPr lang="ru-RU" sz="10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 anchorCtr="1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0B7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1000" dirty="0" smtClean="0">
                          <a:latin typeface="Century Gothic"/>
                          <a:cs typeface="Century Gothic"/>
                        </a:rPr>
                        <a:t>10 739,3</a:t>
                      </a:r>
                      <a:endParaRPr sz="10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0B7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1000" dirty="0" smtClean="0">
                          <a:latin typeface="Century Gothic"/>
                          <a:cs typeface="Century Gothic"/>
                        </a:rPr>
                        <a:t>100</a:t>
                      </a:r>
                      <a:endParaRPr sz="10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0B7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1000" dirty="0" smtClean="0">
                          <a:latin typeface="Century Gothic"/>
                          <a:cs typeface="Century Gothic"/>
                        </a:rPr>
                        <a:t>111,4</a:t>
                      </a:r>
                      <a:endParaRPr sz="10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40B7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</a:tr>
              <a:tr h="286264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32384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sz="1000" spc="-35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Другие </a:t>
                      </a:r>
                      <a:r>
                        <a:rPr sz="1000" spc="-25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вопросы </a:t>
                      </a:r>
                      <a:r>
                        <a:rPr sz="1000" spc="75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в </a:t>
                      </a:r>
                      <a:r>
                        <a:rPr sz="1000" spc="-45" dirty="0" err="1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области</a:t>
                      </a:r>
                      <a:r>
                        <a:rPr sz="1000" spc="-140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lang="ru-RU" sz="1000" spc="-140" dirty="0" smtClean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  </a:t>
                      </a:r>
                      <a:r>
                        <a:rPr sz="1000" spc="-30" dirty="0" err="1" smtClean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образования</a:t>
                      </a:r>
                      <a:endParaRPr sz="10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40B7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28270" indent="182563" algn="ctr">
                        <a:lnSpc>
                          <a:spcPct val="100000"/>
                        </a:lnSpc>
                        <a:spcBef>
                          <a:spcPts val="10"/>
                        </a:spcBef>
                        <a:tabLst>
                          <a:tab pos="771525" algn="l"/>
                        </a:tabLst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12 554,6</a:t>
                      </a:r>
                      <a:endParaRPr lang="ru-RU" sz="10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 anchorCtr="1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40B7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1000" dirty="0" smtClean="0">
                          <a:latin typeface="Century Gothic"/>
                          <a:cs typeface="Century Gothic"/>
                        </a:rPr>
                        <a:t>12 414,4</a:t>
                      </a:r>
                      <a:endParaRPr sz="10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40B7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1000" dirty="0" smtClean="0">
                          <a:latin typeface="Century Gothic"/>
                          <a:cs typeface="Century Gothic"/>
                        </a:rPr>
                        <a:t>98,9</a:t>
                      </a:r>
                      <a:endParaRPr sz="10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40B7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1000" dirty="0" smtClean="0">
                          <a:latin typeface="Century Gothic"/>
                          <a:cs typeface="Century Gothic"/>
                        </a:rPr>
                        <a:t>125,1</a:t>
                      </a:r>
                      <a:endParaRPr sz="10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B w="6350" cap="flat" cmpd="sng" algn="ctr">
                      <a:solidFill>
                        <a:srgbClr val="40B7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286264">
                <a:tc rowSpan="2">
                  <a:txBody>
                    <a:bodyPr/>
                    <a:lstStyle/>
                    <a:p>
                      <a:pPr marL="49530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r>
                        <a:rPr sz="1000" b="1" spc="-10" dirty="0" smtClean="0">
                          <a:solidFill>
                            <a:srgbClr val="231F20"/>
                          </a:solidFill>
                          <a:latin typeface="Trebuchet MS"/>
                          <a:ea typeface="+mn-ea"/>
                          <a:cs typeface="Trebuchet MS"/>
                        </a:rPr>
                        <a:t>08</a:t>
                      </a:r>
                      <a:endParaRPr sz="1000" b="1" spc="-10" dirty="0">
                        <a:solidFill>
                          <a:srgbClr val="231F20"/>
                        </a:solidFill>
                        <a:latin typeface="Trebuchet MS"/>
                        <a:ea typeface="+mn-ea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0B7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9530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r>
                        <a:rPr sz="1000" b="1" spc="-10" dirty="0">
                          <a:solidFill>
                            <a:srgbClr val="231F20"/>
                          </a:solidFill>
                          <a:latin typeface="Trebuchet MS"/>
                          <a:ea typeface="+mn-ea"/>
                          <a:cs typeface="Trebuchet MS"/>
                        </a:rPr>
                        <a:t>Культура, кинематография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0B7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63195" marR="155575" algn="ctr">
                        <a:lnSpc>
                          <a:spcPct val="100000"/>
                        </a:lnSpc>
                        <a:spcBef>
                          <a:spcPts val="219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86 934,1</a:t>
                      </a:r>
                      <a:endParaRPr lang="ru-RU" sz="10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0B7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81 702,9</a:t>
                      </a:r>
                      <a:endParaRPr lang="ru-RU" sz="10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0B7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94</a:t>
                      </a:r>
                      <a:endParaRPr lang="ru-RU" sz="10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0B7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126,1</a:t>
                      </a:r>
                      <a:endParaRPr lang="ru-RU" sz="10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40B7C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</a:tr>
              <a:tr h="286283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2384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sz="1000" spc="-15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Культура</a:t>
                      </a:r>
                      <a:endParaRPr sz="10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163195" marR="158115" algn="ctr">
                        <a:lnSpc>
                          <a:spcPct val="100000"/>
                        </a:lnSpc>
                        <a:spcBef>
                          <a:spcPts val="219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86 934,1</a:t>
                      </a:r>
                      <a:endParaRPr lang="ru-RU" sz="10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81 702,9</a:t>
                      </a:r>
                      <a:endParaRPr lang="ru-RU" sz="10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94</a:t>
                      </a:r>
                      <a:endParaRPr lang="ru-RU" sz="10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126,1</a:t>
                      </a:r>
                      <a:endParaRPr lang="ru-RU" sz="10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</a:tr>
              <a:tr h="286264">
                <a:tc rowSpan="3">
                  <a:txBody>
                    <a:bodyPr/>
                    <a:lstStyle/>
                    <a:p>
                      <a:pPr marL="49530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r>
                        <a:rPr sz="1000" b="1" spc="-10" dirty="0">
                          <a:solidFill>
                            <a:srgbClr val="231F20"/>
                          </a:solidFill>
                          <a:latin typeface="Trebuchet MS"/>
                          <a:cs typeface="Trebuchet MS"/>
                        </a:rPr>
                        <a:t>10</a:t>
                      </a:r>
                      <a:endParaRPr sz="10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2384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sz="1000" b="1" spc="-5" dirty="0">
                          <a:solidFill>
                            <a:srgbClr val="231F20"/>
                          </a:solidFill>
                          <a:latin typeface="Trebuchet MS"/>
                          <a:cs typeface="Trebuchet MS"/>
                        </a:rPr>
                        <a:t>Социальная</a:t>
                      </a:r>
                      <a:r>
                        <a:rPr sz="1000" b="1" spc="-114" dirty="0">
                          <a:solidFill>
                            <a:srgbClr val="231F2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000" b="1" spc="-10" dirty="0">
                          <a:solidFill>
                            <a:srgbClr val="231F20"/>
                          </a:solidFill>
                          <a:latin typeface="Trebuchet MS"/>
                          <a:cs typeface="Trebuchet MS"/>
                        </a:rPr>
                        <a:t>политика</a:t>
                      </a:r>
                      <a:endParaRPr sz="10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63195" marR="128270" algn="ctr">
                        <a:lnSpc>
                          <a:spcPct val="100000"/>
                        </a:lnSpc>
                        <a:spcBef>
                          <a:spcPts val="219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78 424,7</a:t>
                      </a:r>
                      <a:endParaRPr lang="ru-RU" sz="10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75 894,7</a:t>
                      </a:r>
                      <a:endParaRPr lang="ru-RU" sz="10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96,8</a:t>
                      </a:r>
                      <a:endParaRPr lang="ru-RU" sz="10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98,8</a:t>
                      </a:r>
                      <a:endParaRPr lang="ru-RU" sz="10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</a:tr>
              <a:tr h="286264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2384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lang="ru-RU" sz="1000" spc="-55" dirty="0" smtClean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Социальное </a:t>
                      </a:r>
                      <a:r>
                        <a:rPr lang="ru-RU" sz="1000" spc="-60" dirty="0" smtClean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обеспечение</a:t>
                      </a:r>
                      <a:r>
                        <a:rPr lang="ru-RU" sz="1000" dirty="0" smtClean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lang="ru-RU" sz="1000" spc="-45" dirty="0" smtClean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населения</a:t>
                      </a:r>
                      <a:endParaRPr lang="ru-RU" sz="10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163195" marR="196850" algn="ctr">
                        <a:lnSpc>
                          <a:spcPct val="100000"/>
                        </a:lnSpc>
                        <a:spcBef>
                          <a:spcPts val="219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75 404,2</a:t>
                      </a:r>
                      <a:endParaRPr lang="ru-RU" sz="10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72 890,4</a:t>
                      </a: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96,7</a:t>
                      </a:r>
                      <a:endParaRPr lang="ru-RU" sz="10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108,7</a:t>
                      </a:r>
                      <a:endParaRPr lang="ru-RU" sz="10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</a:tr>
              <a:tr h="286264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2384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22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spc="-35" dirty="0" smtClean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Другие </a:t>
                      </a:r>
                      <a:r>
                        <a:rPr lang="ru-RU" sz="1000" spc="-25" dirty="0" smtClean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вопросы </a:t>
                      </a:r>
                      <a:r>
                        <a:rPr lang="ru-RU" sz="1000" spc="75" dirty="0" smtClean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в </a:t>
                      </a:r>
                      <a:r>
                        <a:rPr lang="ru-RU" sz="1000" spc="-45" dirty="0" smtClean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области  социальной</a:t>
                      </a:r>
                      <a:r>
                        <a:rPr lang="ru-RU" sz="1000" spc="-90" dirty="0" smtClean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lang="ru-RU" sz="1000" spc="-10" dirty="0" smtClean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политики</a:t>
                      </a:r>
                      <a:endParaRPr lang="ru-RU" sz="1000" dirty="0" smtClean="0">
                        <a:latin typeface="Century Gothic"/>
                        <a:cs typeface="Century Gothic"/>
                      </a:endParaRPr>
                    </a:p>
                    <a:p>
                      <a:pPr marL="32384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endParaRPr sz="10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63195" marR="131445" algn="ctr">
                        <a:lnSpc>
                          <a:spcPct val="100000"/>
                        </a:lnSpc>
                        <a:spcBef>
                          <a:spcPts val="219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3 020,5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3 004,3</a:t>
                      </a:r>
                      <a:endParaRPr lang="ru-RU" sz="10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99,5</a:t>
                      </a:r>
                      <a:endParaRPr lang="ru-RU" sz="10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63,7</a:t>
                      </a:r>
                      <a:endParaRPr lang="ru-RU" sz="10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</a:tr>
              <a:tr h="286283">
                <a:tc rowSpan="2">
                  <a:txBody>
                    <a:bodyPr/>
                    <a:lstStyle/>
                    <a:p>
                      <a:pPr marL="49530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r>
                        <a:rPr sz="1000" b="1" spc="15" dirty="0">
                          <a:solidFill>
                            <a:srgbClr val="231F20"/>
                          </a:solidFill>
                          <a:latin typeface="Gill Sans MT"/>
                          <a:cs typeface="Gill Sans MT"/>
                        </a:rPr>
                        <a:t>11</a:t>
                      </a:r>
                      <a:endParaRPr sz="1000" dirty="0">
                        <a:latin typeface="Gill Sans MT"/>
                        <a:cs typeface="Gill Sans MT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1000" b="1" spc="-10" dirty="0">
                          <a:solidFill>
                            <a:srgbClr val="231F20"/>
                          </a:solidFill>
                          <a:latin typeface="Trebuchet MS"/>
                          <a:cs typeface="Trebuchet MS"/>
                        </a:rPr>
                        <a:t>Физическая культура </a:t>
                      </a:r>
                      <a:r>
                        <a:rPr sz="1000" b="1" spc="-30" dirty="0">
                          <a:solidFill>
                            <a:srgbClr val="231F20"/>
                          </a:solidFill>
                          <a:latin typeface="Trebuchet MS"/>
                          <a:cs typeface="Trebuchet MS"/>
                        </a:rPr>
                        <a:t>и</a:t>
                      </a:r>
                      <a:r>
                        <a:rPr sz="1000" b="1" spc="-150" dirty="0">
                          <a:solidFill>
                            <a:srgbClr val="231F2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lang="ru-RU" sz="1000" b="1" spc="-150" dirty="0" smtClean="0">
                          <a:solidFill>
                            <a:srgbClr val="231F2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000" b="1" spc="-5" dirty="0" err="1" smtClean="0">
                          <a:solidFill>
                            <a:srgbClr val="231F20"/>
                          </a:solidFill>
                          <a:latin typeface="Trebuchet MS"/>
                          <a:cs typeface="Trebuchet MS"/>
                        </a:rPr>
                        <a:t>спорт</a:t>
                      </a:r>
                      <a:endParaRPr sz="10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163195" marR="128905" algn="ctr">
                        <a:lnSpc>
                          <a:spcPct val="100000"/>
                        </a:lnSpc>
                        <a:spcBef>
                          <a:spcPts val="219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1 996</a:t>
                      </a:r>
                      <a:endParaRPr lang="ru-RU" sz="10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1 999,5</a:t>
                      </a:r>
                      <a:endParaRPr lang="ru-RU" sz="10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134,7</a:t>
                      </a:r>
                      <a:endParaRPr lang="ru-RU" sz="10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</a:tr>
              <a:tr h="286264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1000" spc="-25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Физическая</a:t>
                      </a:r>
                      <a:r>
                        <a:rPr sz="1000" spc="-55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000" spc="-15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культура</a:t>
                      </a:r>
                      <a:endParaRPr sz="10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63195" marR="158115" algn="ctr">
                        <a:lnSpc>
                          <a:spcPct val="100000"/>
                        </a:lnSpc>
                        <a:spcBef>
                          <a:spcPts val="219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1 996</a:t>
                      </a:r>
                      <a:endParaRPr lang="ru-RU" sz="10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1 999,5</a:t>
                      </a:r>
                      <a:endParaRPr lang="ru-RU" sz="10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134,7</a:t>
                      </a:r>
                      <a:endParaRPr lang="ru-RU" sz="10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</a:tr>
              <a:tr h="286264">
                <a:tc rowSpan="2">
                  <a:txBody>
                    <a:bodyPr/>
                    <a:lstStyle/>
                    <a:p>
                      <a:pPr marL="48895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r>
                        <a:rPr sz="1000" b="1" spc="-10" dirty="0">
                          <a:solidFill>
                            <a:srgbClr val="231F20"/>
                          </a:solidFill>
                          <a:latin typeface="Trebuchet MS"/>
                          <a:cs typeface="Trebuchet MS"/>
                        </a:rPr>
                        <a:t>12</a:t>
                      </a:r>
                      <a:endParaRPr sz="10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1000" b="1" dirty="0">
                          <a:solidFill>
                            <a:srgbClr val="231F20"/>
                          </a:solidFill>
                          <a:latin typeface="Trebuchet MS"/>
                          <a:cs typeface="Trebuchet MS"/>
                        </a:rPr>
                        <a:t>Средства массовой</a:t>
                      </a:r>
                      <a:r>
                        <a:rPr sz="1000" b="1" spc="-120" dirty="0">
                          <a:solidFill>
                            <a:srgbClr val="231F2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000" b="1" spc="-5" dirty="0">
                          <a:solidFill>
                            <a:srgbClr val="231F20"/>
                          </a:solidFill>
                          <a:latin typeface="Trebuchet MS"/>
                          <a:cs typeface="Trebuchet MS"/>
                        </a:rPr>
                        <a:t>информации</a:t>
                      </a:r>
                      <a:endParaRPr sz="10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95580" indent="182563" algn="ct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615,4</a:t>
                      </a:r>
                      <a:endParaRPr lang="ru-RU" sz="10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615,4</a:t>
                      </a:r>
                      <a:endParaRPr lang="ru-RU" sz="10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  <a:endParaRPr lang="ru-RU" sz="10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81,8</a:t>
                      </a:r>
                      <a:endParaRPr lang="ru-RU" sz="10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</a:tr>
              <a:tr h="286264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1000" spc="-30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Периодическая </a:t>
                      </a:r>
                      <a:r>
                        <a:rPr sz="1000" spc="-5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печать </a:t>
                      </a:r>
                      <a:r>
                        <a:rPr sz="1000" spc="-40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и</a:t>
                      </a:r>
                      <a:r>
                        <a:rPr sz="1000" spc="-45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lang="ru-RU" sz="1000" spc="-45" dirty="0" smtClean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000" spc="-5" dirty="0" err="1" smtClean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издательства</a:t>
                      </a:r>
                      <a:endParaRPr sz="10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97485" indent="182563"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lang="ru-RU" sz="1000" dirty="0" smtClean="0">
                          <a:latin typeface="Century Gothic"/>
                          <a:cs typeface="Century Gothic"/>
                        </a:rPr>
                        <a:t>615,4</a:t>
                      </a:r>
                      <a:endParaRPr sz="10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615,4</a:t>
                      </a:r>
                      <a:endParaRPr lang="ru-RU" sz="10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  <a:endParaRPr lang="ru-RU" sz="10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81,8</a:t>
                      </a:r>
                      <a:endParaRPr lang="ru-RU" sz="10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</a:tr>
              <a:tr h="286264">
                <a:tc rowSpan="2">
                  <a:txBody>
                    <a:bodyPr/>
                    <a:lstStyle/>
                    <a:p>
                      <a:pPr marL="48895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r>
                        <a:rPr sz="1000" b="1" spc="-10" dirty="0">
                          <a:solidFill>
                            <a:srgbClr val="231F20"/>
                          </a:solidFill>
                          <a:latin typeface="Trebuchet MS"/>
                          <a:cs typeface="Trebuchet MS"/>
                        </a:rPr>
                        <a:t>13</a:t>
                      </a:r>
                      <a:endParaRPr sz="10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1000" b="1" spc="-15" dirty="0">
                          <a:solidFill>
                            <a:srgbClr val="231F20"/>
                          </a:solidFill>
                          <a:latin typeface="Trebuchet MS"/>
                          <a:cs typeface="Trebuchet MS"/>
                        </a:rPr>
                        <a:t>Обслуживание </a:t>
                      </a:r>
                      <a:r>
                        <a:rPr sz="1000" b="1" spc="-15" dirty="0" err="1">
                          <a:solidFill>
                            <a:srgbClr val="231F20"/>
                          </a:solidFill>
                          <a:latin typeface="Trebuchet MS"/>
                          <a:cs typeface="Trebuchet MS"/>
                        </a:rPr>
                        <a:t>государственного</a:t>
                      </a:r>
                      <a:r>
                        <a:rPr sz="1000" b="1" spc="-70" dirty="0">
                          <a:solidFill>
                            <a:srgbClr val="231F2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lang="ru-RU" sz="1000" b="1" spc="-70" dirty="0" smtClean="0">
                          <a:solidFill>
                            <a:srgbClr val="231F20"/>
                          </a:solidFill>
                          <a:latin typeface="Trebuchet MS"/>
                          <a:cs typeface="Trebuchet MS"/>
                        </a:rPr>
                        <a:t> и  муниципального долга</a:t>
                      </a:r>
                      <a:endParaRPr sz="10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161925" marR="158115" indent="20638" algn="ctr">
                        <a:lnSpc>
                          <a:spcPct val="100000"/>
                        </a:lnSpc>
                        <a:spcBef>
                          <a:spcPts val="219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4,8</a:t>
                      </a:r>
                      <a:endParaRPr lang="ru-RU" sz="10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163195" marR="158115" algn="ctr">
                        <a:lnSpc>
                          <a:spcPct val="100000"/>
                        </a:lnSpc>
                        <a:spcBef>
                          <a:spcPts val="219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4,8</a:t>
                      </a:r>
                      <a:endParaRPr lang="ru-RU" sz="10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163195" marR="158115" algn="ctr">
                        <a:lnSpc>
                          <a:spcPct val="100000"/>
                        </a:lnSpc>
                        <a:spcBef>
                          <a:spcPts val="219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  <a:endParaRPr lang="ru-RU" sz="10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163195" marR="158115" algn="ctr">
                        <a:lnSpc>
                          <a:spcPct val="100000"/>
                        </a:lnSpc>
                        <a:spcBef>
                          <a:spcPts val="219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</a:tr>
              <a:tr h="286264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1000" spc="-50" dirty="0" err="1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Обслуживание</a:t>
                      </a:r>
                      <a:r>
                        <a:rPr sz="1000" spc="-50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000" spc="-35" dirty="0" err="1" smtClean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государственного</a:t>
                      </a:r>
                      <a:r>
                        <a:rPr lang="ru-RU" sz="1000" spc="-35" dirty="0" smtClean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 внутреннего и муниципального</a:t>
                      </a:r>
                      <a:r>
                        <a:rPr sz="1000" spc="-30" dirty="0" smtClean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000" spc="-25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долга</a:t>
                      </a:r>
                      <a:endParaRPr sz="10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63195" marR="158115" algn="ctr">
                        <a:lnSpc>
                          <a:spcPct val="100000"/>
                        </a:lnSpc>
                        <a:spcBef>
                          <a:spcPts val="219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4,8</a:t>
                      </a:r>
                      <a:endParaRPr lang="ru-RU" sz="10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63195" marR="158115" algn="ctr">
                        <a:lnSpc>
                          <a:spcPct val="100000"/>
                        </a:lnSpc>
                        <a:spcBef>
                          <a:spcPts val="219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4,8</a:t>
                      </a:r>
                      <a:endParaRPr lang="ru-RU" sz="10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63195" marR="158115" algn="ctr">
                        <a:lnSpc>
                          <a:spcPct val="100000"/>
                        </a:lnSpc>
                        <a:spcBef>
                          <a:spcPts val="219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  <a:endParaRPr lang="ru-RU" sz="10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63195" marR="158115" algn="ctr">
                        <a:lnSpc>
                          <a:spcPct val="100000"/>
                        </a:lnSpc>
                        <a:spcBef>
                          <a:spcPts val="219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2" name="object 22"/>
          <p:cNvSpPr txBox="1"/>
          <p:nvPr/>
        </p:nvSpPr>
        <p:spPr>
          <a:xfrm>
            <a:off x="1440675" y="390741"/>
            <a:ext cx="2564765" cy="1968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spc="-5" dirty="0">
                <a:solidFill>
                  <a:srgbClr val="FFFFFF"/>
                </a:solidFill>
                <a:latin typeface="Trebuchet MS"/>
                <a:cs typeface="Trebuchet MS"/>
              </a:rPr>
              <a:t>ОСНОВНЫЕ ПАРАМЕТРЫ</a:t>
            </a:r>
            <a:r>
              <a:rPr sz="1200" b="1" spc="-20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b="1" spc="-45" dirty="0">
                <a:solidFill>
                  <a:srgbClr val="FFFFFF"/>
                </a:solidFill>
                <a:latin typeface="Trebuchet MS"/>
                <a:cs typeface="Trebuchet MS"/>
              </a:rPr>
              <a:t>БЮДЖЕТА</a:t>
            </a:r>
            <a:endParaRPr sz="1200" dirty="0">
              <a:latin typeface="Trebuchet MS"/>
              <a:cs typeface="Trebuchet MS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455300" y="811492"/>
            <a:ext cx="4326250" cy="2821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1100"/>
              </a:lnSpc>
            </a:pPr>
            <a:r>
              <a:rPr sz="1200" b="1" spc="-30" dirty="0" err="1">
                <a:solidFill>
                  <a:srgbClr val="00B8BE"/>
                </a:solidFill>
                <a:latin typeface="Trebuchet MS"/>
                <a:cs typeface="Trebuchet MS"/>
              </a:rPr>
              <a:t>Исполнение</a:t>
            </a:r>
            <a:r>
              <a:rPr sz="1200" b="1" spc="-65" dirty="0">
                <a:solidFill>
                  <a:srgbClr val="00B8BE"/>
                </a:solidFill>
                <a:latin typeface="Trebuchet MS"/>
                <a:cs typeface="Trebuchet MS"/>
              </a:rPr>
              <a:t> </a:t>
            </a:r>
            <a:r>
              <a:rPr lang="ru-RU" sz="1200" b="1" spc="-15" dirty="0" smtClean="0">
                <a:solidFill>
                  <a:srgbClr val="00B8BE"/>
                </a:solidFill>
                <a:latin typeface="Trebuchet MS"/>
                <a:cs typeface="Trebuchet MS"/>
              </a:rPr>
              <a:t>местного </a:t>
            </a:r>
            <a:r>
              <a:rPr sz="1200" b="1" spc="5" dirty="0" err="1" smtClean="0">
                <a:solidFill>
                  <a:srgbClr val="00B8BE"/>
                </a:solidFill>
                <a:latin typeface="Trebuchet MS"/>
                <a:cs typeface="Trebuchet MS"/>
              </a:rPr>
              <a:t>бюджета</a:t>
            </a:r>
            <a:r>
              <a:rPr sz="1200" b="1" spc="-65" dirty="0" smtClean="0">
                <a:solidFill>
                  <a:srgbClr val="00B8BE"/>
                </a:solidFill>
                <a:latin typeface="Trebuchet MS"/>
                <a:cs typeface="Trebuchet MS"/>
              </a:rPr>
              <a:t> </a:t>
            </a:r>
            <a:r>
              <a:rPr sz="1200" b="1" spc="-15" dirty="0">
                <a:solidFill>
                  <a:srgbClr val="00B8BE"/>
                </a:solidFill>
                <a:latin typeface="Trebuchet MS"/>
                <a:cs typeface="Trebuchet MS"/>
              </a:rPr>
              <a:t>по</a:t>
            </a:r>
            <a:r>
              <a:rPr sz="1200" b="1" spc="-65" dirty="0">
                <a:solidFill>
                  <a:srgbClr val="00B8BE"/>
                </a:solidFill>
                <a:latin typeface="Trebuchet MS"/>
                <a:cs typeface="Trebuchet MS"/>
              </a:rPr>
              <a:t> </a:t>
            </a:r>
            <a:r>
              <a:rPr sz="1200" b="1" dirty="0">
                <a:solidFill>
                  <a:srgbClr val="00B8BE"/>
                </a:solidFill>
                <a:latin typeface="Trebuchet MS"/>
                <a:cs typeface="Trebuchet MS"/>
              </a:rPr>
              <a:t>расходам</a:t>
            </a:r>
            <a:r>
              <a:rPr sz="1200" b="1" spc="-65" dirty="0">
                <a:solidFill>
                  <a:srgbClr val="00B8BE"/>
                </a:solidFill>
                <a:latin typeface="Trebuchet MS"/>
                <a:cs typeface="Trebuchet MS"/>
              </a:rPr>
              <a:t> </a:t>
            </a:r>
            <a:r>
              <a:rPr sz="1200" b="1" spc="-15" dirty="0">
                <a:solidFill>
                  <a:srgbClr val="00B8BE"/>
                </a:solidFill>
                <a:latin typeface="Trebuchet MS"/>
                <a:cs typeface="Trebuchet MS"/>
              </a:rPr>
              <a:t>по</a:t>
            </a:r>
            <a:r>
              <a:rPr sz="1200" b="1" spc="-65" dirty="0">
                <a:solidFill>
                  <a:srgbClr val="00B8BE"/>
                </a:solidFill>
                <a:latin typeface="Trebuchet MS"/>
                <a:cs typeface="Trebuchet MS"/>
              </a:rPr>
              <a:t> </a:t>
            </a:r>
            <a:r>
              <a:rPr sz="1200" b="1" spc="5" dirty="0">
                <a:solidFill>
                  <a:srgbClr val="00B8BE"/>
                </a:solidFill>
                <a:latin typeface="Trebuchet MS"/>
                <a:cs typeface="Trebuchet MS"/>
              </a:rPr>
              <a:t>разделам  </a:t>
            </a:r>
            <a:r>
              <a:rPr sz="1200" b="1" spc="-40" dirty="0">
                <a:solidFill>
                  <a:srgbClr val="00B8BE"/>
                </a:solidFill>
                <a:latin typeface="Trebuchet MS"/>
                <a:cs typeface="Trebuchet MS"/>
              </a:rPr>
              <a:t>и</a:t>
            </a:r>
            <a:r>
              <a:rPr sz="1200" b="1" spc="-60" dirty="0">
                <a:solidFill>
                  <a:srgbClr val="00B8BE"/>
                </a:solidFill>
                <a:latin typeface="Trebuchet MS"/>
                <a:cs typeface="Trebuchet MS"/>
              </a:rPr>
              <a:t> </a:t>
            </a:r>
            <a:r>
              <a:rPr sz="1200" b="1" dirty="0">
                <a:solidFill>
                  <a:srgbClr val="00B8BE"/>
                </a:solidFill>
                <a:latin typeface="Trebuchet MS"/>
                <a:cs typeface="Trebuchet MS"/>
              </a:rPr>
              <a:t>подразделам</a:t>
            </a:r>
            <a:r>
              <a:rPr sz="1200" b="1" spc="-60" dirty="0">
                <a:solidFill>
                  <a:srgbClr val="00B8BE"/>
                </a:solidFill>
                <a:latin typeface="Trebuchet MS"/>
                <a:cs typeface="Trebuchet MS"/>
              </a:rPr>
              <a:t> </a:t>
            </a:r>
            <a:r>
              <a:rPr sz="1200" b="1" spc="-5" dirty="0">
                <a:solidFill>
                  <a:srgbClr val="00B8BE"/>
                </a:solidFill>
                <a:latin typeface="Trebuchet MS"/>
                <a:cs typeface="Trebuchet MS"/>
              </a:rPr>
              <a:t>классификации</a:t>
            </a:r>
            <a:r>
              <a:rPr sz="1200" b="1" spc="-60" dirty="0">
                <a:solidFill>
                  <a:srgbClr val="00B8BE"/>
                </a:solidFill>
                <a:latin typeface="Trebuchet MS"/>
                <a:cs typeface="Trebuchet MS"/>
              </a:rPr>
              <a:t> </a:t>
            </a:r>
            <a:r>
              <a:rPr sz="1200" b="1" spc="-5" dirty="0">
                <a:solidFill>
                  <a:srgbClr val="00B8BE"/>
                </a:solidFill>
                <a:latin typeface="Trebuchet MS"/>
                <a:cs typeface="Trebuchet MS"/>
              </a:rPr>
              <a:t>расходов</a:t>
            </a:r>
            <a:r>
              <a:rPr sz="1200" b="1" spc="-60" dirty="0">
                <a:solidFill>
                  <a:srgbClr val="00B8BE"/>
                </a:solidFill>
                <a:latin typeface="Trebuchet MS"/>
                <a:cs typeface="Trebuchet MS"/>
              </a:rPr>
              <a:t> </a:t>
            </a:r>
            <a:r>
              <a:rPr sz="1200" b="1" spc="5" dirty="0">
                <a:solidFill>
                  <a:srgbClr val="00B8BE"/>
                </a:solidFill>
                <a:latin typeface="Trebuchet MS"/>
                <a:cs typeface="Trebuchet MS"/>
              </a:rPr>
              <a:t>бюджета</a:t>
            </a:r>
            <a:r>
              <a:rPr sz="1200" b="1" spc="-60" dirty="0">
                <a:solidFill>
                  <a:srgbClr val="00B8BE"/>
                </a:solidFill>
                <a:latin typeface="Trebuchet MS"/>
                <a:cs typeface="Trebuchet MS"/>
              </a:rPr>
              <a:t> </a:t>
            </a:r>
            <a:r>
              <a:rPr sz="1200" b="1" spc="-20" dirty="0">
                <a:solidFill>
                  <a:srgbClr val="00B8BE"/>
                </a:solidFill>
                <a:latin typeface="Trebuchet MS"/>
                <a:cs typeface="Trebuchet MS"/>
              </a:rPr>
              <a:t>(2)</a:t>
            </a:r>
            <a:endParaRPr sz="1200" dirty="0">
              <a:latin typeface="Trebuchet MS"/>
              <a:cs typeface="Trebuchet MS"/>
            </a:endParaRPr>
          </a:p>
        </p:txBody>
      </p:sp>
      <p:grpSp>
        <p:nvGrpSpPr>
          <p:cNvPr id="24" name="Группа 23"/>
          <p:cNvGrpSpPr/>
          <p:nvPr/>
        </p:nvGrpSpPr>
        <p:grpSpPr>
          <a:xfrm>
            <a:off x="0" y="196850"/>
            <a:ext cx="7740523" cy="396240"/>
            <a:chOff x="0" y="288010"/>
            <a:chExt cx="7740523" cy="396240"/>
          </a:xfrm>
        </p:grpSpPr>
        <p:sp>
          <p:nvSpPr>
            <p:cNvPr id="25" name="object 3"/>
            <p:cNvSpPr/>
            <p:nvPr/>
          </p:nvSpPr>
          <p:spPr>
            <a:xfrm>
              <a:off x="7567803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4"/>
            <p:cNvSpPr/>
            <p:nvPr/>
          </p:nvSpPr>
          <p:spPr>
            <a:xfrm>
              <a:off x="7376998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5"/>
            <p:cNvSpPr/>
            <p:nvPr/>
          </p:nvSpPr>
          <p:spPr>
            <a:xfrm>
              <a:off x="7186193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6"/>
            <p:cNvSpPr/>
            <p:nvPr/>
          </p:nvSpPr>
          <p:spPr>
            <a:xfrm>
              <a:off x="6995400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7"/>
            <p:cNvSpPr/>
            <p:nvPr/>
          </p:nvSpPr>
          <p:spPr>
            <a:xfrm>
              <a:off x="0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8"/>
            <p:cNvSpPr/>
            <p:nvPr/>
          </p:nvSpPr>
          <p:spPr>
            <a:xfrm>
              <a:off x="251999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9"/>
            <p:cNvSpPr/>
            <p:nvPr/>
          </p:nvSpPr>
          <p:spPr>
            <a:xfrm>
              <a:off x="504000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10"/>
            <p:cNvSpPr/>
            <p:nvPr/>
          </p:nvSpPr>
          <p:spPr>
            <a:xfrm>
              <a:off x="756000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grpSp>
          <p:nvGrpSpPr>
            <p:cNvPr id="33" name="Группа 44"/>
            <p:cNvGrpSpPr/>
            <p:nvPr/>
          </p:nvGrpSpPr>
          <p:grpSpPr>
            <a:xfrm>
              <a:off x="990600" y="288010"/>
              <a:ext cx="6101715" cy="396240"/>
              <a:chOff x="990600" y="288010"/>
              <a:chExt cx="6101715" cy="396240"/>
            </a:xfrm>
          </p:grpSpPr>
          <p:sp>
            <p:nvSpPr>
              <p:cNvPr id="35" name="object 12"/>
              <p:cNvSpPr/>
              <p:nvPr/>
            </p:nvSpPr>
            <p:spPr>
              <a:xfrm>
                <a:off x="990600" y="288010"/>
                <a:ext cx="6101715" cy="396240"/>
              </a:xfrm>
              <a:custGeom>
                <a:avLst/>
                <a:gdLst/>
                <a:ahLst/>
                <a:cxnLst/>
                <a:rect l="l" t="t" r="r" b="b"/>
                <a:pathLst>
                  <a:path w="6101715" h="396240">
                    <a:moveTo>
                      <a:pt x="6028944" y="0"/>
                    </a:moveTo>
                    <a:lnTo>
                      <a:pt x="280758" y="0"/>
                    </a:lnTo>
                    <a:lnTo>
                      <a:pt x="0" y="198031"/>
                    </a:lnTo>
                    <a:lnTo>
                      <a:pt x="280758" y="395998"/>
                    </a:lnTo>
                    <a:lnTo>
                      <a:pt x="6028944" y="395998"/>
                    </a:lnTo>
                    <a:lnTo>
                      <a:pt x="6057141" y="391390"/>
                    </a:lnTo>
                    <a:lnTo>
                      <a:pt x="6080172" y="378823"/>
                    </a:lnTo>
                    <a:lnTo>
                      <a:pt x="6095702" y="360181"/>
                    </a:lnTo>
                    <a:lnTo>
                      <a:pt x="6101397" y="337350"/>
                    </a:lnTo>
                    <a:lnTo>
                      <a:pt x="6101397" y="58648"/>
                    </a:lnTo>
                    <a:lnTo>
                      <a:pt x="6095702" y="35816"/>
                    </a:lnTo>
                    <a:lnTo>
                      <a:pt x="6080172" y="17175"/>
                    </a:lnTo>
                    <a:lnTo>
                      <a:pt x="6057141" y="4607"/>
                    </a:lnTo>
                    <a:lnTo>
                      <a:pt x="6028944" y="0"/>
                    </a:lnTo>
                    <a:close/>
                  </a:path>
                </a:pathLst>
              </a:custGeom>
              <a:solidFill>
                <a:srgbClr val="00B8B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36" name="object 13"/>
              <p:cNvSpPr/>
              <p:nvPr/>
            </p:nvSpPr>
            <p:spPr>
              <a:xfrm>
                <a:off x="6734556" y="342011"/>
                <a:ext cx="288290" cy="288290"/>
              </a:xfrm>
              <a:custGeom>
                <a:avLst/>
                <a:gdLst/>
                <a:ahLst/>
                <a:cxnLst/>
                <a:rect l="l" t="t" r="r" b="b"/>
                <a:pathLst>
                  <a:path w="288290" h="288290">
                    <a:moveTo>
                      <a:pt x="235673" y="0"/>
                    </a:moveTo>
                    <a:lnTo>
                      <a:pt x="52324" y="0"/>
                    </a:lnTo>
                    <a:lnTo>
                      <a:pt x="31953" y="4105"/>
                    </a:lnTo>
                    <a:lnTo>
                      <a:pt x="15322" y="15308"/>
                    </a:lnTo>
                    <a:lnTo>
                      <a:pt x="4110" y="31937"/>
                    </a:lnTo>
                    <a:lnTo>
                      <a:pt x="0" y="52324"/>
                    </a:lnTo>
                    <a:lnTo>
                      <a:pt x="0" y="235661"/>
                    </a:lnTo>
                    <a:lnTo>
                      <a:pt x="4110" y="256031"/>
                    </a:lnTo>
                    <a:lnTo>
                      <a:pt x="15322" y="272662"/>
                    </a:lnTo>
                    <a:lnTo>
                      <a:pt x="31953" y="283874"/>
                    </a:lnTo>
                    <a:lnTo>
                      <a:pt x="52324" y="287985"/>
                    </a:lnTo>
                    <a:lnTo>
                      <a:pt x="235673" y="287985"/>
                    </a:lnTo>
                    <a:lnTo>
                      <a:pt x="256038" y="283874"/>
                    </a:lnTo>
                    <a:lnTo>
                      <a:pt x="272670" y="272662"/>
                    </a:lnTo>
                    <a:lnTo>
                      <a:pt x="283885" y="256031"/>
                    </a:lnTo>
                    <a:lnTo>
                      <a:pt x="287997" y="235661"/>
                    </a:lnTo>
                    <a:lnTo>
                      <a:pt x="287997" y="52324"/>
                    </a:lnTo>
                    <a:lnTo>
                      <a:pt x="283885" y="31937"/>
                    </a:lnTo>
                    <a:lnTo>
                      <a:pt x="272670" y="15308"/>
                    </a:lnTo>
                    <a:lnTo>
                      <a:pt x="256038" y="4105"/>
                    </a:lnTo>
                    <a:lnTo>
                      <a:pt x="235673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37" name="object 14"/>
              <p:cNvSpPr txBox="1"/>
              <p:nvPr/>
            </p:nvSpPr>
            <p:spPr>
              <a:xfrm>
                <a:off x="6822147" y="381749"/>
                <a:ext cx="113030" cy="18466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marL="12700">
                  <a:lnSpc>
                    <a:spcPct val="100000"/>
                  </a:lnSpc>
                </a:pPr>
                <a:r>
                  <a:rPr lang="ru-RU" sz="1200" b="1" spc="25" dirty="0" smtClean="0">
                    <a:solidFill>
                      <a:srgbClr val="009DA2"/>
                    </a:solidFill>
                    <a:latin typeface="Gill Sans MT"/>
                    <a:cs typeface="Gill Sans MT"/>
                  </a:rPr>
                  <a:t>9</a:t>
                </a:r>
                <a:endParaRPr sz="1200" dirty="0">
                  <a:latin typeface="Gill Sans MT"/>
                  <a:cs typeface="Gill Sans MT"/>
                </a:endParaRPr>
              </a:p>
            </p:txBody>
          </p:sp>
        </p:grpSp>
        <p:sp>
          <p:nvSpPr>
            <p:cNvPr id="34" name="object 21"/>
            <p:cNvSpPr txBox="1"/>
            <p:nvPr/>
          </p:nvSpPr>
          <p:spPr>
            <a:xfrm>
              <a:off x="1276350" y="364210"/>
              <a:ext cx="5410200" cy="166712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 marR="5080">
                <a:lnSpc>
                  <a:spcPts val="1300"/>
                </a:lnSpc>
              </a:pPr>
              <a:r>
                <a:rPr lang="ru-RU" sz="1000" b="1" spc="-5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ОСНОВНЫЕ </a:t>
              </a:r>
              <a:r>
                <a:rPr lang="ru-RU" sz="1000" b="1" spc="-2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ПАРАМЕТРЫ БЮДЖЕТА</a:t>
              </a:r>
              <a:endParaRPr lang="ru-RU" sz="1000" dirty="0" smtClean="0">
                <a:latin typeface="Trebuchet MS"/>
                <a:cs typeface="Trebuchet MS"/>
              </a:endParaRP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324002" cy="1090799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6734556" y="342011"/>
            <a:ext cx="288290" cy="288290"/>
          </a:xfrm>
          <a:custGeom>
            <a:avLst/>
            <a:gdLst/>
            <a:ahLst/>
            <a:cxnLst/>
            <a:rect l="l" t="t" r="r" b="b"/>
            <a:pathLst>
              <a:path w="288290" h="288290">
                <a:moveTo>
                  <a:pt x="235673" y="0"/>
                </a:moveTo>
                <a:lnTo>
                  <a:pt x="52324" y="0"/>
                </a:lnTo>
                <a:lnTo>
                  <a:pt x="31953" y="4105"/>
                </a:lnTo>
                <a:lnTo>
                  <a:pt x="15322" y="15308"/>
                </a:lnTo>
                <a:lnTo>
                  <a:pt x="4110" y="31937"/>
                </a:lnTo>
                <a:lnTo>
                  <a:pt x="0" y="52324"/>
                </a:lnTo>
                <a:lnTo>
                  <a:pt x="0" y="235661"/>
                </a:lnTo>
                <a:lnTo>
                  <a:pt x="4110" y="256031"/>
                </a:lnTo>
                <a:lnTo>
                  <a:pt x="15322" y="272662"/>
                </a:lnTo>
                <a:lnTo>
                  <a:pt x="31953" y="283874"/>
                </a:lnTo>
                <a:lnTo>
                  <a:pt x="52324" y="287985"/>
                </a:lnTo>
                <a:lnTo>
                  <a:pt x="235673" y="287985"/>
                </a:lnTo>
                <a:lnTo>
                  <a:pt x="256038" y="283874"/>
                </a:lnTo>
                <a:lnTo>
                  <a:pt x="272670" y="272662"/>
                </a:lnTo>
                <a:lnTo>
                  <a:pt x="283885" y="256031"/>
                </a:lnTo>
                <a:lnTo>
                  <a:pt x="287997" y="235661"/>
                </a:lnTo>
                <a:lnTo>
                  <a:pt x="287997" y="52324"/>
                </a:lnTo>
                <a:lnTo>
                  <a:pt x="283885" y="31937"/>
                </a:lnTo>
                <a:lnTo>
                  <a:pt x="272670" y="15308"/>
                </a:lnTo>
                <a:lnTo>
                  <a:pt x="256038" y="4105"/>
                </a:lnTo>
                <a:lnTo>
                  <a:pt x="23567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0" y="10420704"/>
            <a:ext cx="7740015" cy="0"/>
          </a:xfrm>
          <a:custGeom>
            <a:avLst/>
            <a:gdLst/>
            <a:ahLst/>
            <a:cxnLst/>
            <a:rect l="l" t="t" r="r" b="b"/>
            <a:pathLst>
              <a:path w="7740015">
                <a:moveTo>
                  <a:pt x="0" y="0"/>
                </a:moveTo>
                <a:lnTo>
                  <a:pt x="7740001" y="0"/>
                </a:lnTo>
              </a:path>
            </a:pathLst>
          </a:custGeom>
          <a:ln w="6350">
            <a:solidFill>
              <a:srgbClr val="8A8C8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0" y="10506590"/>
            <a:ext cx="7740015" cy="0"/>
          </a:xfrm>
          <a:custGeom>
            <a:avLst/>
            <a:gdLst/>
            <a:ahLst/>
            <a:cxnLst/>
            <a:rect l="l" t="t" r="r" b="b"/>
            <a:pathLst>
              <a:path w="7740015">
                <a:moveTo>
                  <a:pt x="0" y="0"/>
                </a:moveTo>
                <a:lnTo>
                  <a:pt x="7740001" y="0"/>
                </a:lnTo>
              </a:path>
            </a:pathLst>
          </a:custGeom>
          <a:ln w="6350">
            <a:solidFill>
              <a:srgbClr val="8A8C8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0" y="10597242"/>
            <a:ext cx="7740015" cy="0"/>
          </a:xfrm>
          <a:custGeom>
            <a:avLst/>
            <a:gdLst/>
            <a:ahLst/>
            <a:cxnLst/>
            <a:rect l="l" t="t" r="r" b="b"/>
            <a:pathLst>
              <a:path w="7740015">
                <a:moveTo>
                  <a:pt x="0" y="0"/>
                </a:moveTo>
                <a:lnTo>
                  <a:pt x="7740001" y="0"/>
                </a:lnTo>
              </a:path>
            </a:pathLst>
          </a:custGeom>
          <a:ln w="6350">
            <a:solidFill>
              <a:srgbClr val="8A8C8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2723857" y="10602008"/>
            <a:ext cx="5016500" cy="0"/>
          </a:xfrm>
          <a:custGeom>
            <a:avLst/>
            <a:gdLst/>
            <a:ahLst/>
            <a:cxnLst/>
            <a:rect l="l" t="t" r="r" b="b"/>
            <a:pathLst>
              <a:path w="5016500">
                <a:moveTo>
                  <a:pt x="0" y="0"/>
                </a:moveTo>
                <a:lnTo>
                  <a:pt x="5016144" y="0"/>
                </a:lnTo>
              </a:path>
            </a:pathLst>
          </a:custGeom>
          <a:ln w="36004">
            <a:solidFill>
              <a:srgbClr val="00A3A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3510584" y="10511356"/>
            <a:ext cx="4229735" cy="0"/>
          </a:xfrm>
          <a:custGeom>
            <a:avLst/>
            <a:gdLst/>
            <a:ahLst/>
            <a:cxnLst/>
            <a:rect l="l" t="t" r="r" b="b"/>
            <a:pathLst>
              <a:path w="4229734">
                <a:moveTo>
                  <a:pt x="0" y="0"/>
                </a:moveTo>
                <a:lnTo>
                  <a:pt x="4229417" y="0"/>
                </a:lnTo>
              </a:path>
            </a:pathLst>
          </a:custGeom>
          <a:ln w="36004">
            <a:solidFill>
              <a:srgbClr val="00B8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4293666" y="10420707"/>
            <a:ext cx="3446779" cy="0"/>
          </a:xfrm>
          <a:custGeom>
            <a:avLst/>
            <a:gdLst/>
            <a:ahLst/>
            <a:cxnLst/>
            <a:rect l="l" t="t" r="r" b="b"/>
            <a:pathLst>
              <a:path w="3446779">
                <a:moveTo>
                  <a:pt x="0" y="0"/>
                </a:moveTo>
                <a:lnTo>
                  <a:pt x="3446335" y="0"/>
                </a:lnTo>
              </a:path>
            </a:pathLst>
          </a:custGeom>
          <a:ln w="36004">
            <a:solidFill>
              <a:srgbClr val="A2DAD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" name="object 142"/>
          <p:cNvSpPr/>
          <p:nvPr/>
        </p:nvSpPr>
        <p:spPr>
          <a:xfrm>
            <a:off x="438150" y="5378450"/>
            <a:ext cx="6624320" cy="0"/>
          </a:xfrm>
          <a:custGeom>
            <a:avLst/>
            <a:gdLst/>
            <a:ahLst/>
            <a:cxnLst/>
            <a:rect l="l" t="t" r="r" b="b"/>
            <a:pathLst>
              <a:path w="6624320">
                <a:moveTo>
                  <a:pt x="0" y="0"/>
                </a:moveTo>
                <a:lnTo>
                  <a:pt x="6624002" y="0"/>
                </a:lnTo>
              </a:path>
            </a:pathLst>
          </a:custGeom>
          <a:ln w="9525">
            <a:solidFill>
              <a:srgbClr val="8A8C8E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" name="object 143"/>
          <p:cNvSpPr/>
          <p:nvPr/>
        </p:nvSpPr>
        <p:spPr>
          <a:xfrm>
            <a:off x="514350" y="9569450"/>
            <a:ext cx="6624320" cy="0"/>
          </a:xfrm>
          <a:custGeom>
            <a:avLst/>
            <a:gdLst/>
            <a:ahLst/>
            <a:cxnLst/>
            <a:rect l="l" t="t" r="r" b="b"/>
            <a:pathLst>
              <a:path w="6624320">
                <a:moveTo>
                  <a:pt x="0" y="0"/>
                </a:moveTo>
                <a:lnTo>
                  <a:pt x="6624002" y="0"/>
                </a:lnTo>
              </a:path>
            </a:pathLst>
          </a:custGeom>
          <a:ln w="9525">
            <a:solidFill>
              <a:srgbClr val="8A8C8E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" name="object 144"/>
          <p:cNvSpPr txBox="1"/>
          <p:nvPr/>
        </p:nvSpPr>
        <p:spPr>
          <a:xfrm>
            <a:off x="455298" y="390741"/>
            <a:ext cx="6649720" cy="9916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958215">
              <a:lnSpc>
                <a:spcPct val="100000"/>
              </a:lnSpc>
              <a:tabLst>
                <a:tab pos="6335395" algn="l"/>
              </a:tabLst>
            </a:pPr>
            <a:r>
              <a:rPr sz="1200" b="1" spc="-5" dirty="0" smtClean="0">
                <a:solidFill>
                  <a:srgbClr val="FFFFFF"/>
                </a:solidFill>
                <a:latin typeface="Trebuchet MS"/>
                <a:cs typeface="Trebuchet MS"/>
              </a:rPr>
              <a:t>ОЦИАЛЬНАЯ</a:t>
            </a:r>
            <a:r>
              <a:rPr sz="1200" b="1" spc="-80" dirty="0" smtClean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b="1" spc="-35" dirty="0">
                <a:solidFill>
                  <a:srgbClr val="FFFFFF"/>
                </a:solidFill>
                <a:latin typeface="Trebuchet MS"/>
                <a:cs typeface="Trebuchet MS"/>
              </a:rPr>
              <a:t>СФЕРА</a:t>
            </a:r>
            <a:r>
              <a:rPr sz="1800" spc="-52" baseline="2314" dirty="0">
                <a:solidFill>
                  <a:srgbClr val="009DA2"/>
                </a:solidFill>
                <a:latin typeface="Times New Roman"/>
                <a:cs typeface="Times New Roman"/>
              </a:rPr>
              <a:t>	</a:t>
            </a:r>
            <a:endParaRPr sz="1800" baseline="2314" dirty="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500" dirty="0">
              <a:latin typeface="Times New Roman"/>
              <a:cs typeface="Times New Roman"/>
            </a:endParaRPr>
          </a:p>
          <a:p>
            <a:pPr marL="12700" marR="5080" indent="107950">
              <a:lnSpc>
                <a:spcPct val="104200"/>
              </a:lnSpc>
            </a:pPr>
            <a:r>
              <a:rPr sz="1200" spc="45" dirty="0">
                <a:solidFill>
                  <a:srgbClr val="231F20"/>
                </a:solidFill>
                <a:latin typeface="Century Gothic"/>
                <a:cs typeface="Century Gothic"/>
              </a:rPr>
              <a:t>В </a:t>
            </a:r>
            <a:r>
              <a:rPr sz="1200" spc="5" dirty="0" smtClean="0">
                <a:solidFill>
                  <a:srgbClr val="231F20"/>
                </a:solidFill>
                <a:latin typeface="Century Gothic"/>
                <a:cs typeface="Century Gothic"/>
              </a:rPr>
              <a:t>201</a:t>
            </a:r>
            <a:r>
              <a:rPr lang="ru-RU" sz="1200" spc="5" dirty="0" smtClean="0">
                <a:solidFill>
                  <a:srgbClr val="231F20"/>
                </a:solidFill>
                <a:latin typeface="Century Gothic"/>
                <a:cs typeface="Century Gothic"/>
              </a:rPr>
              <a:t>8</a:t>
            </a:r>
            <a:r>
              <a:rPr sz="1200" spc="5" dirty="0" smtClean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entury Gothic"/>
                <a:cs typeface="Century Gothic"/>
              </a:rPr>
              <a:t>году </a:t>
            </a:r>
            <a:r>
              <a:rPr sz="1200" spc="80" dirty="0">
                <a:solidFill>
                  <a:srgbClr val="231F20"/>
                </a:solidFill>
                <a:latin typeface="Century Gothic"/>
                <a:cs typeface="Century Gothic"/>
              </a:rPr>
              <a:t>в </a:t>
            </a:r>
            <a:r>
              <a:rPr sz="1200" spc="-40" dirty="0">
                <a:solidFill>
                  <a:srgbClr val="231F20"/>
                </a:solidFill>
                <a:latin typeface="Century Gothic"/>
                <a:cs typeface="Century Gothic"/>
              </a:rPr>
              <a:t>приоритетном </a:t>
            </a:r>
            <a:r>
              <a:rPr sz="1200" spc="-20" dirty="0">
                <a:solidFill>
                  <a:srgbClr val="231F20"/>
                </a:solidFill>
                <a:latin typeface="Century Gothic"/>
                <a:cs typeface="Century Gothic"/>
              </a:rPr>
              <a:t>порядке </a:t>
            </a:r>
            <a:r>
              <a:rPr sz="1200" spc="-30" dirty="0">
                <a:solidFill>
                  <a:srgbClr val="231F20"/>
                </a:solidFill>
                <a:latin typeface="Century Gothic"/>
                <a:cs typeface="Century Gothic"/>
              </a:rPr>
              <a:t>осуществлялось </a:t>
            </a:r>
            <a:r>
              <a:rPr sz="1200" spc="-60" dirty="0">
                <a:solidFill>
                  <a:srgbClr val="231F20"/>
                </a:solidFill>
                <a:latin typeface="Century Gothic"/>
                <a:cs typeface="Century Gothic"/>
              </a:rPr>
              <a:t>финансирование </a:t>
            </a:r>
            <a:r>
              <a:rPr sz="1200" spc="-45" dirty="0">
                <a:solidFill>
                  <a:srgbClr val="231F20"/>
                </a:solidFill>
                <a:latin typeface="Century Gothic"/>
                <a:cs typeface="Century Gothic"/>
              </a:rPr>
              <a:t>расходов, </a:t>
            </a:r>
            <a:r>
              <a:rPr sz="1200" spc="-60" dirty="0">
                <a:solidFill>
                  <a:srgbClr val="231F20"/>
                </a:solidFill>
                <a:latin typeface="Century Gothic"/>
                <a:cs typeface="Century Gothic"/>
              </a:rPr>
              <a:t>имеющих </a:t>
            </a:r>
            <a:r>
              <a:rPr sz="1200" spc="-40" dirty="0">
                <a:solidFill>
                  <a:srgbClr val="231F20"/>
                </a:solidFill>
                <a:latin typeface="Century Gothic"/>
                <a:cs typeface="Century Gothic"/>
              </a:rPr>
              <a:t>социальную </a:t>
            </a:r>
            <a:r>
              <a:rPr sz="1200" spc="-30" dirty="0">
                <a:solidFill>
                  <a:srgbClr val="231F20"/>
                </a:solidFill>
                <a:latin typeface="Century Gothic"/>
                <a:cs typeface="Century Gothic"/>
              </a:rPr>
              <a:t>направленность. </a:t>
            </a:r>
            <a:r>
              <a:rPr sz="1200" spc="-45" dirty="0">
                <a:solidFill>
                  <a:srgbClr val="231F20"/>
                </a:solidFill>
                <a:latin typeface="Century Gothic"/>
                <a:cs typeface="Century Gothic"/>
              </a:rPr>
              <a:t>На </a:t>
            </a:r>
            <a:r>
              <a:rPr sz="1200" spc="-10" dirty="0">
                <a:solidFill>
                  <a:srgbClr val="231F20"/>
                </a:solidFill>
                <a:latin typeface="Century Gothic"/>
                <a:cs typeface="Century Gothic"/>
              </a:rPr>
              <a:t>эти </a:t>
            </a:r>
            <a:r>
              <a:rPr sz="1200" spc="-50" dirty="0">
                <a:solidFill>
                  <a:srgbClr val="231F20"/>
                </a:solidFill>
                <a:latin typeface="Century Gothic"/>
                <a:cs typeface="Century Gothic"/>
              </a:rPr>
              <a:t>цели  </a:t>
            </a:r>
            <a:r>
              <a:rPr sz="1200" spc="-20" dirty="0">
                <a:solidFill>
                  <a:srgbClr val="231F20"/>
                </a:solidFill>
                <a:latin typeface="Century Gothic"/>
                <a:cs typeface="Century Gothic"/>
              </a:rPr>
              <a:t>было </a:t>
            </a:r>
            <a:r>
              <a:rPr sz="1200" spc="-50" dirty="0">
                <a:solidFill>
                  <a:srgbClr val="231F20"/>
                </a:solidFill>
                <a:latin typeface="Century Gothic"/>
                <a:cs typeface="Century Gothic"/>
              </a:rPr>
              <a:t>направлено </a:t>
            </a:r>
            <a:r>
              <a:rPr sz="1200" spc="-75" dirty="0" err="1">
                <a:solidFill>
                  <a:srgbClr val="231F20"/>
                </a:solidFill>
                <a:latin typeface="Century Gothic"/>
                <a:cs typeface="Century Gothic"/>
              </a:rPr>
              <a:t>более</a:t>
            </a:r>
            <a:r>
              <a:rPr sz="1200" spc="-75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lang="ru-RU" sz="1200" spc="-75" dirty="0" smtClean="0">
                <a:solidFill>
                  <a:srgbClr val="231F20"/>
                </a:solidFill>
                <a:latin typeface="Century Gothic"/>
                <a:cs typeface="Century Gothic"/>
              </a:rPr>
              <a:t>74,4</a:t>
            </a:r>
            <a:r>
              <a:rPr sz="1200" spc="5" dirty="0" smtClean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1200" spc="-40" dirty="0">
                <a:solidFill>
                  <a:srgbClr val="231F20"/>
                </a:solidFill>
                <a:latin typeface="Century Gothic"/>
                <a:cs typeface="Century Gothic"/>
              </a:rPr>
              <a:t>% </a:t>
            </a:r>
            <a:r>
              <a:rPr sz="1200" spc="10" dirty="0">
                <a:solidFill>
                  <a:srgbClr val="231F20"/>
                </a:solidFill>
                <a:latin typeface="Century Gothic"/>
                <a:cs typeface="Century Gothic"/>
              </a:rPr>
              <a:t>от </a:t>
            </a:r>
            <a:r>
              <a:rPr sz="1200" spc="-90" dirty="0">
                <a:solidFill>
                  <a:srgbClr val="231F20"/>
                </a:solidFill>
                <a:latin typeface="Century Gothic"/>
                <a:cs typeface="Century Gothic"/>
              </a:rPr>
              <a:t>общей  </a:t>
            </a:r>
            <a:r>
              <a:rPr sz="1200" spc="-50" dirty="0">
                <a:solidFill>
                  <a:srgbClr val="231F20"/>
                </a:solidFill>
                <a:latin typeface="Century Gothic"/>
                <a:cs typeface="Century Gothic"/>
              </a:rPr>
              <a:t>суммы </a:t>
            </a:r>
            <a:r>
              <a:rPr sz="1200" spc="-45" dirty="0" err="1">
                <a:solidFill>
                  <a:srgbClr val="231F20"/>
                </a:solidFill>
                <a:latin typeface="Century Gothic"/>
                <a:cs typeface="Century Gothic"/>
              </a:rPr>
              <a:t>расходов</a:t>
            </a:r>
            <a:r>
              <a:rPr sz="1200" spc="-45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1200" spc="-40" dirty="0" err="1" smtClean="0">
                <a:solidFill>
                  <a:srgbClr val="231F20"/>
                </a:solidFill>
                <a:latin typeface="Century Gothic"/>
                <a:cs typeface="Century Gothic"/>
              </a:rPr>
              <a:t>бюджета</a:t>
            </a:r>
            <a:r>
              <a:rPr lang="ru-RU" sz="1200" spc="-40" dirty="0" smtClean="0">
                <a:solidFill>
                  <a:srgbClr val="231F20"/>
                </a:solidFill>
                <a:latin typeface="Century Gothic"/>
                <a:cs typeface="Century Gothic"/>
              </a:rPr>
              <a:t>.</a:t>
            </a:r>
            <a:endParaRPr sz="1200" dirty="0">
              <a:latin typeface="Century Gothic"/>
              <a:cs typeface="Century Gothic"/>
            </a:endParaRPr>
          </a:p>
        </p:txBody>
      </p:sp>
      <p:sp>
        <p:nvSpPr>
          <p:cNvPr id="145" name="object 145"/>
          <p:cNvSpPr txBox="1"/>
          <p:nvPr/>
        </p:nvSpPr>
        <p:spPr>
          <a:xfrm>
            <a:off x="514350" y="8420291"/>
            <a:ext cx="3283585" cy="7681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107950" algn="just">
              <a:lnSpc>
                <a:spcPct val="104200"/>
              </a:lnSpc>
            </a:pPr>
            <a:r>
              <a:rPr sz="1200" spc="45" dirty="0" smtClean="0">
                <a:solidFill>
                  <a:srgbClr val="231F20"/>
                </a:solidFill>
                <a:latin typeface="Century Gothic"/>
                <a:cs typeface="Century Gothic"/>
              </a:rPr>
              <a:t>В </a:t>
            </a:r>
            <a:r>
              <a:rPr sz="1200" spc="-5" dirty="0" smtClean="0">
                <a:solidFill>
                  <a:srgbClr val="231F20"/>
                </a:solidFill>
                <a:latin typeface="Century Gothic"/>
                <a:cs typeface="Century Gothic"/>
              </a:rPr>
              <a:t>201</a:t>
            </a:r>
            <a:r>
              <a:rPr lang="ru-RU" sz="1200" spc="-5" dirty="0" smtClean="0">
                <a:solidFill>
                  <a:srgbClr val="231F20"/>
                </a:solidFill>
                <a:latin typeface="Century Gothic"/>
                <a:cs typeface="Century Gothic"/>
              </a:rPr>
              <a:t>8</a:t>
            </a:r>
            <a:r>
              <a:rPr sz="1200" spc="-5" dirty="0" smtClean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1200" spc="-20" dirty="0" err="1" smtClean="0">
                <a:solidFill>
                  <a:srgbClr val="231F20"/>
                </a:solidFill>
                <a:latin typeface="Century Gothic"/>
                <a:cs typeface="Century Gothic"/>
              </a:rPr>
              <a:t>году</a:t>
            </a:r>
            <a:r>
              <a:rPr sz="1200" spc="-20" dirty="0" smtClean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1200" spc="-10" dirty="0" err="1" smtClean="0">
                <a:solidFill>
                  <a:srgbClr val="231F20"/>
                </a:solidFill>
                <a:latin typeface="Century Gothic"/>
                <a:cs typeface="Century Gothic"/>
              </a:rPr>
              <a:t>выполнены</a:t>
            </a:r>
            <a:r>
              <a:rPr sz="1200" spc="-10" dirty="0" smtClean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1200" spc="-50" dirty="0" err="1" smtClean="0">
                <a:solidFill>
                  <a:srgbClr val="231F20"/>
                </a:solidFill>
                <a:latin typeface="Century Gothic"/>
                <a:cs typeface="Century Gothic"/>
              </a:rPr>
              <a:t>все</a:t>
            </a:r>
            <a:r>
              <a:rPr sz="1200" spc="-50" dirty="0" smtClean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1200" spc="-55" dirty="0" err="1" smtClean="0">
                <a:solidFill>
                  <a:srgbClr val="231F20"/>
                </a:solidFill>
                <a:latin typeface="Century Gothic"/>
                <a:cs typeface="Century Gothic"/>
              </a:rPr>
              <a:t>намеченные</a:t>
            </a:r>
            <a:r>
              <a:rPr sz="1200" spc="-55" dirty="0" smtClean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1200" spc="-45" dirty="0" err="1" smtClean="0">
                <a:solidFill>
                  <a:srgbClr val="231F20"/>
                </a:solidFill>
                <a:latin typeface="Century Gothic"/>
                <a:cs typeface="Century Gothic"/>
              </a:rPr>
              <a:t>социальные</a:t>
            </a:r>
            <a:r>
              <a:rPr sz="1200" spc="-45" dirty="0" smtClean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1200" spc="-5" dirty="0" err="1" smtClean="0">
                <a:solidFill>
                  <a:srgbClr val="231F20"/>
                </a:solidFill>
                <a:latin typeface="Century Gothic"/>
                <a:cs typeface="Century Gothic"/>
              </a:rPr>
              <a:t>обязатель</a:t>
            </a:r>
            <a:r>
              <a:rPr sz="1200" spc="-15" dirty="0" err="1" smtClean="0">
                <a:solidFill>
                  <a:srgbClr val="231F20"/>
                </a:solidFill>
                <a:latin typeface="Century Gothic"/>
                <a:cs typeface="Century Gothic"/>
              </a:rPr>
              <a:t>ства</a:t>
            </a:r>
            <a:r>
              <a:rPr sz="1200" spc="-15" dirty="0" smtClean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1200" spc="-70" dirty="0" err="1" smtClean="0">
                <a:solidFill>
                  <a:srgbClr val="231F20"/>
                </a:solidFill>
                <a:latin typeface="Century Gothic"/>
                <a:cs typeface="Century Gothic"/>
              </a:rPr>
              <a:t>перед</a:t>
            </a:r>
            <a:r>
              <a:rPr sz="1200" spc="-70" dirty="0" smtClean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1200" spc="-75" dirty="0" err="1" smtClean="0">
                <a:solidFill>
                  <a:srgbClr val="231F20"/>
                </a:solidFill>
                <a:latin typeface="Century Gothic"/>
                <a:cs typeface="Century Gothic"/>
              </a:rPr>
              <a:t>населением</a:t>
            </a:r>
            <a:r>
              <a:rPr sz="1200" spc="-75" dirty="0" smtClean="0">
                <a:solidFill>
                  <a:srgbClr val="231F20"/>
                </a:solidFill>
                <a:latin typeface="Century Gothic"/>
                <a:cs typeface="Century Gothic"/>
              </a:rPr>
              <a:t>.</a:t>
            </a:r>
            <a:r>
              <a:rPr sz="1200" spc="-65" dirty="0" smtClean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endParaRPr lang="ru-RU" sz="1200" spc="-35" dirty="0" smtClean="0">
              <a:solidFill>
                <a:srgbClr val="231F20"/>
              </a:solidFill>
              <a:latin typeface="Century Gothic"/>
              <a:cs typeface="Century Gothic"/>
            </a:endParaRPr>
          </a:p>
          <a:p>
            <a:pPr marL="12700" marR="5080" indent="107950" algn="just">
              <a:lnSpc>
                <a:spcPct val="104200"/>
              </a:lnSpc>
            </a:pPr>
            <a:endParaRPr sz="1200" dirty="0">
              <a:latin typeface="Century Gothic"/>
              <a:cs typeface="Century Gothic"/>
            </a:endParaRPr>
          </a:p>
        </p:txBody>
      </p:sp>
      <p:sp>
        <p:nvSpPr>
          <p:cNvPr id="146" name="object 146"/>
          <p:cNvSpPr txBox="1"/>
          <p:nvPr/>
        </p:nvSpPr>
        <p:spPr>
          <a:xfrm>
            <a:off x="3943350" y="8380651"/>
            <a:ext cx="3283585" cy="9601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107950" algn="just">
              <a:lnSpc>
                <a:spcPct val="104200"/>
              </a:lnSpc>
            </a:pPr>
            <a:r>
              <a:rPr sz="1200" spc="-50" dirty="0" err="1" smtClean="0">
                <a:solidFill>
                  <a:srgbClr val="231F20"/>
                </a:solidFill>
                <a:latin typeface="Century Gothic"/>
                <a:cs typeface="Century Gothic"/>
              </a:rPr>
              <a:t>Большое</a:t>
            </a:r>
            <a:r>
              <a:rPr sz="1200" spc="-50" dirty="0" smtClean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1200" spc="-55" dirty="0">
                <a:solidFill>
                  <a:srgbClr val="231F20"/>
                </a:solidFill>
                <a:latin typeface="Century Gothic"/>
                <a:cs typeface="Century Gothic"/>
              </a:rPr>
              <a:t>внимание уделено </a:t>
            </a:r>
            <a:r>
              <a:rPr sz="1200" spc="-60" dirty="0">
                <a:solidFill>
                  <a:srgbClr val="231F20"/>
                </a:solidFill>
                <a:latin typeface="Century Gothic"/>
                <a:cs typeface="Century Gothic"/>
              </a:rPr>
              <a:t>реализации </a:t>
            </a:r>
            <a:r>
              <a:rPr sz="1200" spc="-10" dirty="0">
                <a:solidFill>
                  <a:srgbClr val="231F20"/>
                </a:solidFill>
                <a:latin typeface="Century Gothic"/>
                <a:cs typeface="Century Gothic"/>
              </a:rPr>
              <a:t>указов </a:t>
            </a:r>
            <a:r>
              <a:rPr sz="1200" spc="-35" dirty="0" err="1">
                <a:solidFill>
                  <a:srgbClr val="231F20"/>
                </a:solidFill>
                <a:latin typeface="Century Gothic"/>
                <a:cs typeface="Century Gothic"/>
              </a:rPr>
              <a:t>Президента</a:t>
            </a:r>
            <a:r>
              <a:rPr sz="1200" spc="-35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1200" spc="-25" dirty="0" smtClean="0">
                <a:solidFill>
                  <a:srgbClr val="231F20"/>
                </a:solidFill>
                <a:latin typeface="Century Gothic"/>
                <a:cs typeface="Century Gothic"/>
              </a:rPr>
              <a:t>Рос</a:t>
            </a:r>
            <a:r>
              <a:rPr sz="1200" spc="-60" dirty="0" smtClean="0">
                <a:solidFill>
                  <a:srgbClr val="231F20"/>
                </a:solidFill>
                <a:latin typeface="Century Gothic"/>
                <a:cs typeface="Century Gothic"/>
              </a:rPr>
              <a:t>сийской</a:t>
            </a:r>
            <a:r>
              <a:rPr sz="1200" spc="-80" dirty="0" smtClean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1200" spc="-80" dirty="0">
                <a:solidFill>
                  <a:srgbClr val="231F20"/>
                </a:solidFill>
                <a:latin typeface="Century Gothic"/>
                <a:cs typeface="Century Gothic"/>
              </a:rPr>
              <a:t>Федерации, </a:t>
            </a:r>
            <a:r>
              <a:rPr sz="1200" spc="80" dirty="0">
                <a:solidFill>
                  <a:srgbClr val="231F20"/>
                </a:solidFill>
                <a:latin typeface="Century Gothic"/>
                <a:cs typeface="Century Gothic"/>
              </a:rPr>
              <a:t>в</a:t>
            </a:r>
            <a:r>
              <a:rPr sz="1200" spc="-80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1200" spc="-35" dirty="0">
                <a:solidFill>
                  <a:srgbClr val="231F20"/>
                </a:solidFill>
                <a:latin typeface="Century Gothic"/>
                <a:cs typeface="Century Gothic"/>
              </a:rPr>
              <a:t>том</a:t>
            </a:r>
            <a:r>
              <a:rPr sz="1200" spc="-80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1200" spc="-45" dirty="0">
                <a:solidFill>
                  <a:srgbClr val="231F20"/>
                </a:solidFill>
                <a:latin typeface="Century Gothic"/>
                <a:cs typeface="Century Gothic"/>
              </a:rPr>
              <a:t>числе</a:t>
            </a:r>
            <a:r>
              <a:rPr sz="1200" spc="-80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1200" spc="80" dirty="0">
                <a:solidFill>
                  <a:srgbClr val="231F20"/>
                </a:solidFill>
                <a:latin typeface="Century Gothic"/>
                <a:cs typeface="Century Gothic"/>
              </a:rPr>
              <a:t>в</a:t>
            </a:r>
            <a:r>
              <a:rPr sz="1200" spc="-80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entury Gothic"/>
                <a:cs typeface="Century Gothic"/>
              </a:rPr>
              <a:t>части</a:t>
            </a:r>
            <a:r>
              <a:rPr sz="1200" spc="-80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1200" spc="-20" dirty="0">
                <a:solidFill>
                  <a:srgbClr val="231F20"/>
                </a:solidFill>
                <a:latin typeface="Century Gothic"/>
                <a:cs typeface="Century Gothic"/>
              </a:rPr>
              <a:t>повышения</a:t>
            </a:r>
            <a:r>
              <a:rPr sz="1200" spc="-80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1200" spc="-75" dirty="0" err="1">
                <a:solidFill>
                  <a:srgbClr val="231F20"/>
                </a:solidFill>
                <a:latin typeface="Century Gothic"/>
                <a:cs typeface="Century Gothic"/>
              </a:rPr>
              <a:t>средней</a:t>
            </a:r>
            <a:r>
              <a:rPr sz="1200" spc="-80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1200" spc="-35" dirty="0" err="1" smtClean="0">
                <a:solidFill>
                  <a:srgbClr val="231F20"/>
                </a:solidFill>
                <a:latin typeface="Century Gothic"/>
                <a:cs typeface="Century Gothic"/>
              </a:rPr>
              <a:t>зарпла</a:t>
            </a:r>
            <a:r>
              <a:rPr sz="1200" spc="90" dirty="0" err="1" smtClean="0">
                <a:solidFill>
                  <a:srgbClr val="231F20"/>
                </a:solidFill>
                <a:latin typeface="Century Gothic"/>
                <a:cs typeface="Century Gothic"/>
              </a:rPr>
              <a:t>ты</a:t>
            </a:r>
            <a:r>
              <a:rPr sz="1200" spc="90" dirty="0" smtClean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1200" spc="-20" dirty="0">
                <a:solidFill>
                  <a:srgbClr val="231F20"/>
                </a:solidFill>
                <a:latin typeface="Century Gothic"/>
                <a:cs typeface="Century Gothic"/>
              </a:rPr>
              <a:t>отдельным</a:t>
            </a:r>
            <a:r>
              <a:rPr sz="1200" spc="-155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1200" spc="-35" dirty="0">
                <a:solidFill>
                  <a:srgbClr val="231F20"/>
                </a:solidFill>
                <a:latin typeface="Century Gothic"/>
                <a:cs typeface="Century Gothic"/>
              </a:rPr>
              <a:t>категориям </a:t>
            </a:r>
            <a:r>
              <a:rPr sz="1200" spc="-40" dirty="0">
                <a:solidFill>
                  <a:srgbClr val="231F20"/>
                </a:solidFill>
                <a:latin typeface="Century Gothic"/>
                <a:cs typeface="Century Gothic"/>
              </a:rPr>
              <a:t>работников </a:t>
            </a:r>
            <a:r>
              <a:rPr sz="1200" spc="-55" dirty="0">
                <a:solidFill>
                  <a:srgbClr val="231F20"/>
                </a:solidFill>
                <a:latin typeface="Century Gothic"/>
                <a:cs typeface="Century Gothic"/>
              </a:rPr>
              <a:t>социальной </a:t>
            </a:r>
            <a:r>
              <a:rPr sz="1200" spc="-80" dirty="0">
                <a:solidFill>
                  <a:srgbClr val="231F20"/>
                </a:solidFill>
                <a:latin typeface="Century Gothic"/>
                <a:cs typeface="Century Gothic"/>
              </a:rPr>
              <a:t>сферы</a:t>
            </a:r>
            <a:endParaRPr sz="1200" dirty="0">
              <a:latin typeface="Century Gothic"/>
              <a:cs typeface="Century Gothic"/>
            </a:endParaRPr>
          </a:p>
        </p:txBody>
      </p:sp>
      <p:sp>
        <p:nvSpPr>
          <p:cNvPr id="148" name="object 148"/>
          <p:cNvSpPr txBox="1"/>
          <p:nvPr/>
        </p:nvSpPr>
        <p:spPr>
          <a:xfrm>
            <a:off x="455300" y="1688584"/>
            <a:ext cx="3107050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1200" b="1" spc="5" dirty="0" smtClean="0">
                <a:solidFill>
                  <a:srgbClr val="00B8BE"/>
                </a:solidFill>
                <a:latin typeface="Trebuchet MS"/>
                <a:cs typeface="Trebuchet MS"/>
              </a:rPr>
              <a:t>Б</a:t>
            </a:r>
            <a:r>
              <a:rPr sz="1200" b="1" spc="5" dirty="0" err="1" smtClean="0">
                <a:solidFill>
                  <a:srgbClr val="00B8BE"/>
                </a:solidFill>
                <a:latin typeface="Trebuchet MS"/>
                <a:cs typeface="Trebuchet MS"/>
              </a:rPr>
              <a:t>юджет</a:t>
            </a:r>
            <a:r>
              <a:rPr sz="1200" b="1" spc="-170" dirty="0" smtClean="0">
                <a:solidFill>
                  <a:srgbClr val="00B8BE"/>
                </a:solidFill>
                <a:latin typeface="Trebuchet MS"/>
                <a:cs typeface="Trebuchet MS"/>
              </a:rPr>
              <a:t> </a:t>
            </a:r>
            <a:r>
              <a:rPr lang="ru-RU" sz="1200" b="1" dirty="0" smtClean="0">
                <a:solidFill>
                  <a:srgbClr val="00B8BE"/>
                </a:solidFill>
                <a:latin typeface="Trebuchet MS"/>
                <a:cs typeface="Trebuchet MS"/>
              </a:rPr>
              <a:t>Шалинского городского округа</a:t>
            </a:r>
            <a:endParaRPr sz="1200" dirty="0">
              <a:latin typeface="Trebuchet MS"/>
              <a:cs typeface="Trebuchet MS"/>
            </a:endParaRPr>
          </a:p>
        </p:txBody>
      </p:sp>
      <p:sp>
        <p:nvSpPr>
          <p:cNvPr id="159" name="object 159"/>
          <p:cNvSpPr/>
          <p:nvPr/>
        </p:nvSpPr>
        <p:spPr>
          <a:xfrm>
            <a:off x="3092691" y="7293610"/>
            <a:ext cx="712470" cy="142240"/>
          </a:xfrm>
          <a:custGeom>
            <a:avLst/>
            <a:gdLst/>
            <a:ahLst/>
            <a:cxnLst/>
            <a:rect l="l" t="t" r="r" b="b"/>
            <a:pathLst>
              <a:path w="712470" h="142239">
                <a:moveTo>
                  <a:pt x="712114" y="0"/>
                </a:moveTo>
                <a:lnTo>
                  <a:pt x="74777" y="0"/>
                </a:lnTo>
                <a:lnTo>
                  <a:pt x="0" y="70916"/>
                </a:lnTo>
                <a:lnTo>
                  <a:pt x="74777" y="141859"/>
                </a:lnTo>
                <a:lnTo>
                  <a:pt x="712114" y="141859"/>
                </a:lnTo>
                <a:lnTo>
                  <a:pt x="712114" y="0"/>
                </a:lnTo>
                <a:close/>
              </a:path>
            </a:pathLst>
          </a:custGeom>
          <a:solidFill>
            <a:srgbClr val="F1EE8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0" name="object 160"/>
          <p:cNvSpPr/>
          <p:nvPr/>
        </p:nvSpPr>
        <p:spPr>
          <a:xfrm>
            <a:off x="3092691" y="7115773"/>
            <a:ext cx="712470" cy="142240"/>
          </a:xfrm>
          <a:custGeom>
            <a:avLst/>
            <a:gdLst/>
            <a:ahLst/>
            <a:cxnLst/>
            <a:rect l="l" t="t" r="r" b="b"/>
            <a:pathLst>
              <a:path w="712470" h="142239">
                <a:moveTo>
                  <a:pt x="712114" y="0"/>
                </a:moveTo>
                <a:lnTo>
                  <a:pt x="74777" y="0"/>
                </a:lnTo>
                <a:lnTo>
                  <a:pt x="0" y="70916"/>
                </a:lnTo>
                <a:lnTo>
                  <a:pt x="74777" y="141859"/>
                </a:lnTo>
                <a:lnTo>
                  <a:pt x="712114" y="141859"/>
                </a:lnTo>
                <a:lnTo>
                  <a:pt x="712114" y="0"/>
                </a:lnTo>
                <a:close/>
              </a:path>
            </a:pathLst>
          </a:custGeom>
          <a:solidFill>
            <a:srgbClr val="F08E4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1" name="object 161"/>
          <p:cNvSpPr/>
          <p:nvPr/>
        </p:nvSpPr>
        <p:spPr>
          <a:xfrm>
            <a:off x="3092691" y="6937909"/>
            <a:ext cx="712470" cy="142240"/>
          </a:xfrm>
          <a:custGeom>
            <a:avLst/>
            <a:gdLst/>
            <a:ahLst/>
            <a:cxnLst/>
            <a:rect l="l" t="t" r="r" b="b"/>
            <a:pathLst>
              <a:path w="712470" h="142239">
                <a:moveTo>
                  <a:pt x="712114" y="0"/>
                </a:moveTo>
                <a:lnTo>
                  <a:pt x="74777" y="0"/>
                </a:lnTo>
                <a:lnTo>
                  <a:pt x="0" y="70929"/>
                </a:lnTo>
                <a:lnTo>
                  <a:pt x="74777" y="141884"/>
                </a:lnTo>
                <a:lnTo>
                  <a:pt x="712114" y="141884"/>
                </a:lnTo>
                <a:lnTo>
                  <a:pt x="712114" y="0"/>
                </a:lnTo>
                <a:close/>
              </a:path>
            </a:pathLst>
          </a:custGeom>
          <a:solidFill>
            <a:srgbClr val="5388C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2" name="object 162"/>
          <p:cNvSpPr/>
          <p:nvPr/>
        </p:nvSpPr>
        <p:spPr>
          <a:xfrm>
            <a:off x="3092691" y="6760096"/>
            <a:ext cx="712470" cy="142240"/>
          </a:xfrm>
          <a:custGeom>
            <a:avLst/>
            <a:gdLst/>
            <a:ahLst/>
            <a:cxnLst/>
            <a:rect l="l" t="t" r="r" b="b"/>
            <a:pathLst>
              <a:path w="712470" h="142239">
                <a:moveTo>
                  <a:pt x="712114" y="0"/>
                </a:moveTo>
                <a:lnTo>
                  <a:pt x="74777" y="0"/>
                </a:lnTo>
                <a:lnTo>
                  <a:pt x="0" y="70916"/>
                </a:lnTo>
                <a:lnTo>
                  <a:pt x="74777" y="141858"/>
                </a:lnTo>
                <a:lnTo>
                  <a:pt x="712114" y="141858"/>
                </a:lnTo>
                <a:lnTo>
                  <a:pt x="712114" y="0"/>
                </a:lnTo>
                <a:close/>
              </a:path>
            </a:pathLst>
          </a:custGeom>
          <a:solidFill>
            <a:srgbClr val="41C0B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4" name="object 164"/>
          <p:cNvSpPr/>
          <p:nvPr/>
        </p:nvSpPr>
        <p:spPr>
          <a:xfrm>
            <a:off x="4095750" y="7293610"/>
            <a:ext cx="712470" cy="142240"/>
          </a:xfrm>
          <a:custGeom>
            <a:avLst/>
            <a:gdLst/>
            <a:ahLst/>
            <a:cxnLst/>
            <a:rect l="l" t="t" r="r" b="b"/>
            <a:pathLst>
              <a:path w="712470" h="142239">
                <a:moveTo>
                  <a:pt x="637336" y="0"/>
                </a:moveTo>
                <a:lnTo>
                  <a:pt x="0" y="0"/>
                </a:lnTo>
                <a:lnTo>
                  <a:pt x="0" y="141859"/>
                </a:lnTo>
                <a:lnTo>
                  <a:pt x="637336" y="141859"/>
                </a:lnTo>
                <a:lnTo>
                  <a:pt x="712114" y="70916"/>
                </a:lnTo>
                <a:lnTo>
                  <a:pt x="637336" y="0"/>
                </a:lnTo>
                <a:close/>
              </a:path>
            </a:pathLst>
          </a:custGeom>
          <a:solidFill>
            <a:srgbClr val="F1EE8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5" name="object 165"/>
          <p:cNvSpPr/>
          <p:nvPr/>
        </p:nvSpPr>
        <p:spPr>
          <a:xfrm>
            <a:off x="4095750" y="7115773"/>
            <a:ext cx="712470" cy="142240"/>
          </a:xfrm>
          <a:custGeom>
            <a:avLst/>
            <a:gdLst/>
            <a:ahLst/>
            <a:cxnLst/>
            <a:rect l="l" t="t" r="r" b="b"/>
            <a:pathLst>
              <a:path w="712470" h="142239">
                <a:moveTo>
                  <a:pt x="637336" y="0"/>
                </a:moveTo>
                <a:lnTo>
                  <a:pt x="0" y="0"/>
                </a:lnTo>
                <a:lnTo>
                  <a:pt x="0" y="141859"/>
                </a:lnTo>
                <a:lnTo>
                  <a:pt x="637336" y="141859"/>
                </a:lnTo>
                <a:lnTo>
                  <a:pt x="712114" y="70916"/>
                </a:lnTo>
                <a:lnTo>
                  <a:pt x="637336" y="0"/>
                </a:lnTo>
                <a:close/>
              </a:path>
            </a:pathLst>
          </a:custGeom>
          <a:solidFill>
            <a:srgbClr val="F08E4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6" name="object 166"/>
          <p:cNvSpPr/>
          <p:nvPr/>
        </p:nvSpPr>
        <p:spPr>
          <a:xfrm>
            <a:off x="4095750" y="6937909"/>
            <a:ext cx="712470" cy="142240"/>
          </a:xfrm>
          <a:custGeom>
            <a:avLst/>
            <a:gdLst/>
            <a:ahLst/>
            <a:cxnLst/>
            <a:rect l="l" t="t" r="r" b="b"/>
            <a:pathLst>
              <a:path w="712470" h="142239">
                <a:moveTo>
                  <a:pt x="637336" y="0"/>
                </a:moveTo>
                <a:lnTo>
                  <a:pt x="0" y="0"/>
                </a:lnTo>
                <a:lnTo>
                  <a:pt x="0" y="141884"/>
                </a:lnTo>
                <a:lnTo>
                  <a:pt x="637336" y="141884"/>
                </a:lnTo>
                <a:lnTo>
                  <a:pt x="712114" y="70929"/>
                </a:lnTo>
                <a:lnTo>
                  <a:pt x="637336" y="0"/>
                </a:lnTo>
                <a:close/>
              </a:path>
            </a:pathLst>
          </a:custGeom>
          <a:solidFill>
            <a:srgbClr val="5388C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7" name="object 167"/>
          <p:cNvSpPr/>
          <p:nvPr/>
        </p:nvSpPr>
        <p:spPr>
          <a:xfrm>
            <a:off x="4095750" y="6760083"/>
            <a:ext cx="712470" cy="142240"/>
          </a:xfrm>
          <a:custGeom>
            <a:avLst/>
            <a:gdLst/>
            <a:ahLst/>
            <a:cxnLst/>
            <a:rect l="l" t="t" r="r" b="b"/>
            <a:pathLst>
              <a:path w="712470" h="142239">
                <a:moveTo>
                  <a:pt x="637336" y="0"/>
                </a:moveTo>
                <a:lnTo>
                  <a:pt x="0" y="0"/>
                </a:lnTo>
                <a:lnTo>
                  <a:pt x="0" y="141858"/>
                </a:lnTo>
                <a:lnTo>
                  <a:pt x="637336" y="141858"/>
                </a:lnTo>
                <a:lnTo>
                  <a:pt x="712114" y="70916"/>
                </a:lnTo>
                <a:lnTo>
                  <a:pt x="637336" y="0"/>
                </a:lnTo>
                <a:close/>
              </a:path>
            </a:pathLst>
          </a:custGeom>
          <a:solidFill>
            <a:srgbClr val="41C0B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9" name="object 169"/>
          <p:cNvSpPr txBox="1"/>
          <p:nvPr/>
        </p:nvSpPr>
        <p:spPr>
          <a:xfrm>
            <a:off x="3333750" y="6531483"/>
            <a:ext cx="1259840" cy="8986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70815" marR="163195" algn="ctr">
              <a:lnSpc>
                <a:spcPct val="145800"/>
              </a:lnSpc>
            </a:pPr>
            <a:endParaRPr lang="ru-RU" sz="800" spc="20" dirty="0" smtClean="0">
              <a:solidFill>
                <a:srgbClr val="231F20"/>
              </a:solidFill>
              <a:latin typeface="Arial Narrow"/>
              <a:cs typeface="Arial Narrow"/>
            </a:endParaRPr>
          </a:p>
          <a:p>
            <a:pPr marL="170815" marR="163195" algn="ctr">
              <a:lnSpc>
                <a:spcPct val="145800"/>
              </a:lnSpc>
            </a:pPr>
            <a:r>
              <a:rPr sz="800" spc="20" dirty="0" err="1" smtClean="0">
                <a:solidFill>
                  <a:srgbClr val="231F20"/>
                </a:solidFill>
                <a:latin typeface="Arial Narrow"/>
                <a:cs typeface="Arial Narrow"/>
              </a:rPr>
              <a:t>Образование</a:t>
            </a:r>
            <a:r>
              <a:rPr sz="800" spc="20" dirty="0" smtClean="0">
                <a:solidFill>
                  <a:srgbClr val="231F20"/>
                </a:solidFill>
                <a:latin typeface="Arial Narrow"/>
                <a:cs typeface="Arial Narrow"/>
              </a:rPr>
              <a:t>  </a:t>
            </a:r>
            <a:r>
              <a:rPr sz="800" spc="20" dirty="0">
                <a:solidFill>
                  <a:srgbClr val="231F20"/>
                </a:solidFill>
                <a:latin typeface="Arial Narrow"/>
                <a:cs typeface="Arial Narrow"/>
              </a:rPr>
              <a:t>Социальная</a:t>
            </a:r>
            <a:r>
              <a:rPr sz="800" spc="-90" dirty="0">
                <a:solidFill>
                  <a:srgbClr val="231F20"/>
                </a:solidFill>
                <a:latin typeface="Arial Narrow"/>
                <a:cs typeface="Arial Narrow"/>
              </a:rPr>
              <a:t> </a:t>
            </a:r>
            <a:r>
              <a:rPr sz="800" spc="35" dirty="0">
                <a:solidFill>
                  <a:srgbClr val="231F20"/>
                </a:solidFill>
                <a:latin typeface="Arial Narrow"/>
                <a:cs typeface="Arial Narrow"/>
              </a:rPr>
              <a:t>политика</a:t>
            </a:r>
            <a:endParaRPr sz="800" dirty="0">
              <a:latin typeface="Arial Narrow"/>
              <a:cs typeface="Arial Narrow"/>
            </a:endParaRPr>
          </a:p>
          <a:p>
            <a:pPr marL="12700" marR="5080" algn="ctr">
              <a:lnSpc>
                <a:spcPct val="145800"/>
              </a:lnSpc>
            </a:pPr>
            <a:r>
              <a:rPr sz="800" spc="35" dirty="0">
                <a:solidFill>
                  <a:srgbClr val="231F20"/>
                </a:solidFill>
                <a:latin typeface="Arial Narrow"/>
                <a:cs typeface="Arial Narrow"/>
              </a:rPr>
              <a:t>Физическая</a:t>
            </a:r>
            <a:r>
              <a:rPr sz="800" spc="-35" dirty="0">
                <a:solidFill>
                  <a:srgbClr val="231F20"/>
                </a:solidFill>
                <a:latin typeface="Arial Narrow"/>
                <a:cs typeface="Arial Narrow"/>
              </a:rPr>
              <a:t> </a:t>
            </a:r>
            <a:r>
              <a:rPr sz="800" spc="30" dirty="0">
                <a:solidFill>
                  <a:srgbClr val="231F20"/>
                </a:solidFill>
                <a:latin typeface="Arial Narrow"/>
                <a:cs typeface="Arial Narrow"/>
              </a:rPr>
              <a:t>культура</a:t>
            </a:r>
            <a:r>
              <a:rPr sz="800" spc="-35" dirty="0">
                <a:solidFill>
                  <a:srgbClr val="231F20"/>
                </a:solidFill>
                <a:latin typeface="Arial Narrow"/>
                <a:cs typeface="Arial Narrow"/>
              </a:rPr>
              <a:t> </a:t>
            </a:r>
            <a:r>
              <a:rPr sz="800" spc="25" dirty="0">
                <a:solidFill>
                  <a:srgbClr val="231F20"/>
                </a:solidFill>
                <a:latin typeface="Arial Narrow"/>
                <a:cs typeface="Arial Narrow"/>
              </a:rPr>
              <a:t>и</a:t>
            </a:r>
            <a:r>
              <a:rPr sz="800" spc="-35" dirty="0">
                <a:solidFill>
                  <a:srgbClr val="231F20"/>
                </a:solidFill>
                <a:latin typeface="Arial Narrow"/>
                <a:cs typeface="Arial Narrow"/>
              </a:rPr>
              <a:t> </a:t>
            </a:r>
            <a:r>
              <a:rPr sz="800" spc="35" dirty="0">
                <a:solidFill>
                  <a:srgbClr val="231F20"/>
                </a:solidFill>
                <a:latin typeface="Arial Narrow"/>
                <a:cs typeface="Arial Narrow"/>
              </a:rPr>
              <a:t>спорт  </a:t>
            </a:r>
            <a:r>
              <a:rPr sz="800" spc="15" dirty="0">
                <a:solidFill>
                  <a:srgbClr val="231F20"/>
                </a:solidFill>
                <a:latin typeface="Arial Narrow"/>
                <a:cs typeface="Arial Narrow"/>
              </a:rPr>
              <a:t>Культура,</a:t>
            </a:r>
            <a:r>
              <a:rPr sz="800" spc="-25" dirty="0">
                <a:solidFill>
                  <a:srgbClr val="231F20"/>
                </a:solidFill>
                <a:latin typeface="Arial Narrow"/>
                <a:cs typeface="Arial Narrow"/>
              </a:rPr>
              <a:t> </a:t>
            </a:r>
            <a:r>
              <a:rPr sz="800" spc="35" dirty="0">
                <a:solidFill>
                  <a:srgbClr val="231F20"/>
                </a:solidFill>
                <a:latin typeface="Arial Narrow"/>
                <a:cs typeface="Arial Narrow"/>
              </a:rPr>
              <a:t>кинематография</a:t>
            </a:r>
            <a:endParaRPr sz="800" dirty="0">
              <a:latin typeface="Arial Narrow"/>
              <a:cs typeface="Arial Narrow"/>
            </a:endParaRPr>
          </a:p>
        </p:txBody>
      </p:sp>
      <p:sp>
        <p:nvSpPr>
          <p:cNvPr id="179" name="object 179"/>
          <p:cNvSpPr txBox="1"/>
          <p:nvPr/>
        </p:nvSpPr>
        <p:spPr>
          <a:xfrm>
            <a:off x="438150" y="5650984"/>
            <a:ext cx="4343400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dirty="0">
                <a:solidFill>
                  <a:srgbClr val="00B8BE"/>
                </a:solidFill>
                <a:latin typeface="Trebuchet MS"/>
                <a:cs typeface="Trebuchet MS"/>
              </a:rPr>
              <a:t>Структура</a:t>
            </a:r>
            <a:r>
              <a:rPr sz="1200" b="1" spc="-55" dirty="0">
                <a:solidFill>
                  <a:srgbClr val="00B8BE"/>
                </a:solidFill>
                <a:latin typeface="Trebuchet MS"/>
                <a:cs typeface="Trebuchet MS"/>
              </a:rPr>
              <a:t> </a:t>
            </a:r>
            <a:r>
              <a:rPr sz="1200" b="1" spc="-5" dirty="0" err="1">
                <a:solidFill>
                  <a:srgbClr val="00B8BE"/>
                </a:solidFill>
                <a:latin typeface="Trebuchet MS"/>
                <a:cs typeface="Trebuchet MS"/>
              </a:rPr>
              <a:t>расходов</a:t>
            </a:r>
            <a:r>
              <a:rPr sz="1200" b="1" spc="-55" dirty="0">
                <a:solidFill>
                  <a:srgbClr val="00B8BE"/>
                </a:solidFill>
                <a:latin typeface="Trebuchet MS"/>
                <a:cs typeface="Trebuchet MS"/>
              </a:rPr>
              <a:t> </a:t>
            </a:r>
            <a:r>
              <a:rPr sz="1200" b="1" spc="5" dirty="0" err="1" smtClean="0">
                <a:solidFill>
                  <a:srgbClr val="00B8BE"/>
                </a:solidFill>
                <a:latin typeface="Trebuchet MS"/>
                <a:cs typeface="Trebuchet MS"/>
              </a:rPr>
              <a:t>бюджета</a:t>
            </a:r>
            <a:r>
              <a:rPr sz="1200" b="1" spc="-55" dirty="0" smtClean="0">
                <a:solidFill>
                  <a:srgbClr val="00B8BE"/>
                </a:solidFill>
                <a:latin typeface="Trebuchet MS"/>
                <a:cs typeface="Trebuchet MS"/>
              </a:rPr>
              <a:t> </a:t>
            </a:r>
            <a:r>
              <a:rPr sz="1200" b="1" spc="-15" dirty="0">
                <a:solidFill>
                  <a:srgbClr val="00B8BE"/>
                </a:solidFill>
                <a:latin typeface="Trebuchet MS"/>
                <a:cs typeface="Trebuchet MS"/>
              </a:rPr>
              <a:t>на</a:t>
            </a:r>
            <a:r>
              <a:rPr sz="1200" b="1" spc="-55" dirty="0">
                <a:solidFill>
                  <a:srgbClr val="00B8BE"/>
                </a:solidFill>
                <a:latin typeface="Trebuchet MS"/>
                <a:cs typeface="Trebuchet MS"/>
              </a:rPr>
              <a:t> </a:t>
            </a:r>
            <a:r>
              <a:rPr sz="1200" b="1" spc="-10" dirty="0" err="1">
                <a:solidFill>
                  <a:srgbClr val="00B8BE"/>
                </a:solidFill>
                <a:latin typeface="Trebuchet MS"/>
                <a:cs typeface="Trebuchet MS"/>
              </a:rPr>
              <a:t>социальную</a:t>
            </a:r>
            <a:r>
              <a:rPr sz="1200" b="1" spc="-55" dirty="0">
                <a:solidFill>
                  <a:srgbClr val="00B8BE"/>
                </a:solidFill>
                <a:latin typeface="Trebuchet MS"/>
                <a:cs typeface="Trebuchet MS"/>
              </a:rPr>
              <a:t> </a:t>
            </a:r>
            <a:r>
              <a:rPr sz="1200" b="1" spc="-10" dirty="0" err="1" smtClean="0">
                <a:solidFill>
                  <a:srgbClr val="00B8BE"/>
                </a:solidFill>
                <a:latin typeface="Trebuchet MS"/>
                <a:cs typeface="Trebuchet MS"/>
              </a:rPr>
              <a:t>сферу</a:t>
            </a:r>
            <a:endParaRPr sz="1200" dirty="0">
              <a:latin typeface="Trebuchet MS"/>
              <a:cs typeface="Trebuchet MS"/>
            </a:endParaRPr>
          </a:p>
        </p:txBody>
      </p:sp>
      <p:graphicFrame>
        <p:nvGraphicFramePr>
          <p:cNvPr id="241" name="Диаграмма 240"/>
          <p:cNvGraphicFramePr/>
          <p:nvPr/>
        </p:nvGraphicFramePr>
        <p:xfrm>
          <a:off x="361950" y="1797050"/>
          <a:ext cx="6705600" cy="3505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43" name="Диаграмма 242"/>
          <p:cNvGraphicFramePr/>
          <p:nvPr/>
        </p:nvGraphicFramePr>
        <p:xfrm>
          <a:off x="514350" y="5911850"/>
          <a:ext cx="3352800" cy="228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45" name="Диаграмма 244"/>
          <p:cNvGraphicFramePr/>
          <p:nvPr/>
        </p:nvGraphicFramePr>
        <p:xfrm>
          <a:off x="4705350" y="5759450"/>
          <a:ext cx="2590800" cy="2667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39" name="Группа 38"/>
          <p:cNvGrpSpPr/>
          <p:nvPr/>
        </p:nvGrpSpPr>
        <p:grpSpPr>
          <a:xfrm>
            <a:off x="0" y="196850"/>
            <a:ext cx="7740523" cy="396240"/>
            <a:chOff x="0" y="288010"/>
            <a:chExt cx="7740523" cy="396240"/>
          </a:xfrm>
        </p:grpSpPr>
        <p:sp>
          <p:nvSpPr>
            <p:cNvPr id="40" name="object 3"/>
            <p:cNvSpPr/>
            <p:nvPr/>
          </p:nvSpPr>
          <p:spPr>
            <a:xfrm>
              <a:off x="7567803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"/>
            <p:cNvSpPr/>
            <p:nvPr/>
          </p:nvSpPr>
          <p:spPr>
            <a:xfrm>
              <a:off x="7376998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5"/>
            <p:cNvSpPr/>
            <p:nvPr/>
          </p:nvSpPr>
          <p:spPr>
            <a:xfrm>
              <a:off x="7186193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6"/>
            <p:cNvSpPr/>
            <p:nvPr/>
          </p:nvSpPr>
          <p:spPr>
            <a:xfrm>
              <a:off x="6995400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7"/>
            <p:cNvSpPr/>
            <p:nvPr/>
          </p:nvSpPr>
          <p:spPr>
            <a:xfrm>
              <a:off x="0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8"/>
            <p:cNvSpPr/>
            <p:nvPr/>
          </p:nvSpPr>
          <p:spPr>
            <a:xfrm>
              <a:off x="251999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9"/>
            <p:cNvSpPr/>
            <p:nvPr/>
          </p:nvSpPr>
          <p:spPr>
            <a:xfrm>
              <a:off x="504000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10"/>
            <p:cNvSpPr/>
            <p:nvPr/>
          </p:nvSpPr>
          <p:spPr>
            <a:xfrm>
              <a:off x="756000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grpSp>
          <p:nvGrpSpPr>
            <p:cNvPr id="48" name="Группа 44"/>
            <p:cNvGrpSpPr/>
            <p:nvPr/>
          </p:nvGrpSpPr>
          <p:grpSpPr>
            <a:xfrm>
              <a:off x="990600" y="288010"/>
              <a:ext cx="6101715" cy="396240"/>
              <a:chOff x="990600" y="288010"/>
              <a:chExt cx="6101715" cy="396240"/>
            </a:xfrm>
          </p:grpSpPr>
          <p:sp>
            <p:nvSpPr>
              <p:cNvPr id="50" name="object 12"/>
              <p:cNvSpPr/>
              <p:nvPr/>
            </p:nvSpPr>
            <p:spPr>
              <a:xfrm>
                <a:off x="990600" y="288010"/>
                <a:ext cx="6101715" cy="396240"/>
              </a:xfrm>
              <a:custGeom>
                <a:avLst/>
                <a:gdLst/>
                <a:ahLst/>
                <a:cxnLst/>
                <a:rect l="l" t="t" r="r" b="b"/>
                <a:pathLst>
                  <a:path w="6101715" h="396240">
                    <a:moveTo>
                      <a:pt x="6028944" y="0"/>
                    </a:moveTo>
                    <a:lnTo>
                      <a:pt x="280758" y="0"/>
                    </a:lnTo>
                    <a:lnTo>
                      <a:pt x="0" y="198031"/>
                    </a:lnTo>
                    <a:lnTo>
                      <a:pt x="280758" y="395998"/>
                    </a:lnTo>
                    <a:lnTo>
                      <a:pt x="6028944" y="395998"/>
                    </a:lnTo>
                    <a:lnTo>
                      <a:pt x="6057141" y="391390"/>
                    </a:lnTo>
                    <a:lnTo>
                      <a:pt x="6080172" y="378823"/>
                    </a:lnTo>
                    <a:lnTo>
                      <a:pt x="6095702" y="360181"/>
                    </a:lnTo>
                    <a:lnTo>
                      <a:pt x="6101397" y="337350"/>
                    </a:lnTo>
                    <a:lnTo>
                      <a:pt x="6101397" y="58648"/>
                    </a:lnTo>
                    <a:lnTo>
                      <a:pt x="6095702" y="35816"/>
                    </a:lnTo>
                    <a:lnTo>
                      <a:pt x="6080172" y="17175"/>
                    </a:lnTo>
                    <a:lnTo>
                      <a:pt x="6057141" y="4607"/>
                    </a:lnTo>
                    <a:lnTo>
                      <a:pt x="6028944" y="0"/>
                    </a:lnTo>
                    <a:close/>
                  </a:path>
                </a:pathLst>
              </a:custGeom>
              <a:solidFill>
                <a:srgbClr val="00B8B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51" name="object 13"/>
              <p:cNvSpPr/>
              <p:nvPr/>
            </p:nvSpPr>
            <p:spPr>
              <a:xfrm>
                <a:off x="6734556" y="342011"/>
                <a:ext cx="288290" cy="288290"/>
              </a:xfrm>
              <a:custGeom>
                <a:avLst/>
                <a:gdLst/>
                <a:ahLst/>
                <a:cxnLst/>
                <a:rect l="l" t="t" r="r" b="b"/>
                <a:pathLst>
                  <a:path w="288290" h="288290">
                    <a:moveTo>
                      <a:pt x="235673" y="0"/>
                    </a:moveTo>
                    <a:lnTo>
                      <a:pt x="52324" y="0"/>
                    </a:lnTo>
                    <a:lnTo>
                      <a:pt x="31953" y="4105"/>
                    </a:lnTo>
                    <a:lnTo>
                      <a:pt x="15322" y="15308"/>
                    </a:lnTo>
                    <a:lnTo>
                      <a:pt x="4110" y="31937"/>
                    </a:lnTo>
                    <a:lnTo>
                      <a:pt x="0" y="52324"/>
                    </a:lnTo>
                    <a:lnTo>
                      <a:pt x="0" y="235661"/>
                    </a:lnTo>
                    <a:lnTo>
                      <a:pt x="4110" y="256031"/>
                    </a:lnTo>
                    <a:lnTo>
                      <a:pt x="15322" y="272662"/>
                    </a:lnTo>
                    <a:lnTo>
                      <a:pt x="31953" y="283874"/>
                    </a:lnTo>
                    <a:lnTo>
                      <a:pt x="52324" y="287985"/>
                    </a:lnTo>
                    <a:lnTo>
                      <a:pt x="235673" y="287985"/>
                    </a:lnTo>
                    <a:lnTo>
                      <a:pt x="256038" y="283874"/>
                    </a:lnTo>
                    <a:lnTo>
                      <a:pt x="272670" y="272662"/>
                    </a:lnTo>
                    <a:lnTo>
                      <a:pt x="283885" y="256031"/>
                    </a:lnTo>
                    <a:lnTo>
                      <a:pt x="287997" y="235661"/>
                    </a:lnTo>
                    <a:lnTo>
                      <a:pt x="287997" y="52324"/>
                    </a:lnTo>
                    <a:lnTo>
                      <a:pt x="283885" y="31937"/>
                    </a:lnTo>
                    <a:lnTo>
                      <a:pt x="272670" y="15308"/>
                    </a:lnTo>
                    <a:lnTo>
                      <a:pt x="256038" y="4105"/>
                    </a:lnTo>
                    <a:lnTo>
                      <a:pt x="235673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52" name="object 14"/>
              <p:cNvSpPr txBox="1"/>
              <p:nvPr/>
            </p:nvSpPr>
            <p:spPr>
              <a:xfrm>
                <a:off x="6762750" y="381749"/>
                <a:ext cx="228600" cy="18466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marL="12700">
                  <a:lnSpc>
                    <a:spcPct val="100000"/>
                  </a:lnSpc>
                </a:pPr>
                <a:r>
                  <a:rPr lang="ru-RU" sz="1200" b="1" spc="25" dirty="0" smtClean="0">
                    <a:solidFill>
                      <a:srgbClr val="009DA2"/>
                    </a:solidFill>
                    <a:latin typeface="Gill Sans MT"/>
                    <a:cs typeface="Gill Sans MT"/>
                  </a:rPr>
                  <a:t>10</a:t>
                </a:r>
                <a:endParaRPr sz="1200" dirty="0">
                  <a:latin typeface="Gill Sans MT"/>
                  <a:cs typeface="Gill Sans MT"/>
                </a:endParaRPr>
              </a:p>
            </p:txBody>
          </p:sp>
        </p:grpSp>
        <p:sp>
          <p:nvSpPr>
            <p:cNvPr id="49" name="object 21"/>
            <p:cNvSpPr txBox="1"/>
            <p:nvPr/>
          </p:nvSpPr>
          <p:spPr>
            <a:xfrm>
              <a:off x="1276350" y="364210"/>
              <a:ext cx="5410200" cy="166712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 marR="5080">
                <a:lnSpc>
                  <a:spcPts val="1300"/>
                </a:lnSpc>
              </a:pPr>
              <a:r>
                <a:rPr lang="ru-RU" sz="1000" b="1" spc="-2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СОЦИАЛЬНАЯ СФЕРА</a:t>
              </a:r>
              <a:endParaRPr lang="ru-RU" sz="1000" dirty="0" smtClean="0">
                <a:latin typeface="Trebuchet MS"/>
                <a:cs typeface="Trebuchet MS"/>
              </a:endParaRP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object 144"/>
          <p:cNvSpPr/>
          <p:nvPr/>
        </p:nvSpPr>
        <p:spPr>
          <a:xfrm>
            <a:off x="5391150" y="6282844"/>
            <a:ext cx="1306614" cy="314806"/>
          </a:xfrm>
          <a:custGeom>
            <a:avLst/>
            <a:gdLst/>
            <a:ahLst/>
            <a:cxnLst/>
            <a:rect l="l" t="t" r="r" b="b"/>
            <a:pathLst>
              <a:path w="712469" h="259715">
                <a:moveTo>
                  <a:pt x="712114" y="0"/>
                </a:moveTo>
                <a:lnTo>
                  <a:pt x="74777" y="0"/>
                </a:lnTo>
                <a:lnTo>
                  <a:pt x="0" y="129578"/>
                </a:lnTo>
                <a:lnTo>
                  <a:pt x="74777" y="259194"/>
                </a:lnTo>
                <a:lnTo>
                  <a:pt x="712114" y="259194"/>
                </a:lnTo>
                <a:lnTo>
                  <a:pt x="712114" y="0"/>
                </a:ln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object 2"/>
          <p:cNvSpPr/>
          <p:nvPr/>
        </p:nvSpPr>
        <p:spPr>
          <a:xfrm>
            <a:off x="0" y="12"/>
            <a:ext cx="324002" cy="1090799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0" y="10420704"/>
            <a:ext cx="7740015" cy="0"/>
          </a:xfrm>
          <a:custGeom>
            <a:avLst/>
            <a:gdLst/>
            <a:ahLst/>
            <a:cxnLst/>
            <a:rect l="l" t="t" r="r" b="b"/>
            <a:pathLst>
              <a:path w="7740015">
                <a:moveTo>
                  <a:pt x="0" y="0"/>
                </a:moveTo>
                <a:lnTo>
                  <a:pt x="7740001" y="0"/>
                </a:lnTo>
              </a:path>
            </a:pathLst>
          </a:custGeom>
          <a:ln w="6350">
            <a:solidFill>
              <a:srgbClr val="8A8C8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0" y="10506590"/>
            <a:ext cx="7740015" cy="0"/>
          </a:xfrm>
          <a:custGeom>
            <a:avLst/>
            <a:gdLst/>
            <a:ahLst/>
            <a:cxnLst/>
            <a:rect l="l" t="t" r="r" b="b"/>
            <a:pathLst>
              <a:path w="7740015">
                <a:moveTo>
                  <a:pt x="0" y="0"/>
                </a:moveTo>
                <a:lnTo>
                  <a:pt x="7740001" y="0"/>
                </a:lnTo>
              </a:path>
            </a:pathLst>
          </a:custGeom>
          <a:ln w="6350">
            <a:solidFill>
              <a:srgbClr val="8A8C8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0" y="10597242"/>
            <a:ext cx="7740015" cy="0"/>
          </a:xfrm>
          <a:custGeom>
            <a:avLst/>
            <a:gdLst/>
            <a:ahLst/>
            <a:cxnLst/>
            <a:rect l="l" t="t" r="r" b="b"/>
            <a:pathLst>
              <a:path w="7740015">
                <a:moveTo>
                  <a:pt x="0" y="0"/>
                </a:moveTo>
                <a:lnTo>
                  <a:pt x="7740001" y="0"/>
                </a:lnTo>
              </a:path>
            </a:pathLst>
          </a:custGeom>
          <a:ln w="6350">
            <a:solidFill>
              <a:srgbClr val="8A8C8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2723857" y="10602008"/>
            <a:ext cx="5016500" cy="0"/>
          </a:xfrm>
          <a:custGeom>
            <a:avLst/>
            <a:gdLst/>
            <a:ahLst/>
            <a:cxnLst/>
            <a:rect l="l" t="t" r="r" b="b"/>
            <a:pathLst>
              <a:path w="5016500">
                <a:moveTo>
                  <a:pt x="0" y="0"/>
                </a:moveTo>
                <a:lnTo>
                  <a:pt x="5016144" y="0"/>
                </a:lnTo>
              </a:path>
            </a:pathLst>
          </a:custGeom>
          <a:ln w="36004">
            <a:solidFill>
              <a:srgbClr val="00A3A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3510584" y="10511356"/>
            <a:ext cx="4229735" cy="0"/>
          </a:xfrm>
          <a:custGeom>
            <a:avLst/>
            <a:gdLst/>
            <a:ahLst/>
            <a:cxnLst/>
            <a:rect l="l" t="t" r="r" b="b"/>
            <a:pathLst>
              <a:path w="4229734">
                <a:moveTo>
                  <a:pt x="0" y="0"/>
                </a:moveTo>
                <a:lnTo>
                  <a:pt x="4229417" y="0"/>
                </a:lnTo>
              </a:path>
            </a:pathLst>
          </a:custGeom>
          <a:ln w="36004">
            <a:solidFill>
              <a:srgbClr val="00B8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4293666" y="10420707"/>
            <a:ext cx="3446779" cy="0"/>
          </a:xfrm>
          <a:custGeom>
            <a:avLst/>
            <a:gdLst/>
            <a:ahLst/>
            <a:cxnLst/>
            <a:rect l="l" t="t" r="r" b="b"/>
            <a:pathLst>
              <a:path w="3446779">
                <a:moveTo>
                  <a:pt x="0" y="0"/>
                </a:moveTo>
                <a:lnTo>
                  <a:pt x="3446335" y="0"/>
                </a:lnTo>
              </a:path>
            </a:pathLst>
          </a:custGeom>
          <a:ln w="36004">
            <a:solidFill>
              <a:srgbClr val="A2DAD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1428750" y="425450"/>
            <a:ext cx="4970780" cy="17953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0"/>
              </a:lnSpc>
            </a:pPr>
            <a:r>
              <a:rPr sz="1200" b="1" spc="10" dirty="0" smtClean="0">
                <a:solidFill>
                  <a:srgbClr val="FFFFFF"/>
                </a:solidFill>
                <a:latin typeface="Trebuchet MS"/>
                <a:cs typeface="Trebuchet MS"/>
              </a:rPr>
              <a:t>ОБРАЗОВАНИЕ</a:t>
            </a:r>
            <a:endParaRPr sz="1200" dirty="0">
              <a:latin typeface="Trebuchet MS"/>
              <a:cs typeface="Trebuchet MS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455366" y="5327345"/>
            <a:ext cx="2802184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dirty="0" err="1">
                <a:solidFill>
                  <a:srgbClr val="00B8BE"/>
                </a:solidFill>
                <a:latin typeface="Trebuchet MS"/>
                <a:cs typeface="Trebuchet MS"/>
              </a:rPr>
              <a:t>Структура</a:t>
            </a:r>
            <a:r>
              <a:rPr sz="1200" b="1" spc="-135" dirty="0">
                <a:solidFill>
                  <a:srgbClr val="00B8BE"/>
                </a:solidFill>
                <a:latin typeface="Trebuchet MS"/>
                <a:cs typeface="Trebuchet MS"/>
              </a:rPr>
              <a:t> </a:t>
            </a:r>
            <a:r>
              <a:rPr sz="1200" b="1" spc="-5" dirty="0" err="1" smtClean="0">
                <a:solidFill>
                  <a:srgbClr val="00B8BE"/>
                </a:solidFill>
                <a:latin typeface="Trebuchet MS"/>
                <a:cs typeface="Trebuchet MS"/>
              </a:rPr>
              <a:t>расходов</a:t>
            </a:r>
            <a:r>
              <a:rPr lang="ru-RU" sz="1200" b="1" spc="-5" dirty="0" smtClean="0">
                <a:solidFill>
                  <a:srgbClr val="00B8BE"/>
                </a:solidFill>
                <a:latin typeface="Trebuchet MS"/>
                <a:cs typeface="Trebuchet MS"/>
              </a:rPr>
              <a:t> на 2018 год</a:t>
            </a:r>
            <a:endParaRPr sz="1200" dirty="0">
              <a:latin typeface="Trebuchet MS"/>
              <a:cs typeface="Trebuchet MS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438150" y="7893050"/>
            <a:ext cx="3047365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spc="15" dirty="0" err="1">
                <a:solidFill>
                  <a:srgbClr val="00B8BE"/>
                </a:solidFill>
                <a:latin typeface="Trebuchet MS"/>
                <a:cs typeface="Trebuchet MS"/>
              </a:rPr>
              <a:t>Расходы</a:t>
            </a:r>
            <a:r>
              <a:rPr sz="1200" b="1" spc="-90" dirty="0">
                <a:solidFill>
                  <a:srgbClr val="00B8BE"/>
                </a:solidFill>
                <a:latin typeface="Trebuchet MS"/>
                <a:cs typeface="Trebuchet MS"/>
              </a:rPr>
              <a:t> </a:t>
            </a:r>
            <a:r>
              <a:rPr sz="1200" b="1" spc="5" dirty="0" err="1" smtClean="0">
                <a:solidFill>
                  <a:srgbClr val="00B8BE"/>
                </a:solidFill>
                <a:latin typeface="Trebuchet MS"/>
                <a:cs typeface="Trebuchet MS"/>
              </a:rPr>
              <a:t>бюджета</a:t>
            </a:r>
            <a:r>
              <a:rPr lang="ru-RU" sz="1200" b="1" spc="5" dirty="0" smtClean="0">
                <a:solidFill>
                  <a:srgbClr val="00B8BE"/>
                </a:solidFill>
                <a:latin typeface="Trebuchet MS"/>
                <a:cs typeface="Trebuchet MS"/>
              </a:rPr>
              <a:t> (исполнение)</a:t>
            </a:r>
            <a:endParaRPr sz="1200" dirty="0">
              <a:latin typeface="Trebuchet MS"/>
              <a:cs typeface="Trebuchet MS"/>
            </a:endParaRPr>
          </a:p>
        </p:txBody>
      </p:sp>
      <p:graphicFrame>
        <p:nvGraphicFramePr>
          <p:cNvPr id="25" name="object 25"/>
          <p:cNvGraphicFramePr>
            <a:graphicFrameLocks noGrp="1"/>
          </p:cNvGraphicFramePr>
          <p:nvPr/>
        </p:nvGraphicFramePr>
        <p:xfrm>
          <a:off x="438150" y="8197850"/>
          <a:ext cx="5410200" cy="1816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532279"/>
                <a:gridCol w="938968"/>
                <a:gridCol w="938953"/>
              </a:tblGrid>
              <a:tr h="51450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  <a:p>
                      <a:pPr marL="270510">
                        <a:lnSpc>
                          <a:spcPct val="100000"/>
                        </a:lnSpc>
                        <a:spcBef>
                          <a:spcPts val="605"/>
                        </a:spcBef>
                      </a:pPr>
                      <a:r>
                        <a:rPr sz="1100" b="1" spc="-1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Наименование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показателя</a:t>
                      </a:r>
                      <a:r>
                        <a:rPr sz="1100" b="1" spc="-4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100" b="1" spc="-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(раздел/подраздел)</a:t>
                      </a:r>
                      <a:endParaRPr sz="11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R w="6350">
                      <a:solidFill>
                        <a:srgbClr val="FFFFFF"/>
                      </a:solidFill>
                      <a:prstDash val="solid"/>
                    </a:lnR>
                    <a:solidFill>
                      <a:srgbClr val="00B8B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240029">
                        <a:lnSpc>
                          <a:spcPct val="100000"/>
                        </a:lnSpc>
                        <a:spcBef>
                          <a:spcPts val="605"/>
                        </a:spcBef>
                      </a:pPr>
                      <a:r>
                        <a:rPr sz="1100" b="1" spc="-1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Всего</a:t>
                      </a:r>
                      <a:endParaRPr sz="11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solidFill>
                      <a:srgbClr val="00B8B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endParaRPr lang="ru-RU" sz="1100" b="1" dirty="0" smtClean="0">
                        <a:solidFill>
                          <a:srgbClr val="FFFFFF"/>
                        </a:solidFill>
                        <a:latin typeface="Gill Sans MT"/>
                        <a:cs typeface="Gill Sans MT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sz="1100" b="1" smtClean="0">
                          <a:solidFill>
                            <a:srgbClr val="FFFFFF"/>
                          </a:solidFill>
                          <a:latin typeface="Gill Sans MT"/>
                          <a:cs typeface="Gill Sans MT"/>
                        </a:rPr>
                        <a:t>%</a:t>
                      </a:r>
                      <a:endParaRPr sz="1100">
                        <a:latin typeface="Gill Sans MT"/>
                        <a:cs typeface="Gill Sans MT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0B8BE"/>
                    </a:solidFill>
                  </a:tcPr>
                </a:tc>
              </a:tr>
              <a:tr h="215988">
                <a:tc>
                  <a:txBody>
                    <a:bodyPr/>
                    <a:lstStyle/>
                    <a:p>
                      <a:pPr marL="32384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lang="ru-RU" sz="1100" b="1" spc="-10" dirty="0" smtClean="0">
                          <a:solidFill>
                            <a:srgbClr val="231F20"/>
                          </a:solidFill>
                          <a:latin typeface="婒풄0餻娝"/>
                          <a:cs typeface="Trebuchet MS"/>
                        </a:rPr>
                        <a:t>Образование</a:t>
                      </a:r>
                      <a:endParaRPr sz="1100" dirty="0">
                        <a:latin typeface="婒풄0餻娝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婒풄0餻娝"/>
                          <a:ea typeface="+mn-ea"/>
                          <a:cs typeface="+mn-cs"/>
                        </a:rPr>
                        <a:t>473 001,2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婒풄0餻娝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73685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lang="ru-RU" sz="1100" dirty="0" smtClean="0">
                          <a:latin typeface="Trebuchet MS"/>
                          <a:cs typeface="Trebuchet MS"/>
                        </a:rPr>
                        <a:t>99,7</a:t>
                      </a:r>
                      <a:endParaRPr lang="ru-RU" sz="11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01">
                <a:tc>
                  <a:txBody>
                    <a:bodyPr/>
                    <a:lstStyle/>
                    <a:p>
                      <a:pPr marL="32384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lang="ru-RU" sz="1100" b="0" spc="-10" dirty="0" smtClean="0">
                          <a:solidFill>
                            <a:srgbClr val="231F20"/>
                          </a:solidFill>
                          <a:latin typeface="婒풄0餻娝"/>
                          <a:ea typeface="+mn-ea"/>
                          <a:cs typeface="Trebuchet MS"/>
                        </a:rPr>
                        <a:t>Дошкольное образование</a:t>
                      </a:r>
                      <a:endParaRPr lang="ru-RU" sz="1100" b="0" spc="-10" dirty="0">
                        <a:solidFill>
                          <a:srgbClr val="231F20"/>
                        </a:solidFill>
                        <a:latin typeface="婒풄0餻娝"/>
                        <a:ea typeface="+mn-ea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婒풄0餻娝"/>
                          <a:ea typeface="+mn-ea"/>
                          <a:cs typeface="+mn-cs"/>
                        </a:rPr>
                        <a:t>147 342,7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婒풄0餻娝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278765"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lang="ru-RU" sz="1100" dirty="0" smtClean="0">
                          <a:latin typeface="Century Gothic"/>
                          <a:cs typeface="Century Gothic"/>
                        </a:rPr>
                        <a:t>100</a:t>
                      </a:r>
                      <a:endParaRPr sz="11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216001">
                <a:tc>
                  <a:txBody>
                    <a:bodyPr/>
                    <a:lstStyle/>
                    <a:p>
                      <a:pPr marL="32384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lang="ru-RU" sz="1100" b="0" spc="-10" dirty="0" smtClean="0">
                          <a:solidFill>
                            <a:srgbClr val="231F20"/>
                          </a:solidFill>
                          <a:latin typeface="婒풄0餻娝"/>
                          <a:ea typeface="+mn-ea"/>
                          <a:cs typeface="Trebuchet MS"/>
                        </a:rPr>
                        <a:t>Общее образование</a:t>
                      </a:r>
                      <a:endParaRPr lang="ru-RU" sz="1100" b="0" spc="-10" dirty="0">
                        <a:solidFill>
                          <a:srgbClr val="231F20"/>
                        </a:solidFill>
                        <a:latin typeface="婒풄0餻娝"/>
                        <a:ea typeface="+mn-ea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婒풄0餻娝"/>
                          <a:ea typeface="+mn-ea"/>
                          <a:cs typeface="+mn-cs"/>
                        </a:rPr>
                        <a:t>269 301,7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婒풄0餻娝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78765"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lang="ru-RU" sz="1100" dirty="0" smtClean="0">
                          <a:latin typeface="Century Gothic"/>
                          <a:cs typeface="Century Gothic"/>
                        </a:rPr>
                        <a:t>99,6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999">
                <a:tc>
                  <a:txBody>
                    <a:bodyPr/>
                    <a:lstStyle/>
                    <a:p>
                      <a:pPr marL="32384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lang="ru-RU" sz="1100" b="0" spc="-10" dirty="0" smtClean="0">
                          <a:solidFill>
                            <a:srgbClr val="231F20"/>
                          </a:solidFill>
                          <a:latin typeface="婒풄0餻娝"/>
                          <a:ea typeface="+mn-ea"/>
                          <a:cs typeface="Trebuchet MS"/>
                        </a:rPr>
                        <a:t>Дополнительное образование детей</a:t>
                      </a:r>
                      <a:endParaRPr sz="1100" b="0" spc="-10" dirty="0">
                        <a:solidFill>
                          <a:srgbClr val="231F20"/>
                        </a:solidFill>
                        <a:latin typeface="婒풄0餻娝"/>
                        <a:ea typeface="+mn-ea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婒풄0餻娝"/>
                          <a:ea typeface="+mn-ea"/>
                          <a:cs typeface="+mn-cs"/>
                        </a:rPr>
                        <a:t>332 203,1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婒풄0餻娝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278765"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lang="ru-RU" sz="1100" dirty="0" smtClean="0">
                          <a:latin typeface="Century Gothic"/>
                          <a:cs typeface="Century Gothic"/>
                        </a:rPr>
                        <a:t>100</a:t>
                      </a:r>
                      <a:endParaRPr sz="11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221709">
                <a:tc>
                  <a:txBody>
                    <a:bodyPr/>
                    <a:lstStyle/>
                    <a:p>
                      <a:pPr marL="32384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100" b="0" spc="-10" dirty="0" err="1" smtClean="0">
                          <a:solidFill>
                            <a:srgbClr val="231F20"/>
                          </a:solidFill>
                          <a:latin typeface="婒풄0餻娝"/>
                          <a:ea typeface="+mn-ea"/>
                          <a:cs typeface="Trebuchet MS"/>
                        </a:rPr>
                        <a:t>Молодежная</a:t>
                      </a:r>
                      <a:r>
                        <a:rPr sz="1100" b="0" spc="-10" dirty="0" smtClean="0">
                          <a:solidFill>
                            <a:srgbClr val="231F20"/>
                          </a:solidFill>
                          <a:latin typeface="婒풄0餻娝"/>
                          <a:ea typeface="+mn-ea"/>
                          <a:cs typeface="Trebuchet MS"/>
                        </a:rPr>
                        <a:t> </a:t>
                      </a:r>
                      <a:r>
                        <a:rPr sz="1100" b="0" spc="-10" dirty="0" err="1" smtClean="0">
                          <a:solidFill>
                            <a:srgbClr val="231F20"/>
                          </a:solidFill>
                          <a:latin typeface="婒풄0餻娝"/>
                          <a:ea typeface="+mn-ea"/>
                          <a:cs typeface="Trebuchet MS"/>
                        </a:rPr>
                        <a:t>политика</a:t>
                      </a:r>
                      <a:r>
                        <a:rPr sz="1100" b="0" spc="-10" dirty="0" smtClean="0">
                          <a:solidFill>
                            <a:srgbClr val="231F20"/>
                          </a:solidFill>
                          <a:latin typeface="婒풄0餻娝"/>
                          <a:ea typeface="+mn-ea"/>
                          <a:cs typeface="Trebuchet MS"/>
                        </a:rPr>
                        <a:t> и </a:t>
                      </a:r>
                      <a:r>
                        <a:rPr sz="1100" b="0" spc="-10" dirty="0" err="1" smtClean="0">
                          <a:solidFill>
                            <a:srgbClr val="231F20"/>
                          </a:solidFill>
                          <a:latin typeface="婒풄0餻娝"/>
                          <a:ea typeface="+mn-ea"/>
                          <a:cs typeface="Trebuchet MS"/>
                        </a:rPr>
                        <a:t>оздоровление</a:t>
                      </a:r>
                      <a:r>
                        <a:rPr sz="1100" b="0" spc="-10" dirty="0" smtClean="0">
                          <a:solidFill>
                            <a:srgbClr val="231F20"/>
                          </a:solidFill>
                          <a:latin typeface="婒풄0餻娝"/>
                          <a:ea typeface="+mn-ea"/>
                          <a:cs typeface="Trebuchet MS"/>
                        </a:rPr>
                        <a:t> </a:t>
                      </a:r>
                      <a:r>
                        <a:rPr sz="1100" b="0" spc="-10" dirty="0" err="1" smtClean="0">
                          <a:solidFill>
                            <a:srgbClr val="231F20"/>
                          </a:solidFill>
                          <a:latin typeface="婒풄0餻娝"/>
                          <a:ea typeface="+mn-ea"/>
                          <a:cs typeface="Trebuchet MS"/>
                        </a:rPr>
                        <a:t>детей</a:t>
                      </a:r>
                      <a:endParaRPr sz="1100" b="0" spc="-10" dirty="0">
                        <a:solidFill>
                          <a:srgbClr val="231F20"/>
                        </a:solidFill>
                        <a:latin typeface="婒풄0餻娝"/>
                        <a:ea typeface="+mn-ea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婒풄0餻娝"/>
                          <a:ea typeface="+mn-ea"/>
                          <a:cs typeface="+mn-cs"/>
                        </a:rPr>
                        <a:t>10</a:t>
                      </a:r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latin typeface="婒풄0餻娝"/>
                          <a:ea typeface="+mn-ea"/>
                          <a:cs typeface="+mn-cs"/>
                        </a:rPr>
                        <a:t> 739,3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婒풄0餻娝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78765"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lang="ru-RU" sz="1100" dirty="0" smtClean="0">
                          <a:latin typeface="Century Gothic"/>
                          <a:cs typeface="Century Gothic"/>
                        </a:rPr>
                        <a:t>100</a:t>
                      </a:r>
                      <a:endParaRPr sz="11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6000">
                <a:tc>
                  <a:txBody>
                    <a:bodyPr/>
                    <a:lstStyle/>
                    <a:p>
                      <a:pPr marL="32384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100" b="0" spc="-10" dirty="0">
                          <a:solidFill>
                            <a:srgbClr val="231F20"/>
                          </a:solidFill>
                          <a:latin typeface="婒풄0餻娝"/>
                          <a:ea typeface="+mn-ea"/>
                          <a:cs typeface="Trebuchet MS"/>
                        </a:rPr>
                        <a:t>Другие вопросы в области образования</a:t>
                      </a: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婒풄0餻娝"/>
                          <a:ea typeface="+mn-ea"/>
                          <a:cs typeface="+mn-cs"/>
                        </a:rPr>
                        <a:t>12 414,4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婒풄0餻娝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278765"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lang="ru-RU" sz="1100" dirty="0" smtClean="0">
                          <a:latin typeface="Century Gothic"/>
                          <a:cs typeface="Century Gothic"/>
                        </a:rPr>
                        <a:t>98,9</a:t>
                      </a:r>
                      <a:endParaRPr sz="11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</a:tr>
            </a:tbl>
          </a:graphicData>
        </a:graphic>
      </p:graphicFrame>
      <p:sp>
        <p:nvSpPr>
          <p:cNvPr id="26" name="object 26"/>
          <p:cNvSpPr/>
          <p:nvPr/>
        </p:nvSpPr>
        <p:spPr>
          <a:xfrm>
            <a:off x="468000" y="5125770"/>
            <a:ext cx="6624320" cy="0"/>
          </a:xfrm>
          <a:custGeom>
            <a:avLst/>
            <a:gdLst/>
            <a:ahLst/>
            <a:cxnLst/>
            <a:rect l="l" t="t" r="r" b="b"/>
            <a:pathLst>
              <a:path w="6624320">
                <a:moveTo>
                  <a:pt x="0" y="0"/>
                </a:moveTo>
                <a:lnTo>
                  <a:pt x="6624002" y="0"/>
                </a:lnTo>
              </a:path>
            </a:pathLst>
          </a:custGeom>
          <a:ln w="9525">
            <a:solidFill>
              <a:srgbClr val="8A8C8E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468000" y="7543851"/>
            <a:ext cx="6624320" cy="0"/>
          </a:xfrm>
          <a:custGeom>
            <a:avLst/>
            <a:gdLst/>
            <a:ahLst/>
            <a:cxnLst/>
            <a:rect l="l" t="t" r="r" b="b"/>
            <a:pathLst>
              <a:path w="6624320">
                <a:moveTo>
                  <a:pt x="0" y="0"/>
                </a:moveTo>
                <a:lnTo>
                  <a:pt x="6624002" y="0"/>
                </a:lnTo>
              </a:path>
            </a:pathLst>
          </a:custGeom>
          <a:ln w="9525">
            <a:solidFill>
              <a:srgbClr val="8A8C8E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 txBox="1"/>
          <p:nvPr/>
        </p:nvSpPr>
        <p:spPr>
          <a:xfrm>
            <a:off x="455298" y="4209209"/>
            <a:ext cx="6688452" cy="768159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marL="12700" marR="5080" indent="107950" algn="just">
              <a:lnSpc>
                <a:spcPct val="104200"/>
              </a:lnSpc>
            </a:pPr>
            <a:r>
              <a:rPr sz="1200" spc="-20" dirty="0">
                <a:latin typeface="Century Gothic"/>
                <a:cs typeface="Century Gothic"/>
              </a:rPr>
              <a:t>За </a:t>
            </a:r>
            <a:r>
              <a:rPr sz="1200" spc="-10" dirty="0">
                <a:latin typeface="Century Gothic"/>
                <a:cs typeface="Century Gothic"/>
              </a:rPr>
              <a:t>счет </a:t>
            </a:r>
            <a:r>
              <a:rPr sz="1200" spc="-30" dirty="0" err="1">
                <a:latin typeface="Century Gothic"/>
                <a:cs typeface="Century Gothic"/>
              </a:rPr>
              <a:t>средств</a:t>
            </a:r>
            <a:r>
              <a:rPr sz="1200" spc="-30" dirty="0">
                <a:latin typeface="Century Gothic"/>
                <a:cs typeface="Century Gothic"/>
              </a:rPr>
              <a:t> </a:t>
            </a:r>
            <a:r>
              <a:rPr sz="1200" spc="-40" dirty="0" err="1" smtClean="0">
                <a:latin typeface="Century Gothic"/>
                <a:cs typeface="Century Gothic"/>
              </a:rPr>
              <a:t>бюджета</a:t>
            </a:r>
            <a:r>
              <a:rPr lang="ru-RU" sz="1200" spc="-40" dirty="0" smtClean="0">
                <a:latin typeface="Century Gothic"/>
                <a:cs typeface="Century Gothic"/>
              </a:rPr>
              <a:t> городского округа</a:t>
            </a:r>
            <a:r>
              <a:rPr sz="1200" spc="-40" dirty="0" smtClean="0">
                <a:latin typeface="Century Gothic"/>
                <a:cs typeface="Century Gothic"/>
              </a:rPr>
              <a:t> </a:t>
            </a:r>
            <a:r>
              <a:rPr sz="1200" spc="-50" dirty="0" err="1">
                <a:latin typeface="Century Gothic"/>
                <a:cs typeface="Century Gothic"/>
              </a:rPr>
              <a:t>профинансированы</a:t>
            </a:r>
            <a:r>
              <a:rPr sz="1200" spc="-50" dirty="0">
                <a:latin typeface="Century Gothic"/>
                <a:cs typeface="Century Gothic"/>
              </a:rPr>
              <a:t> </a:t>
            </a:r>
            <a:r>
              <a:rPr lang="ru-RU" sz="1200" spc="-50" dirty="0" smtClean="0">
                <a:latin typeface="Century Gothic"/>
                <a:cs typeface="Century Gothic"/>
              </a:rPr>
              <a:t>1</a:t>
            </a:r>
            <a:r>
              <a:rPr lang="ru-RU" sz="1200" spc="5" dirty="0" smtClean="0">
                <a:latin typeface="Century Gothic"/>
                <a:cs typeface="Century Gothic"/>
              </a:rPr>
              <a:t> дошкольное образовательное учреждение, 4 образовательных учреждения, 3 учреждения дополнительного образования и 1 учреждение, обеспечивающее деятельность системы образования.</a:t>
            </a:r>
            <a:endParaRPr sz="1200" dirty="0">
              <a:latin typeface="Trebuchet MS"/>
              <a:cs typeface="Trebuchet MS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4248150" y="7893050"/>
            <a:ext cx="914400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1000" b="1" spc="-25" dirty="0" err="1" smtClean="0">
                <a:solidFill>
                  <a:srgbClr val="00B8BE"/>
                </a:solidFill>
                <a:latin typeface="Trebuchet MS"/>
                <a:cs typeface="Trebuchet MS"/>
              </a:rPr>
              <a:t>тыс</a:t>
            </a:r>
            <a:r>
              <a:rPr sz="1000" b="1" spc="-25" dirty="0" smtClean="0">
                <a:solidFill>
                  <a:srgbClr val="00B8BE"/>
                </a:solidFill>
                <a:latin typeface="Trebuchet MS"/>
                <a:cs typeface="Trebuchet MS"/>
              </a:rPr>
              <a:t>.</a:t>
            </a:r>
            <a:r>
              <a:rPr sz="1000" b="1" spc="-145" dirty="0" smtClean="0">
                <a:solidFill>
                  <a:srgbClr val="00B8BE"/>
                </a:solidFill>
                <a:latin typeface="Trebuchet MS"/>
                <a:cs typeface="Trebuchet MS"/>
              </a:rPr>
              <a:t> </a:t>
            </a:r>
            <a:r>
              <a:rPr sz="1000" b="1" spc="-35" dirty="0">
                <a:solidFill>
                  <a:srgbClr val="00B8BE"/>
                </a:solidFill>
                <a:latin typeface="Trebuchet MS"/>
                <a:cs typeface="Trebuchet MS"/>
              </a:rPr>
              <a:t>руб.</a:t>
            </a:r>
            <a:endParaRPr sz="1000" dirty="0">
              <a:latin typeface="Trebuchet MS"/>
              <a:cs typeface="Trebuchet MS"/>
            </a:endParaRPr>
          </a:p>
        </p:txBody>
      </p:sp>
      <p:sp>
        <p:nvSpPr>
          <p:cNvPr id="141" name="object 141"/>
          <p:cNvSpPr txBox="1"/>
          <p:nvPr/>
        </p:nvSpPr>
        <p:spPr>
          <a:xfrm>
            <a:off x="455300" y="793077"/>
            <a:ext cx="2878450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spc="-10" dirty="0" err="1">
                <a:solidFill>
                  <a:srgbClr val="00B8BE"/>
                </a:solidFill>
                <a:latin typeface="Trebuchet MS"/>
                <a:cs typeface="Trebuchet MS"/>
              </a:rPr>
              <a:t>Динамика</a:t>
            </a:r>
            <a:r>
              <a:rPr sz="1200" b="1" spc="-125" dirty="0">
                <a:solidFill>
                  <a:srgbClr val="00B8BE"/>
                </a:solidFill>
                <a:latin typeface="Trebuchet MS"/>
                <a:cs typeface="Trebuchet MS"/>
              </a:rPr>
              <a:t> </a:t>
            </a:r>
            <a:r>
              <a:rPr sz="1200" b="1" spc="-5" dirty="0" err="1" smtClean="0">
                <a:solidFill>
                  <a:srgbClr val="00B8BE"/>
                </a:solidFill>
                <a:latin typeface="Trebuchet MS"/>
                <a:cs typeface="Trebuchet MS"/>
              </a:rPr>
              <a:t>расходов</a:t>
            </a:r>
            <a:r>
              <a:rPr lang="ru-RU" sz="1200" b="1" spc="-5" dirty="0" smtClean="0">
                <a:solidFill>
                  <a:srgbClr val="00B8BE"/>
                </a:solidFill>
                <a:latin typeface="Trebuchet MS"/>
                <a:cs typeface="Trebuchet MS"/>
              </a:rPr>
              <a:t> на образование</a:t>
            </a:r>
            <a:endParaRPr sz="1200" dirty="0">
              <a:latin typeface="Trebuchet MS"/>
              <a:cs typeface="Trebuchet MS"/>
            </a:endParaRPr>
          </a:p>
        </p:txBody>
      </p:sp>
      <p:sp>
        <p:nvSpPr>
          <p:cNvPr id="143" name="object 143"/>
          <p:cNvSpPr/>
          <p:nvPr/>
        </p:nvSpPr>
        <p:spPr>
          <a:xfrm>
            <a:off x="5391150" y="7207250"/>
            <a:ext cx="1295400" cy="304800"/>
          </a:xfrm>
          <a:custGeom>
            <a:avLst/>
            <a:gdLst/>
            <a:ahLst/>
            <a:cxnLst/>
            <a:rect l="l" t="t" r="r" b="b"/>
            <a:pathLst>
              <a:path w="712469" h="142240">
                <a:moveTo>
                  <a:pt x="712114" y="0"/>
                </a:moveTo>
                <a:lnTo>
                  <a:pt x="74777" y="0"/>
                </a:lnTo>
                <a:lnTo>
                  <a:pt x="0" y="70916"/>
                </a:lnTo>
                <a:lnTo>
                  <a:pt x="74777" y="141859"/>
                </a:lnTo>
                <a:lnTo>
                  <a:pt x="712114" y="141859"/>
                </a:lnTo>
                <a:lnTo>
                  <a:pt x="712114" y="0"/>
                </a:lnTo>
                <a:close/>
              </a:path>
            </a:pathLst>
          </a:custGeom>
          <a:solidFill>
            <a:srgbClr val="FFD1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" name="object 144"/>
          <p:cNvSpPr/>
          <p:nvPr/>
        </p:nvSpPr>
        <p:spPr>
          <a:xfrm>
            <a:off x="5391150" y="6740044"/>
            <a:ext cx="1306614" cy="314806"/>
          </a:xfrm>
          <a:custGeom>
            <a:avLst/>
            <a:gdLst/>
            <a:ahLst/>
            <a:cxnLst/>
            <a:rect l="l" t="t" r="r" b="b"/>
            <a:pathLst>
              <a:path w="712469" h="259715">
                <a:moveTo>
                  <a:pt x="712114" y="0"/>
                </a:moveTo>
                <a:lnTo>
                  <a:pt x="74777" y="0"/>
                </a:lnTo>
                <a:lnTo>
                  <a:pt x="0" y="129578"/>
                </a:lnTo>
                <a:lnTo>
                  <a:pt x="74777" y="259194"/>
                </a:lnTo>
                <a:lnTo>
                  <a:pt x="712114" y="259194"/>
                </a:lnTo>
                <a:lnTo>
                  <a:pt x="712114" y="0"/>
                </a:lnTo>
                <a:close/>
              </a:path>
            </a:pathLst>
          </a:custGeom>
          <a:solidFill>
            <a:srgbClr val="FA6D2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" name="object 146"/>
          <p:cNvSpPr/>
          <p:nvPr/>
        </p:nvSpPr>
        <p:spPr>
          <a:xfrm>
            <a:off x="5391150" y="5911850"/>
            <a:ext cx="1306614" cy="231346"/>
          </a:xfrm>
          <a:custGeom>
            <a:avLst/>
            <a:gdLst/>
            <a:ahLst/>
            <a:cxnLst/>
            <a:rect l="l" t="t" r="r" b="b"/>
            <a:pathLst>
              <a:path w="712469" h="142239">
                <a:moveTo>
                  <a:pt x="712114" y="0"/>
                </a:moveTo>
                <a:lnTo>
                  <a:pt x="74777" y="0"/>
                </a:lnTo>
                <a:lnTo>
                  <a:pt x="0" y="70916"/>
                </a:lnTo>
                <a:lnTo>
                  <a:pt x="74777" y="141859"/>
                </a:lnTo>
                <a:lnTo>
                  <a:pt x="712114" y="141859"/>
                </a:lnTo>
                <a:lnTo>
                  <a:pt x="712114" y="0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" name="object 147"/>
          <p:cNvSpPr/>
          <p:nvPr/>
        </p:nvSpPr>
        <p:spPr>
          <a:xfrm>
            <a:off x="5391150" y="5530850"/>
            <a:ext cx="1306614" cy="228600"/>
          </a:xfrm>
          <a:custGeom>
            <a:avLst/>
            <a:gdLst/>
            <a:ahLst/>
            <a:cxnLst/>
            <a:rect l="l" t="t" r="r" b="b"/>
            <a:pathLst>
              <a:path w="712469" h="142239">
                <a:moveTo>
                  <a:pt x="712114" y="0"/>
                </a:moveTo>
                <a:lnTo>
                  <a:pt x="74777" y="0"/>
                </a:lnTo>
                <a:lnTo>
                  <a:pt x="0" y="70916"/>
                </a:lnTo>
                <a:lnTo>
                  <a:pt x="74777" y="141859"/>
                </a:lnTo>
                <a:lnTo>
                  <a:pt x="712114" y="141859"/>
                </a:lnTo>
                <a:lnTo>
                  <a:pt x="712114" y="0"/>
                </a:lnTo>
                <a:close/>
              </a:path>
            </a:pathLst>
          </a:custGeom>
          <a:solidFill>
            <a:srgbClr val="92D05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" name="object 148"/>
          <p:cNvSpPr txBox="1"/>
          <p:nvPr/>
        </p:nvSpPr>
        <p:spPr>
          <a:xfrm>
            <a:off x="5467350" y="5530850"/>
            <a:ext cx="1521460" cy="19600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368300">
              <a:lnSpc>
                <a:spcPct val="145800"/>
              </a:lnSpc>
            </a:pPr>
            <a:r>
              <a:rPr sz="800" dirty="0" err="1">
                <a:solidFill>
                  <a:srgbClr val="231F20"/>
                </a:solidFill>
                <a:latin typeface="Arial Narrow"/>
                <a:cs typeface="Arial Narrow"/>
              </a:rPr>
              <a:t>Общее</a:t>
            </a:r>
            <a:r>
              <a:rPr sz="800" dirty="0">
                <a:solidFill>
                  <a:srgbClr val="231F20"/>
                </a:solidFill>
                <a:latin typeface="Arial Narrow"/>
                <a:cs typeface="Arial Narrow"/>
              </a:rPr>
              <a:t> </a:t>
            </a:r>
            <a:r>
              <a:rPr sz="800" spc="25" dirty="0" err="1" smtClean="0">
                <a:solidFill>
                  <a:srgbClr val="231F20"/>
                </a:solidFill>
                <a:latin typeface="Arial Narrow"/>
                <a:cs typeface="Arial Narrow"/>
              </a:rPr>
              <a:t>образование</a:t>
            </a:r>
            <a:endParaRPr lang="ru-RU" sz="800" spc="25" dirty="0" smtClean="0">
              <a:solidFill>
                <a:srgbClr val="231F20"/>
              </a:solidFill>
              <a:latin typeface="Arial Narrow"/>
              <a:cs typeface="Arial Narrow"/>
            </a:endParaRPr>
          </a:p>
          <a:p>
            <a:pPr marL="12700" marR="368300">
              <a:lnSpc>
                <a:spcPct val="145800"/>
              </a:lnSpc>
            </a:pPr>
            <a:r>
              <a:rPr sz="800" spc="25" dirty="0" smtClean="0">
                <a:solidFill>
                  <a:srgbClr val="231F20"/>
                </a:solidFill>
                <a:latin typeface="Arial Narrow"/>
                <a:cs typeface="Arial Narrow"/>
              </a:rPr>
              <a:t>  </a:t>
            </a:r>
            <a:endParaRPr lang="ru-RU" sz="800" spc="35" dirty="0" smtClean="0">
              <a:solidFill>
                <a:srgbClr val="231F20"/>
              </a:solidFill>
              <a:latin typeface="Arial Narrow"/>
              <a:cs typeface="Arial Narrow"/>
            </a:endParaRPr>
          </a:p>
          <a:p>
            <a:pPr marL="12700" marR="368300">
              <a:lnSpc>
                <a:spcPct val="145800"/>
              </a:lnSpc>
            </a:pPr>
            <a:r>
              <a:rPr sz="800" spc="35" dirty="0" err="1" smtClean="0">
                <a:solidFill>
                  <a:srgbClr val="231F20"/>
                </a:solidFill>
                <a:latin typeface="Arial Narrow"/>
                <a:cs typeface="Arial Narrow"/>
              </a:rPr>
              <a:t>Дошкольное</a:t>
            </a:r>
            <a:r>
              <a:rPr sz="800" spc="-85" dirty="0" smtClean="0">
                <a:solidFill>
                  <a:srgbClr val="231F20"/>
                </a:solidFill>
                <a:latin typeface="Arial Narrow"/>
                <a:cs typeface="Arial Narrow"/>
              </a:rPr>
              <a:t> </a:t>
            </a:r>
            <a:r>
              <a:rPr sz="800" spc="25" dirty="0">
                <a:solidFill>
                  <a:srgbClr val="231F20"/>
                </a:solidFill>
                <a:latin typeface="Arial Narrow"/>
                <a:cs typeface="Arial Narrow"/>
              </a:rPr>
              <a:t>образование</a:t>
            </a:r>
            <a:endParaRPr sz="800" dirty="0">
              <a:latin typeface="Arial Narrow"/>
              <a:cs typeface="Arial Narrow"/>
            </a:endParaRPr>
          </a:p>
          <a:p>
            <a:pPr marL="12700" marR="368300">
              <a:lnSpc>
                <a:spcPts val="900"/>
              </a:lnSpc>
              <a:spcBef>
                <a:spcPts val="520"/>
              </a:spcBef>
            </a:pPr>
            <a:endParaRPr lang="ru-RU" sz="800" spc="30" dirty="0" smtClean="0">
              <a:solidFill>
                <a:srgbClr val="231F20"/>
              </a:solidFill>
              <a:latin typeface="Arial Narrow"/>
              <a:cs typeface="Arial Narrow"/>
            </a:endParaRPr>
          </a:p>
          <a:p>
            <a:pPr marL="12700" marR="368300">
              <a:lnSpc>
                <a:spcPts val="900"/>
              </a:lnSpc>
              <a:spcBef>
                <a:spcPts val="520"/>
              </a:spcBef>
            </a:pPr>
            <a:r>
              <a:rPr lang="ru-RU" sz="800" spc="30" dirty="0" smtClean="0">
                <a:solidFill>
                  <a:srgbClr val="231F20"/>
                </a:solidFill>
                <a:latin typeface="Arial Narrow"/>
                <a:cs typeface="Arial Narrow"/>
              </a:rPr>
              <a:t>Дополнительное образование детей</a:t>
            </a:r>
          </a:p>
          <a:p>
            <a:pPr marL="12700" marR="545465">
              <a:lnSpc>
                <a:spcPts val="900"/>
              </a:lnSpc>
              <a:spcBef>
                <a:spcPts val="500"/>
              </a:spcBef>
            </a:pPr>
            <a:endParaRPr lang="ru-RU" sz="800" spc="30" dirty="0" smtClean="0">
              <a:solidFill>
                <a:srgbClr val="231F20"/>
              </a:solidFill>
              <a:latin typeface="Arial Narrow"/>
              <a:cs typeface="Arial Narrow"/>
            </a:endParaRPr>
          </a:p>
          <a:p>
            <a:pPr marL="12700" marR="545465">
              <a:lnSpc>
                <a:spcPts val="900"/>
              </a:lnSpc>
              <a:spcBef>
                <a:spcPts val="500"/>
              </a:spcBef>
            </a:pPr>
            <a:r>
              <a:rPr sz="800" spc="30" dirty="0" err="1" smtClean="0">
                <a:solidFill>
                  <a:srgbClr val="231F20"/>
                </a:solidFill>
                <a:latin typeface="Arial Narrow"/>
                <a:cs typeface="Arial Narrow"/>
              </a:rPr>
              <a:t>Молодежная</a:t>
            </a:r>
            <a:r>
              <a:rPr sz="800" spc="-60" dirty="0" smtClean="0">
                <a:solidFill>
                  <a:srgbClr val="231F20"/>
                </a:solidFill>
                <a:latin typeface="Arial Narrow"/>
                <a:cs typeface="Arial Narrow"/>
              </a:rPr>
              <a:t> </a:t>
            </a:r>
            <a:r>
              <a:rPr sz="800" spc="35" dirty="0">
                <a:solidFill>
                  <a:srgbClr val="231F20"/>
                </a:solidFill>
                <a:latin typeface="Arial Narrow"/>
                <a:cs typeface="Arial Narrow"/>
              </a:rPr>
              <a:t>политика  </a:t>
            </a:r>
            <a:r>
              <a:rPr sz="800" spc="25" dirty="0">
                <a:solidFill>
                  <a:srgbClr val="231F20"/>
                </a:solidFill>
                <a:latin typeface="Arial Narrow"/>
                <a:cs typeface="Arial Narrow"/>
              </a:rPr>
              <a:t>и </a:t>
            </a:r>
            <a:r>
              <a:rPr sz="800" spc="30" dirty="0">
                <a:solidFill>
                  <a:srgbClr val="231F20"/>
                </a:solidFill>
                <a:latin typeface="Arial Narrow"/>
                <a:cs typeface="Arial Narrow"/>
              </a:rPr>
              <a:t>оздоровление</a:t>
            </a:r>
            <a:r>
              <a:rPr sz="800" spc="-120" dirty="0">
                <a:solidFill>
                  <a:srgbClr val="231F20"/>
                </a:solidFill>
                <a:latin typeface="Arial Narrow"/>
                <a:cs typeface="Arial Narrow"/>
              </a:rPr>
              <a:t> </a:t>
            </a:r>
            <a:r>
              <a:rPr sz="800" spc="25" dirty="0">
                <a:solidFill>
                  <a:srgbClr val="231F20"/>
                </a:solidFill>
                <a:latin typeface="Arial Narrow"/>
                <a:cs typeface="Arial Narrow"/>
              </a:rPr>
              <a:t>детей</a:t>
            </a:r>
            <a:endParaRPr sz="800" dirty="0">
              <a:latin typeface="Arial Narrow"/>
              <a:cs typeface="Arial Narrow"/>
            </a:endParaRPr>
          </a:p>
          <a:p>
            <a:pPr marL="12700">
              <a:lnSpc>
                <a:spcPct val="100000"/>
              </a:lnSpc>
              <a:spcBef>
                <a:spcPts val="420"/>
              </a:spcBef>
            </a:pPr>
            <a:endParaRPr lang="ru-RU" sz="800" dirty="0" smtClean="0"/>
          </a:p>
          <a:p>
            <a:pPr marL="12700">
              <a:lnSpc>
                <a:spcPct val="100000"/>
              </a:lnSpc>
              <a:spcBef>
                <a:spcPts val="420"/>
              </a:spcBef>
            </a:pPr>
            <a:r>
              <a:rPr lang="ru-RU" sz="800" dirty="0" smtClean="0"/>
              <a:t>Другие вопросы в области образования</a:t>
            </a:r>
            <a:endParaRPr sz="800" dirty="0">
              <a:latin typeface="Arial Narrow"/>
              <a:cs typeface="Arial Narrow"/>
            </a:endParaRPr>
          </a:p>
        </p:txBody>
      </p:sp>
      <p:graphicFrame>
        <p:nvGraphicFramePr>
          <p:cNvPr id="96" name="Диаграмма 95"/>
          <p:cNvGraphicFramePr/>
          <p:nvPr/>
        </p:nvGraphicFramePr>
        <p:xfrm>
          <a:off x="438150" y="1111250"/>
          <a:ext cx="6629400" cy="29040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7" name="Диаграмма 96"/>
          <p:cNvGraphicFramePr/>
          <p:nvPr/>
        </p:nvGraphicFramePr>
        <p:xfrm>
          <a:off x="1200150" y="5073650"/>
          <a:ext cx="3810000" cy="2819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38" name="Группа 37"/>
          <p:cNvGrpSpPr/>
          <p:nvPr/>
        </p:nvGrpSpPr>
        <p:grpSpPr>
          <a:xfrm>
            <a:off x="0" y="196850"/>
            <a:ext cx="7740523" cy="396240"/>
            <a:chOff x="0" y="288010"/>
            <a:chExt cx="7740523" cy="396240"/>
          </a:xfrm>
        </p:grpSpPr>
        <p:sp>
          <p:nvSpPr>
            <p:cNvPr id="39" name="object 3"/>
            <p:cNvSpPr/>
            <p:nvPr/>
          </p:nvSpPr>
          <p:spPr>
            <a:xfrm>
              <a:off x="7567803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"/>
            <p:cNvSpPr/>
            <p:nvPr/>
          </p:nvSpPr>
          <p:spPr>
            <a:xfrm>
              <a:off x="7376998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5"/>
            <p:cNvSpPr/>
            <p:nvPr/>
          </p:nvSpPr>
          <p:spPr>
            <a:xfrm>
              <a:off x="7186193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6"/>
            <p:cNvSpPr/>
            <p:nvPr/>
          </p:nvSpPr>
          <p:spPr>
            <a:xfrm>
              <a:off x="6995400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7"/>
            <p:cNvSpPr/>
            <p:nvPr/>
          </p:nvSpPr>
          <p:spPr>
            <a:xfrm>
              <a:off x="0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8"/>
            <p:cNvSpPr/>
            <p:nvPr/>
          </p:nvSpPr>
          <p:spPr>
            <a:xfrm>
              <a:off x="251999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9"/>
            <p:cNvSpPr/>
            <p:nvPr/>
          </p:nvSpPr>
          <p:spPr>
            <a:xfrm>
              <a:off x="504000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10"/>
            <p:cNvSpPr/>
            <p:nvPr/>
          </p:nvSpPr>
          <p:spPr>
            <a:xfrm>
              <a:off x="756000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grpSp>
          <p:nvGrpSpPr>
            <p:cNvPr id="47" name="Группа 44"/>
            <p:cNvGrpSpPr/>
            <p:nvPr/>
          </p:nvGrpSpPr>
          <p:grpSpPr>
            <a:xfrm>
              <a:off x="990600" y="288010"/>
              <a:ext cx="6101715" cy="396240"/>
              <a:chOff x="990600" y="288010"/>
              <a:chExt cx="6101715" cy="396240"/>
            </a:xfrm>
          </p:grpSpPr>
          <p:sp>
            <p:nvSpPr>
              <p:cNvPr id="49" name="object 12"/>
              <p:cNvSpPr/>
              <p:nvPr/>
            </p:nvSpPr>
            <p:spPr>
              <a:xfrm>
                <a:off x="990600" y="288010"/>
                <a:ext cx="6101715" cy="396240"/>
              </a:xfrm>
              <a:custGeom>
                <a:avLst/>
                <a:gdLst/>
                <a:ahLst/>
                <a:cxnLst/>
                <a:rect l="l" t="t" r="r" b="b"/>
                <a:pathLst>
                  <a:path w="6101715" h="396240">
                    <a:moveTo>
                      <a:pt x="6028944" y="0"/>
                    </a:moveTo>
                    <a:lnTo>
                      <a:pt x="280758" y="0"/>
                    </a:lnTo>
                    <a:lnTo>
                      <a:pt x="0" y="198031"/>
                    </a:lnTo>
                    <a:lnTo>
                      <a:pt x="280758" y="395998"/>
                    </a:lnTo>
                    <a:lnTo>
                      <a:pt x="6028944" y="395998"/>
                    </a:lnTo>
                    <a:lnTo>
                      <a:pt x="6057141" y="391390"/>
                    </a:lnTo>
                    <a:lnTo>
                      <a:pt x="6080172" y="378823"/>
                    </a:lnTo>
                    <a:lnTo>
                      <a:pt x="6095702" y="360181"/>
                    </a:lnTo>
                    <a:lnTo>
                      <a:pt x="6101397" y="337350"/>
                    </a:lnTo>
                    <a:lnTo>
                      <a:pt x="6101397" y="58648"/>
                    </a:lnTo>
                    <a:lnTo>
                      <a:pt x="6095702" y="35816"/>
                    </a:lnTo>
                    <a:lnTo>
                      <a:pt x="6080172" y="17175"/>
                    </a:lnTo>
                    <a:lnTo>
                      <a:pt x="6057141" y="4607"/>
                    </a:lnTo>
                    <a:lnTo>
                      <a:pt x="6028944" y="0"/>
                    </a:lnTo>
                    <a:close/>
                  </a:path>
                </a:pathLst>
              </a:custGeom>
              <a:solidFill>
                <a:srgbClr val="00B8B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50" name="object 13"/>
              <p:cNvSpPr/>
              <p:nvPr/>
            </p:nvSpPr>
            <p:spPr>
              <a:xfrm>
                <a:off x="6734556" y="342011"/>
                <a:ext cx="288290" cy="288290"/>
              </a:xfrm>
              <a:custGeom>
                <a:avLst/>
                <a:gdLst/>
                <a:ahLst/>
                <a:cxnLst/>
                <a:rect l="l" t="t" r="r" b="b"/>
                <a:pathLst>
                  <a:path w="288290" h="288290">
                    <a:moveTo>
                      <a:pt x="235673" y="0"/>
                    </a:moveTo>
                    <a:lnTo>
                      <a:pt x="52324" y="0"/>
                    </a:lnTo>
                    <a:lnTo>
                      <a:pt x="31953" y="4105"/>
                    </a:lnTo>
                    <a:lnTo>
                      <a:pt x="15322" y="15308"/>
                    </a:lnTo>
                    <a:lnTo>
                      <a:pt x="4110" y="31937"/>
                    </a:lnTo>
                    <a:lnTo>
                      <a:pt x="0" y="52324"/>
                    </a:lnTo>
                    <a:lnTo>
                      <a:pt x="0" y="235661"/>
                    </a:lnTo>
                    <a:lnTo>
                      <a:pt x="4110" y="256031"/>
                    </a:lnTo>
                    <a:lnTo>
                      <a:pt x="15322" y="272662"/>
                    </a:lnTo>
                    <a:lnTo>
                      <a:pt x="31953" y="283874"/>
                    </a:lnTo>
                    <a:lnTo>
                      <a:pt x="52324" y="287985"/>
                    </a:lnTo>
                    <a:lnTo>
                      <a:pt x="235673" y="287985"/>
                    </a:lnTo>
                    <a:lnTo>
                      <a:pt x="256038" y="283874"/>
                    </a:lnTo>
                    <a:lnTo>
                      <a:pt x="272670" y="272662"/>
                    </a:lnTo>
                    <a:lnTo>
                      <a:pt x="283885" y="256031"/>
                    </a:lnTo>
                    <a:lnTo>
                      <a:pt x="287997" y="235661"/>
                    </a:lnTo>
                    <a:lnTo>
                      <a:pt x="287997" y="52324"/>
                    </a:lnTo>
                    <a:lnTo>
                      <a:pt x="283885" y="31937"/>
                    </a:lnTo>
                    <a:lnTo>
                      <a:pt x="272670" y="15308"/>
                    </a:lnTo>
                    <a:lnTo>
                      <a:pt x="256038" y="4105"/>
                    </a:lnTo>
                    <a:lnTo>
                      <a:pt x="235673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51" name="object 14"/>
              <p:cNvSpPr txBox="1"/>
              <p:nvPr/>
            </p:nvSpPr>
            <p:spPr>
              <a:xfrm>
                <a:off x="6762750" y="381748"/>
                <a:ext cx="304799" cy="18466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marL="12700">
                  <a:lnSpc>
                    <a:spcPct val="100000"/>
                  </a:lnSpc>
                </a:pPr>
                <a:r>
                  <a:rPr lang="ru-RU" sz="1200" b="1" spc="25" dirty="0" smtClean="0">
                    <a:solidFill>
                      <a:srgbClr val="009DA2"/>
                    </a:solidFill>
                    <a:latin typeface="Gill Sans MT"/>
                    <a:cs typeface="Gill Sans MT"/>
                  </a:rPr>
                  <a:t>11</a:t>
                </a:r>
                <a:endParaRPr sz="1200" dirty="0">
                  <a:latin typeface="Gill Sans MT"/>
                  <a:cs typeface="Gill Sans MT"/>
                </a:endParaRPr>
              </a:p>
            </p:txBody>
          </p:sp>
        </p:grpSp>
        <p:sp>
          <p:nvSpPr>
            <p:cNvPr id="48" name="object 21"/>
            <p:cNvSpPr txBox="1"/>
            <p:nvPr/>
          </p:nvSpPr>
          <p:spPr>
            <a:xfrm>
              <a:off x="1276350" y="364210"/>
              <a:ext cx="5410200" cy="154466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 marR="5080">
                <a:lnSpc>
                  <a:spcPts val="1300"/>
                </a:lnSpc>
              </a:pPr>
              <a:r>
                <a:rPr lang="ru-RU" sz="1000" b="1" spc="-2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ОБРАЗОВАНИЕ</a:t>
              </a:r>
              <a:endParaRPr lang="ru-RU" sz="1000" dirty="0" smtClean="0">
                <a:latin typeface="Trebuchet MS"/>
                <a:cs typeface="Trebuchet MS"/>
              </a:endParaRP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2"/>
            <a:ext cx="324002" cy="1090799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0" y="10420704"/>
            <a:ext cx="7740015" cy="0"/>
          </a:xfrm>
          <a:custGeom>
            <a:avLst/>
            <a:gdLst/>
            <a:ahLst/>
            <a:cxnLst/>
            <a:rect l="l" t="t" r="r" b="b"/>
            <a:pathLst>
              <a:path w="7740015">
                <a:moveTo>
                  <a:pt x="0" y="0"/>
                </a:moveTo>
                <a:lnTo>
                  <a:pt x="7740001" y="0"/>
                </a:lnTo>
              </a:path>
            </a:pathLst>
          </a:custGeom>
          <a:ln w="6350">
            <a:solidFill>
              <a:srgbClr val="8A8C8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0" y="10506590"/>
            <a:ext cx="7740015" cy="0"/>
          </a:xfrm>
          <a:custGeom>
            <a:avLst/>
            <a:gdLst/>
            <a:ahLst/>
            <a:cxnLst/>
            <a:rect l="l" t="t" r="r" b="b"/>
            <a:pathLst>
              <a:path w="7740015">
                <a:moveTo>
                  <a:pt x="0" y="0"/>
                </a:moveTo>
                <a:lnTo>
                  <a:pt x="7740001" y="0"/>
                </a:lnTo>
              </a:path>
            </a:pathLst>
          </a:custGeom>
          <a:ln w="6350">
            <a:solidFill>
              <a:srgbClr val="8A8C8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0" y="10597242"/>
            <a:ext cx="7740015" cy="0"/>
          </a:xfrm>
          <a:custGeom>
            <a:avLst/>
            <a:gdLst/>
            <a:ahLst/>
            <a:cxnLst/>
            <a:rect l="l" t="t" r="r" b="b"/>
            <a:pathLst>
              <a:path w="7740015">
                <a:moveTo>
                  <a:pt x="0" y="0"/>
                </a:moveTo>
                <a:lnTo>
                  <a:pt x="7740001" y="0"/>
                </a:lnTo>
              </a:path>
            </a:pathLst>
          </a:custGeom>
          <a:ln w="6350">
            <a:solidFill>
              <a:srgbClr val="8A8C8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2723857" y="10602008"/>
            <a:ext cx="5016500" cy="0"/>
          </a:xfrm>
          <a:custGeom>
            <a:avLst/>
            <a:gdLst/>
            <a:ahLst/>
            <a:cxnLst/>
            <a:rect l="l" t="t" r="r" b="b"/>
            <a:pathLst>
              <a:path w="5016500">
                <a:moveTo>
                  <a:pt x="0" y="0"/>
                </a:moveTo>
                <a:lnTo>
                  <a:pt x="5016144" y="0"/>
                </a:lnTo>
              </a:path>
            </a:pathLst>
          </a:custGeom>
          <a:ln w="36004">
            <a:solidFill>
              <a:srgbClr val="00A3A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3510584" y="10511356"/>
            <a:ext cx="4229735" cy="0"/>
          </a:xfrm>
          <a:custGeom>
            <a:avLst/>
            <a:gdLst/>
            <a:ahLst/>
            <a:cxnLst/>
            <a:rect l="l" t="t" r="r" b="b"/>
            <a:pathLst>
              <a:path w="4229734">
                <a:moveTo>
                  <a:pt x="0" y="0"/>
                </a:moveTo>
                <a:lnTo>
                  <a:pt x="4229417" y="0"/>
                </a:lnTo>
              </a:path>
            </a:pathLst>
          </a:custGeom>
          <a:ln w="36004">
            <a:solidFill>
              <a:srgbClr val="00B8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4293666" y="10420707"/>
            <a:ext cx="3446779" cy="0"/>
          </a:xfrm>
          <a:custGeom>
            <a:avLst/>
            <a:gdLst/>
            <a:ahLst/>
            <a:cxnLst/>
            <a:rect l="l" t="t" r="r" b="b"/>
            <a:pathLst>
              <a:path w="3446779">
                <a:moveTo>
                  <a:pt x="0" y="0"/>
                </a:moveTo>
                <a:lnTo>
                  <a:pt x="3446335" y="0"/>
                </a:lnTo>
              </a:path>
            </a:pathLst>
          </a:custGeom>
          <a:ln w="36004">
            <a:solidFill>
              <a:srgbClr val="A2DAD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455366" y="4692650"/>
            <a:ext cx="2268784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dirty="0" err="1">
                <a:solidFill>
                  <a:srgbClr val="00B8BE"/>
                </a:solidFill>
                <a:latin typeface="Trebuchet MS"/>
                <a:cs typeface="Trebuchet MS"/>
              </a:rPr>
              <a:t>Структура</a:t>
            </a:r>
            <a:r>
              <a:rPr sz="1200" b="1" spc="-135" dirty="0">
                <a:solidFill>
                  <a:srgbClr val="00B8BE"/>
                </a:solidFill>
                <a:latin typeface="Trebuchet MS"/>
                <a:cs typeface="Trebuchet MS"/>
              </a:rPr>
              <a:t> </a:t>
            </a:r>
            <a:r>
              <a:rPr sz="1200" b="1" spc="-5" dirty="0" err="1" smtClean="0">
                <a:solidFill>
                  <a:srgbClr val="00B8BE"/>
                </a:solidFill>
                <a:latin typeface="Trebuchet MS"/>
                <a:cs typeface="Trebuchet MS"/>
              </a:rPr>
              <a:t>расходов</a:t>
            </a:r>
            <a:endParaRPr sz="1200" dirty="0">
              <a:latin typeface="Trebuchet MS"/>
              <a:cs typeface="Trebuchet MS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438150" y="7893050"/>
            <a:ext cx="3047365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spc="15" dirty="0" err="1">
                <a:solidFill>
                  <a:srgbClr val="00B8BE"/>
                </a:solidFill>
                <a:latin typeface="Trebuchet MS"/>
                <a:cs typeface="Trebuchet MS"/>
              </a:rPr>
              <a:t>Расходы</a:t>
            </a:r>
            <a:r>
              <a:rPr sz="1200" b="1" spc="-90" dirty="0">
                <a:solidFill>
                  <a:srgbClr val="00B8BE"/>
                </a:solidFill>
                <a:latin typeface="Trebuchet MS"/>
                <a:cs typeface="Trebuchet MS"/>
              </a:rPr>
              <a:t> </a:t>
            </a:r>
            <a:r>
              <a:rPr sz="1200" b="1" spc="5" dirty="0" err="1" smtClean="0">
                <a:solidFill>
                  <a:srgbClr val="00B8BE"/>
                </a:solidFill>
                <a:latin typeface="Trebuchet MS"/>
                <a:cs typeface="Trebuchet MS"/>
              </a:rPr>
              <a:t>бюджета</a:t>
            </a:r>
            <a:r>
              <a:rPr lang="ru-RU" sz="1200" b="1" spc="5" dirty="0" smtClean="0">
                <a:solidFill>
                  <a:srgbClr val="00B8BE"/>
                </a:solidFill>
                <a:latin typeface="Trebuchet MS"/>
                <a:cs typeface="Trebuchet MS"/>
              </a:rPr>
              <a:t> (исполнение)</a:t>
            </a:r>
            <a:endParaRPr sz="1200" dirty="0">
              <a:latin typeface="Trebuchet MS"/>
              <a:cs typeface="Trebuchet MS"/>
            </a:endParaRPr>
          </a:p>
        </p:txBody>
      </p:sp>
      <p:graphicFrame>
        <p:nvGraphicFramePr>
          <p:cNvPr id="25" name="object 25"/>
          <p:cNvGraphicFramePr>
            <a:graphicFrameLocks noGrp="1"/>
          </p:cNvGraphicFramePr>
          <p:nvPr/>
        </p:nvGraphicFramePr>
        <p:xfrm>
          <a:off x="438150" y="8197850"/>
          <a:ext cx="5334001" cy="137849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482529"/>
                <a:gridCol w="925744"/>
                <a:gridCol w="925728"/>
              </a:tblGrid>
              <a:tr h="51450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  <a:p>
                      <a:pPr marL="270510">
                        <a:lnSpc>
                          <a:spcPct val="100000"/>
                        </a:lnSpc>
                        <a:spcBef>
                          <a:spcPts val="605"/>
                        </a:spcBef>
                      </a:pPr>
                      <a:r>
                        <a:rPr sz="1100" b="1" spc="-1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Наименование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показателя</a:t>
                      </a:r>
                      <a:r>
                        <a:rPr sz="1100" b="1" spc="-4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100" b="1" spc="-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(раздел/подраздел)</a:t>
                      </a:r>
                      <a:endParaRPr sz="11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R w="6350">
                      <a:solidFill>
                        <a:srgbClr val="FFFFFF"/>
                      </a:solidFill>
                      <a:prstDash val="solid"/>
                    </a:lnR>
                    <a:solidFill>
                      <a:srgbClr val="00B8B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240029">
                        <a:lnSpc>
                          <a:spcPct val="100000"/>
                        </a:lnSpc>
                        <a:spcBef>
                          <a:spcPts val="605"/>
                        </a:spcBef>
                      </a:pPr>
                      <a:r>
                        <a:rPr sz="1100" b="1" spc="-1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Всего</a:t>
                      </a:r>
                      <a:endParaRPr sz="11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solidFill>
                      <a:srgbClr val="00B8B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endParaRPr lang="ru-RU" sz="1100" b="1" dirty="0" smtClean="0">
                        <a:solidFill>
                          <a:srgbClr val="FFFFFF"/>
                        </a:solidFill>
                        <a:latin typeface="Gill Sans MT"/>
                        <a:cs typeface="Gill Sans MT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sz="1100" b="1" smtClean="0">
                          <a:solidFill>
                            <a:srgbClr val="FFFFFF"/>
                          </a:solidFill>
                          <a:latin typeface="Gill Sans MT"/>
                          <a:cs typeface="Gill Sans MT"/>
                        </a:rPr>
                        <a:t>%</a:t>
                      </a:r>
                      <a:endParaRPr sz="1100">
                        <a:latin typeface="Gill Sans MT"/>
                        <a:cs typeface="Gill Sans MT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0B8BE"/>
                    </a:solidFill>
                  </a:tcPr>
                </a:tc>
              </a:tr>
              <a:tr h="215988">
                <a:tc>
                  <a:txBody>
                    <a:bodyPr/>
                    <a:lstStyle/>
                    <a:p>
                      <a:pPr marL="32384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35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spc="-10" dirty="0" smtClean="0">
                          <a:solidFill>
                            <a:srgbClr val="231F20"/>
                          </a:solidFill>
                          <a:latin typeface="婒풄0餻娝"/>
                          <a:cs typeface="Trebuchet MS"/>
                        </a:rPr>
                        <a:t>Культура</a:t>
                      </a:r>
                      <a:endParaRPr lang="ru-RU" sz="1100" dirty="0" smtClean="0">
                        <a:latin typeface="婒풄0餻娝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婒풄0餻娝"/>
                        </a:rPr>
                        <a:t>81 702,9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婒풄0餻娝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73685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lang="ru-RU" sz="1100" dirty="0" smtClean="0">
                          <a:latin typeface="Trebuchet MS"/>
                          <a:cs typeface="Trebuchet MS"/>
                        </a:rPr>
                        <a:t>94</a:t>
                      </a:r>
                      <a:endParaRPr sz="11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01">
                <a:tc>
                  <a:txBody>
                    <a:bodyPr/>
                    <a:lstStyle/>
                    <a:p>
                      <a:pPr marL="32384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lang="ru-RU" sz="1100" b="0" spc="-10" dirty="0" smtClean="0">
                          <a:solidFill>
                            <a:srgbClr val="231F20"/>
                          </a:solidFill>
                          <a:latin typeface="婒풄0餻娝"/>
                          <a:ea typeface="+mn-ea"/>
                          <a:cs typeface="Trebuchet MS"/>
                        </a:rPr>
                        <a:t>Учреждения культуры</a:t>
                      </a:r>
                      <a:endParaRPr sz="1100" b="0" spc="-10" dirty="0">
                        <a:solidFill>
                          <a:srgbClr val="231F20"/>
                        </a:solidFill>
                        <a:latin typeface="婒풄0餻娝"/>
                        <a:ea typeface="+mn-ea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婒풄0餻娝"/>
                        </a:rPr>
                        <a:t>67 031,4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婒풄0餻娝"/>
                      </a:endParaRPr>
                    </a:p>
                  </a:txBody>
                  <a:tcPr marL="9525" marR="9525" marT="9525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278765"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lang="ru-RU" sz="1100" dirty="0" smtClean="0">
                          <a:latin typeface="Century Gothic"/>
                          <a:cs typeface="Century Gothic"/>
                        </a:rPr>
                        <a:t>92,8</a:t>
                      </a:r>
                      <a:endParaRPr sz="11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216001">
                <a:tc>
                  <a:txBody>
                    <a:bodyPr/>
                    <a:lstStyle/>
                    <a:p>
                      <a:pPr marL="32384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lang="ru-RU" sz="1100" b="0" spc="-10" dirty="0" smtClean="0">
                          <a:solidFill>
                            <a:srgbClr val="231F20"/>
                          </a:solidFill>
                          <a:latin typeface="婒풄0餻娝"/>
                          <a:ea typeface="+mn-ea"/>
                          <a:cs typeface="Trebuchet MS"/>
                        </a:rPr>
                        <a:t>Библиотеки</a:t>
                      </a:r>
                      <a:endParaRPr sz="1100" b="0" spc="-10" dirty="0">
                        <a:solidFill>
                          <a:srgbClr val="231F20"/>
                        </a:solidFill>
                        <a:latin typeface="婒풄0餻娝"/>
                        <a:ea typeface="+mn-ea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婒풄0餻娝"/>
                        </a:rPr>
                        <a:t>13 662,8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婒풄0餻娝"/>
                      </a:endParaRPr>
                    </a:p>
                  </a:txBody>
                  <a:tcPr marL="9525" marR="9525" marT="9525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78765"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lang="ru-RU" sz="1100" dirty="0" smtClean="0">
                          <a:latin typeface="Century Gothic"/>
                          <a:cs typeface="Century Gothic"/>
                        </a:rPr>
                        <a:t>100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999">
                <a:tc>
                  <a:txBody>
                    <a:bodyPr/>
                    <a:lstStyle/>
                    <a:p>
                      <a:pPr marL="32384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lang="ru-RU" sz="1100" b="0" spc="-10" dirty="0" smtClean="0">
                          <a:solidFill>
                            <a:srgbClr val="231F20"/>
                          </a:solidFill>
                          <a:latin typeface="婒풄0餻娝"/>
                          <a:ea typeface="+mn-ea"/>
                          <a:cs typeface="Trebuchet MS"/>
                        </a:rPr>
                        <a:t>Мероприятия в сфере культуры</a:t>
                      </a:r>
                      <a:endParaRPr sz="1100" b="0" spc="-10" dirty="0">
                        <a:solidFill>
                          <a:srgbClr val="231F20"/>
                        </a:solidFill>
                        <a:latin typeface="婒풄0餻娝"/>
                        <a:ea typeface="+mn-ea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婒풄0餻娝"/>
                        </a:rPr>
                        <a:t>1 008,7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婒풄0餻娝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278765"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lang="ru-RU" sz="1100" dirty="0" smtClean="0">
                          <a:latin typeface="Century Gothic"/>
                          <a:cs typeface="Century Gothic"/>
                        </a:rPr>
                        <a:t>100</a:t>
                      </a:r>
                      <a:endParaRPr sz="11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</a:tbl>
          </a:graphicData>
        </a:graphic>
      </p:graphicFrame>
      <p:sp>
        <p:nvSpPr>
          <p:cNvPr id="26" name="object 26"/>
          <p:cNvSpPr/>
          <p:nvPr/>
        </p:nvSpPr>
        <p:spPr>
          <a:xfrm>
            <a:off x="468000" y="4311650"/>
            <a:ext cx="6624320" cy="0"/>
          </a:xfrm>
          <a:custGeom>
            <a:avLst/>
            <a:gdLst/>
            <a:ahLst/>
            <a:cxnLst/>
            <a:rect l="l" t="t" r="r" b="b"/>
            <a:pathLst>
              <a:path w="6624320">
                <a:moveTo>
                  <a:pt x="0" y="0"/>
                </a:moveTo>
                <a:lnTo>
                  <a:pt x="6624002" y="0"/>
                </a:lnTo>
              </a:path>
            </a:pathLst>
          </a:custGeom>
          <a:ln w="9525">
            <a:solidFill>
              <a:srgbClr val="8A8C8E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468000" y="7543851"/>
            <a:ext cx="6624320" cy="0"/>
          </a:xfrm>
          <a:custGeom>
            <a:avLst/>
            <a:gdLst/>
            <a:ahLst/>
            <a:cxnLst/>
            <a:rect l="l" t="t" r="r" b="b"/>
            <a:pathLst>
              <a:path w="6624320">
                <a:moveTo>
                  <a:pt x="0" y="0"/>
                </a:moveTo>
                <a:lnTo>
                  <a:pt x="6624002" y="0"/>
                </a:lnTo>
              </a:path>
            </a:pathLst>
          </a:custGeom>
          <a:ln w="9525">
            <a:solidFill>
              <a:srgbClr val="8A8C8E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 txBox="1"/>
          <p:nvPr/>
        </p:nvSpPr>
        <p:spPr>
          <a:xfrm>
            <a:off x="4171950" y="7969250"/>
            <a:ext cx="609600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1000" b="1" spc="-25" dirty="0" err="1" smtClean="0">
                <a:solidFill>
                  <a:srgbClr val="00B8BE"/>
                </a:solidFill>
                <a:latin typeface="Trebuchet MS"/>
                <a:cs typeface="Trebuchet MS"/>
              </a:rPr>
              <a:t>тыс</a:t>
            </a:r>
            <a:r>
              <a:rPr sz="1000" b="1" spc="-25" dirty="0" smtClean="0">
                <a:solidFill>
                  <a:srgbClr val="00B8BE"/>
                </a:solidFill>
                <a:latin typeface="Trebuchet MS"/>
                <a:cs typeface="Trebuchet MS"/>
              </a:rPr>
              <a:t>.</a:t>
            </a:r>
            <a:r>
              <a:rPr sz="1000" b="1" spc="-145" dirty="0" smtClean="0">
                <a:solidFill>
                  <a:srgbClr val="00B8BE"/>
                </a:solidFill>
                <a:latin typeface="Trebuchet MS"/>
                <a:cs typeface="Trebuchet MS"/>
              </a:rPr>
              <a:t> </a:t>
            </a:r>
            <a:r>
              <a:rPr sz="1000" b="1" spc="-35" dirty="0">
                <a:solidFill>
                  <a:srgbClr val="00B8BE"/>
                </a:solidFill>
                <a:latin typeface="Trebuchet MS"/>
                <a:cs typeface="Trebuchet MS"/>
              </a:rPr>
              <a:t>руб.</a:t>
            </a:r>
            <a:endParaRPr sz="1000" dirty="0">
              <a:latin typeface="Trebuchet MS"/>
              <a:cs typeface="Trebuchet MS"/>
            </a:endParaRPr>
          </a:p>
        </p:txBody>
      </p:sp>
      <p:sp>
        <p:nvSpPr>
          <p:cNvPr id="141" name="object 141"/>
          <p:cNvSpPr txBox="1"/>
          <p:nvPr/>
        </p:nvSpPr>
        <p:spPr>
          <a:xfrm>
            <a:off x="455300" y="793077"/>
            <a:ext cx="2878450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spc="-10" dirty="0" err="1">
                <a:solidFill>
                  <a:srgbClr val="00B8BE"/>
                </a:solidFill>
                <a:latin typeface="Trebuchet MS"/>
                <a:cs typeface="Trebuchet MS"/>
              </a:rPr>
              <a:t>Динамика</a:t>
            </a:r>
            <a:r>
              <a:rPr sz="1200" b="1" spc="-125" dirty="0">
                <a:solidFill>
                  <a:srgbClr val="00B8BE"/>
                </a:solidFill>
                <a:latin typeface="Trebuchet MS"/>
                <a:cs typeface="Trebuchet MS"/>
              </a:rPr>
              <a:t> </a:t>
            </a:r>
            <a:r>
              <a:rPr sz="1200" b="1" spc="-5" dirty="0" err="1" smtClean="0">
                <a:solidFill>
                  <a:srgbClr val="00B8BE"/>
                </a:solidFill>
                <a:latin typeface="Trebuchet MS"/>
                <a:cs typeface="Trebuchet MS"/>
              </a:rPr>
              <a:t>расходов</a:t>
            </a:r>
            <a:r>
              <a:rPr lang="ru-RU" sz="1200" b="1" spc="-5" dirty="0" smtClean="0">
                <a:solidFill>
                  <a:srgbClr val="00B8BE"/>
                </a:solidFill>
                <a:latin typeface="Trebuchet MS"/>
                <a:cs typeface="Trebuchet MS"/>
              </a:rPr>
              <a:t> на культуру</a:t>
            </a:r>
            <a:endParaRPr sz="1200" dirty="0">
              <a:latin typeface="Trebuchet MS"/>
              <a:cs typeface="Trebuchet MS"/>
            </a:endParaRPr>
          </a:p>
        </p:txBody>
      </p:sp>
      <p:graphicFrame>
        <p:nvGraphicFramePr>
          <p:cNvPr id="96" name="Диаграмма 95"/>
          <p:cNvGraphicFramePr/>
          <p:nvPr/>
        </p:nvGraphicFramePr>
        <p:xfrm>
          <a:off x="438150" y="1111250"/>
          <a:ext cx="6629400" cy="29040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58" name="Группа 57"/>
          <p:cNvGrpSpPr/>
          <p:nvPr/>
        </p:nvGrpSpPr>
        <p:grpSpPr>
          <a:xfrm>
            <a:off x="1123950" y="4159250"/>
            <a:ext cx="5715000" cy="3733800"/>
            <a:chOff x="514350" y="4159250"/>
            <a:chExt cx="6324600" cy="3733800"/>
          </a:xfrm>
        </p:grpSpPr>
        <p:grpSp>
          <p:nvGrpSpPr>
            <p:cNvPr id="57" name="Группа 56"/>
            <p:cNvGrpSpPr/>
            <p:nvPr/>
          </p:nvGrpSpPr>
          <p:grpSpPr>
            <a:xfrm>
              <a:off x="4705350" y="5597044"/>
              <a:ext cx="2133600" cy="1076806"/>
              <a:chOff x="5391150" y="5454650"/>
              <a:chExt cx="2133600" cy="1076806"/>
            </a:xfrm>
          </p:grpSpPr>
          <p:grpSp>
            <p:nvGrpSpPr>
              <p:cNvPr id="56" name="Группа 55"/>
              <p:cNvGrpSpPr/>
              <p:nvPr/>
            </p:nvGrpSpPr>
            <p:grpSpPr>
              <a:xfrm>
                <a:off x="5391150" y="5454650"/>
                <a:ext cx="1306614" cy="1076806"/>
                <a:chOff x="5391150" y="5454650"/>
                <a:chExt cx="1306614" cy="1076806"/>
              </a:xfrm>
            </p:grpSpPr>
            <p:sp>
              <p:nvSpPr>
                <p:cNvPr id="144" name="object 144"/>
                <p:cNvSpPr/>
                <p:nvPr/>
              </p:nvSpPr>
              <p:spPr>
                <a:xfrm>
                  <a:off x="5391150" y="6216650"/>
                  <a:ext cx="1306614" cy="3148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469" h="259715">
                      <a:moveTo>
                        <a:pt x="712114" y="0"/>
                      </a:moveTo>
                      <a:lnTo>
                        <a:pt x="74777" y="0"/>
                      </a:lnTo>
                      <a:lnTo>
                        <a:pt x="0" y="129578"/>
                      </a:lnTo>
                      <a:lnTo>
                        <a:pt x="74777" y="259194"/>
                      </a:lnTo>
                      <a:lnTo>
                        <a:pt x="712114" y="259194"/>
                      </a:lnTo>
                      <a:lnTo>
                        <a:pt x="712114" y="0"/>
                      </a:lnTo>
                      <a:close/>
                    </a:path>
                  </a:pathLst>
                </a:custGeom>
                <a:solidFill>
                  <a:srgbClr val="FA6D2E"/>
                </a:solidFill>
              </p:spPr>
              <p:txBody>
                <a:bodyPr wrap="square" lIns="0" tIns="0" rIns="0" bIns="0" rtlCol="0"/>
                <a:lstStyle/>
                <a:p>
                  <a:endParaRPr/>
                </a:p>
              </p:txBody>
            </p:sp>
            <p:sp>
              <p:nvSpPr>
                <p:cNvPr id="146" name="object 146"/>
                <p:cNvSpPr/>
                <p:nvPr/>
              </p:nvSpPr>
              <p:spPr>
                <a:xfrm>
                  <a:off x="5391150" y="5835650"/>
                  <a:ext cx="1306614" cy="304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469" h="142239">
                      <a:moveTo>
                        <a:pt x="712114" y="0"/>
                      </a:moveTo>
                      <a:lnTo>
                        <a:pt x="74777" y="0"/>
                      </a:lnTo>
                      <a:lnTo>
                        <a:pt x="0" y="70916"/>
                      </a:lnTo>
                      <a:lnTo>
                        <a:pt x="74777" y="141859"/>
                      </a:lnTo>
                      <a:lnTo>
                        <a:pt x="712114" y="141859"/>
                      </a:lnTo>
                      <a:lnTo>
                        <a:pt x="712114" y="0"/>
                      </a:ln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</p:spPr>
              <p:txBody>
                <a:bodyPr wrap="square" lIns="0" tIns="0" rIns="0" bIns="0" rtlCol="0"/>
                <a:lstStyle/>
                <a:p>
                  <a:endParaRPr/>
                </a:p>
              </p:txBody>
            </p:sp>
            <p:sp>
              <p:nvSpPr>
                <p:cNvPr id="147" name="object 147"/>
                <p:cNvSpPr/>
                <p:nvPr/>
              </p:nvSpPr>
              <p:spPr>
                <a:xfrm>
                  <a:off x="5391150" y="5454650"/>
                  <a:ext cx="1306614" cy="304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469" h="142239">
                      <a:moveTo>
                        <a:pt x="712114" y="0"/>
                      </a:moveTo>
                      <a:lnTo>
                        <a:pt x="74777" y="0"/>
                      </a:lnTo>
                      <a:lnTo>
                        <a:pt x="0" y="70916"/>
                      </a:lnTo>
                      <a:lnTo>
                        <a:pt x="74777" y="141859"/>
                      </a:lnTo>
                      <a:lnTo>
                        <a:pt x="712114" y="141859"/>
                      </a:lnTo>
                      <a:lnTo>
                        <a:pt x="712114" y="0"/>
                      </a:lnTo>
                      <a:close/>
                    </a:path>
                  </a:pathLst>
                </a:custGeom>
                <a:solidFill>
                  <a:srgbClr val="FFC000"/>
                </a:solidFill>
              </p:spPr>
              <p:txBody>
                <a:bodyPr wrap="square" lIns="0" tIns="0" rIns="0" bIns="0" rtlCol="0"/>
                <a:lstStyle/>
                <a:p>
                  <a:endParaRPr/>
                </a:p>
              </p:txBody>
            </p:sp>
          </p:grpSp>
          <p:sp>
            <p:nvSpPr>
              <p:cNvPr id="148" name="object 148"/>
              <p:cNvSpPr txBox="1"/>
              <p:nvPr/>
            </p:nvSpPr>
            <p:spPr>
              <a:xfrm>
                <a:off x="5543550" y="5530850"/>
                <a:ext cx="1981200" cy="89825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marL="12700" marR="368300">
                  <a:lnSpc>
                    <a:spcPct val="145800"/>
                  </a:lnSpc>
                </a:pPr>
                <a:r>
                  <a:rPr lang="ru-RU" sz="800" dirty="0" smtClean="0">
                    <a:solidFill>
                      <a:srgbClr val="231F20"/>
                    </a:solidFill>
                    <a:latin typeface="Arial Narrow"/>
                    <a:cs typeface="Arial Narrow"/>
                  </a:rPr>
                  <a:t>Учреждения культуры</a:t>
                </a:r>
                <a:endParaRPr lang="ru-RU" sz="800" spc="25" dirty="0" smtClean="0">
                  <a:solidFill>
                    <a:srgbClr val="231F20"/>
                  </a:solidFill>
                  <a:latin typeface="Arial Narrow"/>
                  <a:cs typeface="Arial Narrow"/>
                </a:endParaRPr>
              </a:p>
              <a:p>
                <a:pPr marL="12700" marR="368300">
                  <a:lnSpc>
                    <a:spcPct val="145800"/>
                  </a:lnSpc>
                </a:pPr>
                <a:r>
                  <a:rPr sz="800" spc="25" dirty="0" smtClean="0">
                    <a:solidFill>
                      <a:srgbClr val="231F20"/>
                    </a:solidFill>
                    <a:latin typeface="Arial Narrow"/>
                    <a:cs typeface="Arial Narrow"/>
                  </a:rPr>
                  <a:t>  </a:t>
                </a:r>
                <a:endParaRPr lang="ru-RU" sz="800" spc="35" dirty="0" smtClean="0">
                  <a:solidFill>
                    <a:srgbClr val="231F20"/>
                  </a:solidFill>
                  <a:latin typeface="Arial Narrow"/>
                  <a:cs typeface="Arial Narrow"/>
                </a:endParaRPr>
              </a:p>
              <a:p>
                <a:pPr marL="12700" marR="368300">
                  <a:lnSpc>
                    <a:spcPct val="145800"/>
                  </a:lnSpc>
                </a:pPr>
                <a:r>
                  <a:rPr lang="ru-RU" sz="800" spc="35" dirty="0" smtClean="0">
                    <a:solidFill>
                      <a:srgbClr val="231F20"/>
                    </a:solidFill>
                    <a:latin typeface="Arial Narrow"/>
                    <a:cs typeface="Arial Narrow"/>
                  </a:rPr>
                  <a:t>Мероприятия в сфере культуры</a:t>
                </a:r>
                <a:endParaRPr sz="800" dirty="0">
                  <a:latin typeface="Arial Narrow"/>
                  <a:cs typeface="Arial Narrow"/>
                </a:endParaRPr>
              </a:p>
              <a:p>
                <a:pPr marL="12700" marR="368300">
                  <a:lnSpc>
                    <a:spcPts val="900"/>
                  </a:lnSpc>
                  <a:spcBef>
                    <a:spcPts val="520"/>
                  </a:spcBef>
                </a:pPr>
                <a:endParaRPr lang="ru-RU" sz="800" spc="30" dirty="0" smtClean="0">
                  <a:solidFill>
                    <a:srgbClr val="231F20"/>
                  </a:solidFill>
                  <a:latin typeface="Arial Narrow"/>
                  <a:cs typeface="Arial Narrow"/>
                </a:endParaRPr>
              </a:p>
              <a:p>
                <a:pPr marL="12700" marR="545465">
                  <a:lnSpc>
                    <a:spcPts val="900"/>
                  </a:lnSpc>
                  <a:spcBef>
                    <a:spcPts val="500"/>
                  </a:spcBef>
                </a:pPr>
                <a:r>
                  <a:rPr lang="ru-RU" sz="800" spc="30" dirty="0" err="1" smtClean="0">
                    <a:solidFill>
                      <a:srgbClr val="231F20"/>
                    </a:solidFill>
                    <a:latin typeface="Arial Narrow"/>
                    <a:cs typeface="Arial Narrow"/>
                  </a:rPr>
                  <a:t>Библитоеки</a:t>
                </a:r>
                <a:endParaRPr sz="800" dirty="0">
                  <a:latin typeface="Arial Narrow"/>
                  <a:cs typeface="Arial Narrow"/>
                </a:endParaRPr>
              </a:p>
            </p:txBody>
          </p:sp>
        </p:grpSp>
        <p:graphicFrame>
          <p:nvGraphicFramePr>
            <p:cNvPr id="97" name="Диаграмма 96"/>
            <p:cNvGraphicFramePr/>
            <p:nvPr/>
          </p:nvGraphicFramePr>
          <p:xfrm>
            <a:off x="514350" y="4159250"/>
            <a:ext cx="4781550" cy="37338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</p:grpSp>
      <p:grpSp>
        <p:nvGrpSpPr>
          <p:cNvPr id="59" name="Группа 58"/>
          <p:cNvGrpSpPr/>
          <p:nvPr/>
        </p:nvGrpSpPr>
        <p:grpSpPr>
          <a:xfrm>
            <a:off x="0" y="196850"/>
            <a:ext cx="7740523" cy="396240"/>
            <a:chOff x="0" y="288010"/>
            <a:chExt cx="7740523" cy="396240"/>
          </a:xfrm>
        </p:grpSpPr>
        <p:sp>
          <p:nvSpPr>
            <p:cNvPr id="60" name="object 3"/>
            <p:cNvSpPr/>
            <p:nvPr/>
          </p:nvSpPr>
          <p:spPr>
            <a:xfrm>
              <a:off x="7567803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4"/>
            <p:cNvSpPr/>
            <p:nvPr/>
          </p:nvSpPr>
          <p:spPr>
            <a:xfrm>
              <a:off x="7376998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5"/>
            <p:cNvSpPr/>
            <p:nvPr/>
          </p:nvSpPr>
          <p:spPr>
            <a:xfrm>
              <a:off x="7186193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"/>
            <p:cNvSpPr/>
            <p:nvPr/>
          </p:nvSpPr>
          <p:spPr>
            <a:xfrm>
              <a:off x="6995400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7"/>
            <p:cNvSpPr/>
            <p:nvPr/>
          </p:nvSpPr>
          <p:spPr>
            <a:xfrm>
              <a:off x="0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8"/>
            <p:cNvSpPr/>
            <p:nvPr/>
          </p:nvSpPr>
          <p:spPr>
            <a:xfrm>
              <a:off x="251999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9"/>
            <p:cNvSpPr/>
            <p:nvPr/>
          </p:nvSpPr>
          <p:spPr>
            <a:xfrm>
              <a:off x="504000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10"/>
            <p:cNvSpPr/>
            <p:nvPr/>
          </p:nvSpPr>
          <p:spPr>
            <a:xfrm>
              <a:off x="756000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grpSp>
          <p:nvGrpSpPr>
            <p:cNvPr id="68" name="Группа 44"/>
            <p:cNvGrpSpPr/>
            <p:nvPr/>
          </p:nvGrpSpPr>
          <p:grpSpPr>
            <a:xfrm>
              <a:off x="990600" y="288010"/>
              <a:ext cx="6101715" cy="396240"/>
              <a:chOff x="990600" y="288010"/>
              <a:chExt cx="6101715" cy="396240"/>
            </a:xfrm>
          </p:grpSpPr>
          <p:sp>
            <p:nvSpPr>
              <p:cNvPr id="70" name="object 12"/>
              <p:cNvSpPr/>
              <p:nvPr/>
            </p:nvSpPr>
            <p:spPr>
              <a:xfrm>
                <a:off x="990600" y="288010"/>
                <a:ext cx="6101715" cy="396240"/>
              </a:xfrm>
              <a:custGeom>
                <a:avLst/>
                <a:gdLst/>
                <a:ahLst/>
                <a:cxnLst/>
                <a:rect l="l" t="t" r="r" b="b"/>
                <a:pathLst>
                  <a:path w="6101715" h="396240">
                    <a:moveTo>
                      <a:pt x="6028944" y="0"/>
                    </a:moveTo>
                    <a:lnTo>
                      <a:pt x="280758" y="0"/>
                    </a:lnTo>
                    <a:lnTo>
                      <a:pt x="0" y="198031"/>
                    </a:lnTo>
                    <a:lnTo>
                      <a:pt x="280758" y="395998"/>
                    </a:lnTo>
                    <a:lnTo>
                      <a:pt x="6028944" y="395998"/>
                    </a:lnTo>
                    <a:lnTo>
                      <a:pt x="6057141" y="391390"/>
                    </a:lnTo>
                    <a:lnTo>
                      <a:pt x="6080172" y="378823"/>
                    </a:lnTo>
                    <a:lnTo>
                      <a:pt x="6095702" y="360181"/>
                    </a:lnTo>
                    <a:lnTo>
                      <a:pt x="6101397" y="337350"/>
                    </a:lnTo>
                    <a:lnTo>
                      <a:pt x="6101397" y="58648"/>
                    </a:lnTo>
                    <a:lnTo>
                      <a:pt x="6095702" y="35816"/>
                    </a:lnTo>
                    <a:lnTo>
                      <a:pt x="6080172" y="17175"/>
                    </a:lnTo>
                    <a:lnTo>
                      <a:pt x="6057141" y="4607"/>
                    </a:lnTo>
                    <a:lnTo>
                      <a:pt x="6028944" y="0"/>
                    </a:lnTo>
                    <a:close/>
                  </a:path>
                </a:pathLst>
              </a:custGeom>
              <a:solidFill>
                <a:srgbClr val="00B8B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71" name="object 13"/>
              <p:cNvSpPr/>
              <p:nvPr/>
            </p:nvSpPr>
            <p:spPr>
              <a:xfrm>
                <a:off x="6734556" y="342011"/>
                <a:ext cx="288290" cy="288290"/>
              </a:xfrm>
              <a:custGeom>
                <a:avLst/>
                <a:gdLst/>
                <a:ahLst/>
                <a:cxnLst/>
                <a:rect l="l" t="t" r="r" b="b"/>
                <a:pathLst>
                  <a:path w="288290" h="288290">
                    <a:moveTo>
                      <a:pt x="235673" y="0"/>
                    </a:moveTo>
                    <a:lnTo>
                      <a:pt x="52324" y="0"/>
                    </a:lnTo>
                    <a:lnTo>
                      <a:pt x="31953" y="4105"/>
                    </a:lnTo>
                    <a:lnTo>
                      <a:pt x="15322" y="15308"/>
                    </a:lnTo>
                    <a:lnTo>
                      <a:pt x="4110" y="31937"/>
                    </a:lnTo>
                    <a:lnTo>
                      <a:pt x="0" y="52324"/>
                    </a:lnTo>
                    <a:lnTo>
                      <a:pt x="0" y="235661"/>
                    </a:lnTo>
                    <a:lnTo>
                      <a:pt x="4110" y="256031"/>
                    </a:lnTo>
                    <a:lnTo>
                      <a:pt x="15322" y="272662"/>
                    </a:lnTo>
                    <a:lnTo>
                      <a:pt x="31953" y="283874"/>
                    </a:lnTo>
                    <a:lnTo>
                      <a:pt x="52324" y="287985"/>
                    </a:lnTo>
                    <a:lnTo>
                      <a:pt x="235673" y="287985"/>
                    </a:lnTo>
                    <a:lnTo>
                      <a:pt x="256038" y="283874"/>
                    </a:lnTo>
                    <a:lnTo>
                      <a:pt x="272670" y="272662"/>
                    </a:lnTo>
                    <a:lnTo>
                      <a:pt x="283885" y="256031"/>
                    </a:lnTo>
                    <a:lnTo>
                      <a:pt x="287997" y="235661"/>
                    </a:lnTo>
                    <a:lnTo>
                      <a:pt x="287997" y="52324"/>
                    </a:lnTo>
                    <a:lnTo>
                      <a:pt x="283885" y="31937"/>
                    </a:lnTo>
                    <a:lnTo>
                      <a:pt x="272670" y="15308"/>
                    </a:lnTo>
                    <a:lnTo>
                      <a:pt x="256038" y="4105"/>
                    </a:lnTo>
                    <a:lnTo>
                      <a:pt x="235673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72" name="object 14"/>
              <p:cNvSpPr txBox="1"/>
              <p:nvPr/>
            </p:nvSpPr>
            <p:spPr>
              <a:xfrm>
                <a:off x="6762750" y="381748"/>
                <a:ext cx="245403" cy="18466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marL="12700">
                  <a:lnSpc>
                    <a:spcPct val="100000"/>
                  </a:lnSpc>
                </a:pPr>
                <a:r>
                  <a:rPr lang="ru-RU" sz="1200" b="1" spc="25" dirty="0" smtClean="0">
                    <a:solidFill>
                      <a:srgbClr val="009DA2"/>
                    </a:solidFill>
                    <a:latin typeface="Gill Sans MT"/>
                    <a:cs typeface="Gill Sans MT"/>
                  </a:rPr>
                  <a:t>12</a:t>
                </a:r>
                <a:endParaRPr sz="1200" dirty="0">
                  <a:latin typeface="Gill Sans MT"/>
                  <a:cs typeface="Gill Sans MT"/>
                </a:endParaRPr>
              </a:p>
            </p:txBody>
          </p:sp>
        </p:grpSp>
        <p:sp>
          <p:nvSpPr>
            <p:cNvPr id="69" name="object 21"/>
            <p:cNvSpPr txBox="1"/>
            <p:nvPr/>
          </p:nvSpPr>
          <p:spPr>
            <a:xfrm>
              <a:off x="1276350" y="364210"/>
              <a:ext cx="5410200" cy="154466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 marR="5080">
                <a:lnSpc>
                  <a:spcPts val="1300"/>
                </a:lnSpc>
              </a:pPr>
              <a:r>
                <a:rPr lang="ru-RU" sz="1000" b="1" spc="-2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КУЛЬТУРА</a:t>
              </a:r>
              <a:endParaRPr lang="ru-RU" sz="1000" dirty="0" smtClean="0">
                <a:latin typeface="Trebuchet MS"/>
                <a:cs typeface="Trebuchet MS"/>
              </a:endParaRP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2"/>
            <a:ext cx="324002" cy="1090799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6734556" y="342011"/>
            <a:ext cx="288290" cy="288290"/>
          </a:xfrm>
          <a:custGeom>
            <a:avLst/>
            <a:gdLst/>
            <a:ahLst/>
            <a:cxnLst/>
            <a:rect l="l" t="t" r="r" b="b"/>
            <a:pathLst>
              <a:path w="288290" h="288290">
                <a:moveTo>
                  <a:pt x="235673" y="0"/>
                </a:moveTo>
                <a:lnTo>
                  <a:pt x="52324" y="0"/>
                </a:lnTo>
                <a:lnTo>
                  <a:pt x="31953" y="4105"/>
                </a:lnTo>
                <a:lnTo>
                  <a:pt x="15322" y="15308"/>
                </a:lnTo>
                <a:lnTo>
                  <a:pt x="4110" y="31937"/>
                </a:lnTo>
                <a:lnTo>
                  <a:pt x="0" y="52324"/>
                </a:lnTo>
                <a:lnTo>
                  <a:pt x="0" y="235661"/>
                </a:lnTo>
                <a:lnTo>
                  <a:pt x="4110" y="256031"/>
                </a:lnTo>
                <a:lnTo>
                  <a:pt x="15322" y="272662"/>
                </a:lnTo>
                <a:lnTo>
                  <a:pt x="31953" y="283874"/>
                </a:lnTo>
                <a:lnTo>
                  <a:pt x="52324" y="287985"/>
                </a:lnTo>
                <a:lnTo>
                  <a:pt x="235673" y="287985"/>
                </a:lnTo>
                <a:lnTo>
                  <a:pt x="256038" y="283874"/>
                </a:lnTo>
                <a:lnTo>
                  <a:pt x="272670" y="272662"/>
                </a:lnTo>
                <a:lnTo>
                  <a:pt x="283885" y="256031"/>
                </a:lnTo>
                <a:lnTo>
                  <a:pt x="287997" y="235661"/>
                </a:lnTo>
                <a:lnTo>
                  <a:pt x="287997" y="52324"/>
                </a:lnTo>
                <a:lnTo>
                  <a:pt x="283885" y="31937"/>
                </a:lnTo>
                <a:lnTo>
                  <a:pt x="272670" y="15308"/>
                </a:lnTo>
                <a:lnTo>
                  <a:pt x="256038" y="4105"/>
                </a:lnTo>
                <a:lnTo>
                  <a:pt x="23567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0" y="10420704"/>
            <a:ext cx="7740015" cy="0"/>
          </a:xfrm>
          <a:custGeom>
            <a:avLst/>
            <a:gdLst/>
            <a:ahLst/>
            <a:cxnLst/>
            <a:rect l="l" t="t" r="r" b="b"/>
            <a:pathLst>
              <a:path w="7740015">
                <a:moveTo>
                  <a:pt x="0" y="0"/>
                </a:moveTo>
                <a:lnTo>
                  <a:pt x="7740001" y="0"/>
                </a:lnTo>
              </a:path>
            </a:pathLst>
          </a:custGeom>
          <a:ln w="6350">
            <a:solidFill>
              <a:srgbClr val="8A8C8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0" y="10506590"/>
            <a:ext cx="7740015" cy="0"/>
          </a:xfrm>
          <a:custGeom>
            <a:avLst/>
            <a:gdLst/>
            <a:ahLst/>
            <a:cxnLst/>
            <a:rect l="l" t="t" r="r" b="b"/>
            <a:pathLst>
              <a:path w="7740015">
                <a:moveTo>
                  <a:pt x="0" y="0"/>
                </a:moveTo>
                <a:lnTo>
                  <a:pt x="7740001" y="0"/>
                </a:lnTo>
              </a:path>
            </a:pathLst>
          </a:custGeom>
          <a:ln w="6350">
            <a:solidFill>
              <a:srgbClr val="8A8C8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0" y="10597242"/>
            <a:ext cx="7740015" cy="0"/>
          </a:xfrm>
          <a:custGeom>
            <a:avLst/>
            <a:gdLst/>
            <a:ahLst/>
            <a:cxnLst/>
            <a:rect l="l" t="t" r="r" b="b"/>
            <a:pathLst>
              <a:path w="7740015">
                <a:moveTo>
                  <a:pt x="0" y="0"/>
                </a:moveTo>
                <a:lnTo>
                  <a:pt x="7740001" y="0"/>
                </a:lnTo>
              </a:path>
            </a:pathLst>
          </a:custGeom>
          <a:ln w="6350">
            <a:solidFill>
              <a:srgbClr val="8A8C8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2723857" y="10602008"/>
            <a:ext cx="5016500" cy="0"/>
          </a:xfrm>
          <a:custGeom>
            <a:avLst/>
            <a:gdLst/>
            <a:ahLst/>
            <a:cxnLst/>
            <a:rect l="l" t="t" r="r" b="b"/>
            <a:pathLst>
              <a:path w="5016500">
                <a:moveTo>
                  <a:pt x="0" y="0"/>
                </a:moveTo>
                <a:lnTo>
                  <a:pt x="5016144" y="0"/>
                </a:lnTo>
              </a:path>
            </a:pathLst>
          </a:custGeom>
          <a:ln w="36004">
            <a:solidFill>
              <a:srgbClr val="00A3A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3510584" y="10511356"/>
            <a:ext cx="4229735" cy="0"/>
          </a:xfrm>
          <a:custGeom>
            <a:avLst/>
            <a:gdLst/>
            <a:ahLst/>
            <a:cxnLst/>
            <a:rect l="l" t="t" r="r" b="b"/>
            <a:pathLst>
              <a:path w="4229734">
                <a:moveTo>
                  <a:pt x="0" y="0"/>
                </a:moveTo>
                <a:lnTo>
                  <a:pt x="4229417" y="0"/>
                </a:lnTo>
              </a:path>
            </a:pathLst>
          </a:custGeom>
          <a:ln w="36004">
            <a:solidFill>
              <a:srgbClr val="00B8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4293666" y="10420707"/>
            <a:ext cx="3446779" cy="0"/>
          </a:xfrm>
          <a:custGeom>
            <a:avLst/>
            <a:gdLst/>
            <a:ahLst/>
            <a:cxnLst/>
            <a:rect l="l" t="t" r="r" b="b"/>
            <a:pathLst>
              <a:path w="3446779">
                <a:moveTo>
                  <a:pt x="0" y="0"/>
                </a:moveTo>
                <a:lnTo>
                  <a:pt x="3446335" y="0"/>
                </a:lnTo>
              </a:path>
            </a:pathLst>
          </a:custGeom>
          <a:ln w="36004">
            <a:solidFill>
              <a:srgbClr val="A2DAD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1428750" y="425450"/>
            <a:ext cx="4970780" cy="17953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0"/>
              </a:lnSpc>
            </a:pPr>
            <a:r>
              <a:rPr lang="ru-RU" sz="1200" b="1" spc="10" dirty="0" smtClean="0">
                <a:solidFill>
                  <a:srgbClr val="FFFFFF"/>
                </a:solidFill>
                <a:latin typeface="Trebuchet MS"/>
                <a:cs typeface="Trebuchet MS"/>
              </a:rPr>
              <a:t>СОЦИАЛЬНАЯ ПОЛИТИКА</a:t>
            </a:r>
            <a:endParaRPr sz="1200" dirty="0">
              <a:latin typeface="Trebuchet MS"/>
              <a:cs typeface="Trebuchet MS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455366" y="4692650"/>
            <a:ext cx="2268784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dirty="0" err="1">
                <a:solidFill>
                  <a:srgbClr val="00B8BE"/>
                </a:solidFill>
                <a:latin typeface="Trebuchet MS"/>
                <a:cs typeface="Trebuchet MS"/>
              </a:rPr>
              <a:t>Структура</a:t>
            </a:r>
            <a:r>
              <a:rPr sz="1200" b="1" spc="-135" dirty="0">
                <a:solidFill>
                  <a:srgbClr val="00B8BE"/>
                </a:solidFill>
                <a:latin typeface="Trebuchet MS"/>
                <a:cs typeface="Trebuchet MS"/>
              </a:rPr>
              <a:t> </a:t>
            </a:r>
            <a:r>
              <a:rPr sz="1200" b="1" spc="-5" dirty="0" err="1" smtClean="0">
                <a:solidFill>
                  <a:srgbClr val="00B8BE"/>
                </a:solidFill>
                <a:latin typeface="Trebuchet MS"/>
                <a:cs typeface="Trebuchet MS"/>
              </a:rPr>
              <a:t>расходов</a:t>
            </a:r>
            <a:r>
              <a:rPr lang="ru-RU" sz="1200" b="1" spc="-5" dirty="0" smtClean="0">
                <a:solidFill>
                  <a:srgbClr val="00B8BE"/>
                </a:solidFill>
                <a:latin typeface="Trebuchet MS"/>
                <a:cs typeface="Trebuchet MS"/>
              </a:rPr>
              <a:t> </a:t>
            </a:r>
            <a:endParaRPr sz="1200" dirty="0">
              <a:latin typeface="Trebuchet MS"/>
              <a:cs typeface="Trebuchet MS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438150" y="7893050"/>
            <a:ext cx="3047365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spc="15">
                <a:solidFill>
                  <a:srgbClr val="00B8BE"/>
                </a:solidFill>
                <a:latin typeface="Trebuchet MS"/>
                <a:cs typeface="Trebuchet MS"/>
              </a:rPr>
              <a:t>Расходы</a:t>
            </a:r>
            <a:r>
              <a:rPr sz="1200" b="1" spc="-90">
                <a:solidFill>
                  <a:srgbClr val="00B8BE"/>
                </a:solidFill>
                <a:latin typeface="Trebuchet MS"/>
                <a:cs typeface="Trebuchet MS"/>
              </a:rPr>
              <a:t> </a:t>
            </a:r>
            <a:r>
              <a:rPr sz="1200" b="1" spc="5" smtClean="0">
                <a:solidFill>
                  <a:srgbClr val="00B8BE"/>
                </a:solidFill>
                <a:latin typeface="Trebuchet MS"/>
                <a:cs typeface="Trebuchet MS"/>
              </a:rPr>
              <a:t>бюджета</a:t>
            </a:r>
            <a:r>
              <a:rPr lang="ru-RU" sz="1200" b="1" spc="5" dirty="0" smtClean="0">
                <a:solidFill>
                  <a:srgbClr val="00B8BE"/>
                </a:solidFill>
                <a:latin typeface="Trebuchet MS"/>
                <a:cs typeface="Trebuchet MS"/>
              </a:rPr>
              <a:t> (исполнение)</a:t>
            </a:r>
            <a:endParaRPr sz="1200">
              <a:latin typeface="Trebuchet MS"/>
              <a:cs typeface="Trebuchet MS"/>
            </a:endParaRPr>
          </a:p>
        </p:txBody>
      </p:sp>
      <p:graphicFrame>
        <p:nvGraphicFramePr>
          <p:cNvPr id="25" name="object 25"/>
          <p:cNvGraphicFramePr>
            <a:graphicFrameLocks noGrp="1"/>
          </p:cNvGraphicFramePr>
          <p:nvPr/>
        </p:nvGraphicFramePr>
        <p:xfrm>
          <a:off x="438150" y="8267157"/>
          <a:ext cx="5943600" cy="138491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880532"/>
                <a:gridCol w="1031543"/>
                <a:gridCol w="1031525"/>
              </a:tblGrid>
              <a:tr h="59568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  <a:p>
                      <a:pPr marL="270510">
                        <a:lnSpc>
                          <a:spcPct val="100000"/>
                        </a:lnSpc>
                        <a:spcBef>
                          <a:spcPts val="605"/>
                        </a:spcBef>
                      </a:pPr>
                      <a:r>
                        <a:rPr sz="1100" b="1" spc="-1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Наименование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показателя</a:t>
                      </a:r>
                      <a:r>
                        <a:rPr sz="1100" b="1" spc="-4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100" b="1" spc="-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(раздел/подраздел)</a:t>
                      </a:r>
                      <a:endParaRPr sz="11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R w="6350">
                      <a:solidFill>
                        <a:srgbClr val="FFFFFF"/>
                      </a:solidFill>
                      <a:prstDash val="solid"/>
                    </a:lnR>
                    <a:solidFill>
                      <a:srgbClr val="00B8B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  <a:p>
                      <a:pPr marL="240029">
                        <a:lnSpc>
                          <a:spcPct val="100000"/>
                        </a:lnSpc>
                        <a:spcBef>
                          <a:spcPts val="605"/>
                        </a:spcBef>
                      </a:pPr>
                      <a:r>
                        <a:rPr sz="1100" b="1" spc="-1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Всего</a:t>
                      </a:r>
                      <a:endParaRPr sz="11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solidFill>
                      <a:srgbClr val="00B8B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endParaRPr lang="ru-RU" sz="1100" b="1" dirty="0" smtClean="0">
                        <a:solidFill>
                          <a:srgbClr val="FFFFFF"/>
                        </a:solidFill>
                        <a:latin typeface="Gill Sans MT"/>
                        <a:cs typeface="Gill Sans MT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sz="1100" b="1" smtClean="0">
                          <a:solidFill>
                            <a:srgbClr val="FFFFFF"/>
                          </a:solidFill>
                          <a:latin typeface="Gill Sans MT"/>
                          <a:cs typeface="Gill Sans MT"/>
                        </a:rPr>
                        <a:t>%</a:t>
                      </a:r>
                      <a:endParaRPr sz="1100">
                        <a:latin typeface="Gill Sans MT"/>
                        <a:cs typeface="Gill Sans MT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0B8BE"/>
                    </a:solidFill>
                  </a:tcPr>
                </a:tc>
              </a:tr>
              <a:tr h="222168">
                <a:tc>
                  <a:txBody>
                    <a:bodyPr/>
                    <a:lstStyle/>
                    <a:p>
                      <a:pPr marL="32384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lang="ru-RU" sz="1100" b="1" spc="-10" dirty="0" smtClean="0">
                          <a:solidFill>
                            <a:srgbClr val="231F20"/>
                          </a:solidFill>
                          <a:latin typeface="婒풄0餻娝"/>
                          <a:cs typeface="Trebuchet MS"/>
                        </a:rPr>
                        <a:t>Социальная политика</a:t>
                      </a:r>
                      <a:endParaRPr sz="1100" dirty="0">
                        <a:latin typeface="婒풄0餻娝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婒풄0餻娝"/>
                        </a:rPr>
                        <a:t>75 894,7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婒풄0餻娝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73685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lang="ru-RU" sz="1100" dirty="0" smtClean="0">
                          <a:latin typeface="Trebuchet MS"/>
                          <a:cs typeface="Trebuchet MS"/>
                        </a:rPr>
                        <a:t>96,8</a:t>
                      </a:r>
                      <a:endParaRPr lang="ru-RU" sz="11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2181">
                <a:tc>
                  <a:txBody>
                    <a:bodyPr/>
                    <a:lstStyle/>
                    <a:p>
                      <a:pPr marL="277813" indent="-277813" algn="l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Социальное обеспечение населения</a:t>
                      </a:r>
                      <a:endParaRPr lang="ru-RU" sz="11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278765" marR="0" indent="0" algn="r" defTabSz="914400" eaLnBrk="1" fontAlgn="b" latinLnBrk="0" hangingPunct="1">
                        <a:lnSpc>
                          <a:spcPct val="100000"/>
                        </a:lnSpc>
                        <a:spcBef>
                          <a:spcPts val="32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72 890,4</a:t>
                      </a:r>
                      <a:endParaRPr lang="ru-RU" sz="11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278765"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96,7</a:t>
                      </a:r>
                      <a:endParaRPr sz="11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344873">
                <a:tc>
                  <a:txBody>
                    <a:bodyPr/>
                    <a:lstStyle/>
                    <a:p>
                      <a:pPr marL="32384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lang="ru-RU" sz="1100" b="0" spc="-10" dirty="0" smtClean="0">
                          <a:solidFill>
                            <a:srgbClr val="231F20"/>
                          </a:solidFill>
                          <a:latin typeface="婒풄0餻娝"/>
                          <a:ea typeface="+mn-ea"/>
                          <a:cs typeface="Trebuchet MS"/>
                        </a:rPr>
                        <a:t>Другие вопросы в области социальной политики</a:t>
                      </a:r>
                      <a:endParaRPr sz="1100" b="0" spc="-10" dirty="0">
                        <a:solidFill>
                          <a:srgbClr val="231F20"/>
                        </a:solidFill>
                        <a:latin typeface="婒풄0餻娝"/>
                        <a:ea typeface="+mn-ea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婒풄0餻娝"/>
                          <a:ea typeface="+mn-ea"/>
                          <a:cs typeface="+mn-cs"/>
                        </a:rPr>
                        <a:t>3 004,3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婒풄0餻娝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78765"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lang="ru-RU" sz="1100" dirty="0" smtClean="0">
                          <a:latin typeface="Century Gothic"/>
                          <a:cs typeface="Century Gothic"/>
                        </a:rPr>
                        <a:t>99,5</a:t>
                      </a:r>
                      <a:endParaRPr sz="11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6" name="object 26"/>
          <p:cNvSpPr/>
          <p:nvPr/>
        </p:nvSpPr>
        <p:spPr>
          <a:xfrm>
            <a:off x="468000" y="4464050"/>
            <a:ext cx="6624320" cy="0"/>
          </a:xfrm>
          <a:custGeom>
            <a:avLst/>
            <a:gdLst/>
            <a:ahLst/>
            <a:cxnLst/>
            <a:rect l="l" t="t" r="r" b="b"/>
            <a:pathLst>
              <a:path w="6624320">
                <a:moveTo>
                  <a:pt x="0" y="0"/>
                </a:moveTo>
                <a:lnTo>
                  <a:pt x="6624002" y="0"/>
                </a:lnTo>
              </a:path>
            </a:pathLst>
          </a:custGeom>
          <a:ln w="9525">
            <a:solidFill>
              <a:srgbClr val="8A8C8E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468000" y="7543851"/>
            <a:ext cx="6624320" cy="0"/>
          </a:xfrm>
          <a:custGeom>
            <a:avLst/>
            <a:gdLst/>
            <a:ahLst/>
            <a:cxnLst/>
            <a:rect l="l" t="t" r="r" b="b"/>
            <a:pathLst>
              <a:path w="6624320">
                <a:moveTo>
                  <a:pt x="0" y="0"/>
                </a:moveTo>
                <a:lnTo>
                  <a:pt x="6624002" y="0"/>
                </a:lnTo>
              </a:path>
            </a:pathLst>
          </a:custGeom>
          <a:ln w="9525">
            <a:solidFill>
              <a:srgbClr val="8A8C8E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 txBox="1"/>
          <p:nvPr/>
        </p:nvSpPr>
        <p:spPr>
          <a:xfrm>
            <a:off x="4629150" y="8045450"/>
            <a:ext cx="838200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1000" b="1" spc="-25" dirty="0" err="1" smtClean="0">
                <a:solidFill>
                  <a:srgbClr val="00B8BE"/>
                </a:solidFill>
                <a:latin typeface="Trebuchet MS"/>
                <a:cs typeface="Trebuchet MS"/>
              </a:rPr>
              <a:t>тыс</a:t>
            </a:r>
            <a:r>
              <a:rPr sz="1000" b="1" spc="-25" dirty="0" smtClean="0">
                <a:solidFill>
                  <a:srgbClr val="00B8BE"/>
                </a:solidFill>
                <a:latin typeface="Trebuchet MS"/>
                <a:cs typeface="Trebuchet MS"/>
              </a:rPr>
              <a:t>.</a:t>
            </a:r>
            <a:r>
              <a:rPr sz="1000" b="1" spc="-145" dirty="0" smtClean="0">
                <a:solidFill>
                  <a:srgbClr val="00B8BE"/>
                </a:solidFill>
                <a:latin typeface="Trebuchet MS"/>
                <a:cs typeface="Trebuchet MS"/>
              </a:rPr>
              <a:t> </a:t>
            </a:r>
            <a:r>
              <a:rPr sz="1000" b="1" spc="-35" dirty="0">
                <a:solidFill>
                  <a:srgbClr val="00B8BE"/>
                </a:solidFill>
                <a:latin typeface="Trebuchet MS"/>
                <a:cs typeface="Trebuchet MS"/>
              </a:rPr>
              <a:t>руб.</a:t>
            </a:r>
            <a:endParaRPr sz="1000" dirty="0">
              <a:latin typeface="Trebuchet MS"/>
              <a:cs typeface="Trebuchet MS"/>
            </a:endParaRPr>
          </a:p>
        </p:txBody>
      </p:sp>
      <p:sp>
        <p:nvSpPr>
          <p:cNvPr id="141" name="object 141"/>
          <p:cNvSpPr txBox="1"/>
          <p:nvPr/>
        </p:nvSpPr>
        <p:spPr>
          <a:xfrm>
            <a:off x="455300" y="793077"/>
            <a:ext cx="2878450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spc="-10" dirty="0" err="1">
                <a:solidFill>
                  <a:srgbClr val="00B8BE"/>
                </a:solidFill>
                <a:latin typeface="Trebuchet MS"/>
                <a:cs typeface="Trebuchet MS"/>
              </a:rPr>
              <a:t>Динамика</a:t>
            </a:r>
            <a:r>
              <a:rPr sz="1200" b="1" spc="-125" dirty="0">
                <a:solidFill>
                  <a:srgbClr val="00B8BE"/>
                </a:solidFill>
                <a:latin typeface="Trebuchet MS"/>
                <a:cs typeface="Trebuchet MS"/>
              </a:rPr>
              <a:t> </a:t>
            </a:r>
            <a:r>
              <a:rPr sz="1200" b="1" spc="-5" dirty="0" err="1" smtClean="0">
                <a:solidFill>
                  <a:srgbClr val="00B8BE"/>
                </a:solidFill>
                <a:latin typeface="Trebuchet MS"/>
                <a:cs typeface="Trebuchet MS"/>
              </a:rPr>
              <a:t>расходов</a:t>
            </a:r>
            <a:r>
              <a:rPr lang="ru-RU" sz="1200" b="1" spc="-5" dirty="0" smtClean="0">
                <a:solidFill>
                  <a:srgbClr val="00B8BE"/>
                </a:solidFill>
                <a:latin typeface="Trebuchet MS"/>
                <a:cs typeface="Trebuchet MS"/>
              </a:rPr>
              <a:t> </a:t>
            </a:r>
            <a:endParaRPr sz="1200" dirty="0">
              <a:latin typeface="Trebuchet MS"/>
              <a:cs typeface="Trebuchet MS"/>
            </a:endParaRPr>
          </a:p>
        </p:txBody>
      </p:sp>
      <p:graphicFrame>
        <p:nvGraphicFramePr>
          <p:cNvPr id="96" name="Диаграмма 95"/>
          <p:cNvGraphicFramePr/>
          <p:nvPr/>
        </p:nvGraphicFramePr>
        <p:xfrm>
          <a:off x="438150" y="1111250"/>
          <a:ext cx="6629400" cy="29040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37" name="Группа 36"/>
          <p:cNvGrpSpPr/>
          <p:nvPr/>
        </p:nvGrpSpPr>
        <p:grpSpPr>
          <a:xfrm>
            <a:off x="285750" y="4235450"/>
            <a:ext cx="6248400" cy="3733800"/>
            <a:chOff x="590550" y="4235450"/>
            <a:chExt cx="6248400" cy="3733800"/>
          </a:xfrm>
        </p:grpSpPr>
        <p:grpSp>
          <p:nvGrpSpPr>
            <p:cNvPr id="38" name="Группа 56"/>
            <p:cNvGrpSpPr/>
            <p:nvPr/>
          </p:nvGrpSpPr>
          <p:grpSpPr>
            <a:xfrm>
              <a:off x="4705350" y="5607050"/>
              <a:ext cx="2133600" cy="917902"/>
              <a:chOff x="5391150" y="5464656"/>
              <a:chExt cx="2133600" cy="917902"/>
            </a:xfrm>
          </p:grpSpPr>
          <p:grpSp>
            <p:nvGrpSpPr>
              <p:cNvPr id="40" name="Группа 55"/>
              <p:cNvGrpSpPr/>
              <p:nvPr/>
            </p:nvGrpSpPr>
            <p:grpSpPr>
              <a:xfrm>
                <a:off x="5391150" y="5464656"/>
                <a:ext cx="1306614" cy="762000"/>
                <a:chOff x="5391150" y="5464656"/>
                <a:chExt cx="1306614" cy="762000"/>
              </a:xfrm>
            </p:grpSpPr>
            <p:sp>
              <p:nvSpPr>
                <p:cNvPr id="43" name="object 146"/>
                <p:cNvSpPr/>
                <p:nvPr/>
              </p:nvSpPr>
              <p:spPr>
                <a:xfrm>
                  <a:off x="5391150" y="5921856"/>
                  <a:ext cx="1306614" cy="304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469" h="142239">
                      <a:moveTo>
                        <a:pt x="712114" y="0"/>
                      </a:moveTo>
                      <a:lnTo>
                        <a:pt x="74777" y="0"/>
                      </a:lnTo>
                      <a:lnTo>
                        <a:pt x="0" y="70916"/>
                      </a:lnTo>
                      <a:lnTo>
                        <a:pt x="74777" y="141859"/>
                      </a:lnTo>
                      <a:lnTo>
                        <a:pt x="712114" y="141859"/>
                      </a:lnTo>
                      <a:lnTo>
                        <a:pt x="712114" y="0"/>
                      </a:lnTo>
                      <a:close/>
                    </a:path>
                  </a:pathLst>
                </a:custGeom>
                <a:solidFill>
                  <a:srgbClr val="92D050"/>
                </a:solidFill>
              </p:spPr>
              <p:txBody>
                <a:bodyPr wrap="square" lIns="0" tIns="0" rIns="0" bIns="0" rtlCol="0"/>
                <a:lstStyle/>
                <a:p>
                  <a:endParaRPr/>
                </a:p>
              </p:txBody>
            </p:sp>
            <p:sp>
              <p:nvSpPr>
                <p:cNvPr id="44" name="object 147"/>
                <p:cNvSpPr/>
                <p:nvPr/>
              </p:nvSpPr>
              <p:spPr>
                <a:xfrm>
                  <a:off x="5391150" y="5464656"/>
                  <a:ext cx="1306614" cy="304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469" h="142239">
                      <a:moveTo>
                        <a:pt x="712114" y="0"/>
                      </a:moveTo>
                      <a:lnTo>
                        <a:pt x="74777" y="0"/>
                      </a:lnTo>
                      <a:lnTo>
                        <a:pt x="0" y="70916"/>
                      </a:lnTo>
                      <a:lnTo>
                        <a:pt x="74777" y="141859"/>
                      </a:lnTo>
                      <a:lnTo>
                        <a:pt x="712114" y="141859"/>
                      </a:lnTo>
                      <a:lnTo>
                        <a:pt x="712114" y="0"/>
                      </a:ln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</p:spPr>
              <p:txBody>
                <a:bodyPr wrap="square" lIns="0" tIns="0" rIns="0" bIns="0" rtlCol="0"/>
                <a:lstStyle/>
                <a:p>
                  <a:endParaRPr/>
                </a:p>
              </p:txBody>
            </p:sp>
          </p:grpSp>
          <p:sp>
            <p:nvSpPr>
              <p:cNvPr id="41" name="object 148"/>
              <p:cNvSpPr txBox="1"/>
              <p:nvPr/>
            </p:nvSpPr>
            <p:spPr>
              <a:xfrm>
                <a:off x="5543550" y="5530850"/>
                <a:ext cx="1981200" cy="8517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marL="12700" marR="368300"/>
                <a:r>
                  <a:rPr lang="ru-RU" sz="800" dirty="0" smtClean="0">
                    <a:solidFill>
                      <a:srgbClr val="231F20"/>
                    </a:solidFill>
                    <a:latin typeface="Arial Narrow"/>
                    <a:cs typeface="Arial Narrow"/>
                  </a:rPr>
                  <a:t>Социальное обеспечение </a:t>
                </a:r>
              </a:p>
              <a:p>
                <a:pPr marL="12700" marR="368300"/>
                <a:r>
                  <a:rPr lang="ru-RU" sz="800" dirty="0" smtClean="0">
                    <a:solidFill>
                      <a:srgbClr val="231F20"/>
                    </a:solidFill>
                    <a:latin typeface="Arial Narrow"/>
                    <a:cs typeface="Arial Narrow"/>
                  </a:rPr>
                  <a:t>населения</a:t>
                </a:r>
                <a:endParaRPr lang="ru-RU" sz="800" spc="25" dirty="0" smtClean="0">
                  <a:solidFill>
                    <a:srgbClr val="231F20"/>
                  </a:solidFill>
                  <a:latin typeface="Arial Narrow"/>
                  <a:cs typeface="Arial Narrow"/>
                </a:endParaRPr>
              </a:p>
              <a:p>
                <a:pPr marL="12700" marR="368300">
                  <a:lnSpc>
                    <a:spcPct val="145800"/>
                  </a:lnSpc>
                </a:pPr>
                <a:endParaRPr lang="ru-RU" sz="800" spc="35" dirty="0" smtClean="0">
                  <a:solidFill>
                    <a:srgbClr val="231F20"/>
                  </a:solidFill>
                  <a:latin typeface="Arial Narrow"/>
                  <a:cs typeface="Arial Narrow"/>
                </a:endParaRPr>
              </a:p>
              <a:p>
                <a:pPr marL="12700" marR="368300"/>
                <a:r>
                  <a:rPr lang="ru-RU" sz="800" spc="35" dirty="0" smtClean="0">
                    <a:solidFill>
                      <a:srgbClr val="231F20"/>
                    </a:solidFill>
                    <a:latin typeface="Arial Narrow"/>
                    <a:cs typeface="Arial Narrow"/>
                  </a:rPr>
                  <a:t>Другие вопросы в области</a:t>
                </a:r>
              </a:p>
              <a:p>
                <a:pPr marL="12700" marR="368300"/>
                <a:r>
                  <a:rPr lang="ru-RU" sz="800" spc="35" dirty="0" smtClean="0">
                    <a:solidFill>
                      <a:srgbClr val="231F20"/>
                    </a:solidFill>
                    <a:latin typeface="Arial Narrow"/>
                    <a:cs typeface="Arial Narrow"/>
                  </a:rPr>
                  <a:t>социальной политики</a:t>
                </a:r>
                <a:endParaRPr sz="800" dirty="0">
                  <a:latin typeface="Arial Narrow"/>
                  <a:cs typeface="Arial Narrow"/>
                </a:endParaRPr>
              </a:p>
              <a:p>
                <a:pPr marL="12700" marR="368300">
                  <a:lnSpc>
                    <a:spcPts val="900"/>
                  </a:lnSpc>
                  <a:spcBef>
                    <a:spcPts val="520"/>
                  </a:spcBef>
                </a:pPr>
                <a:endParaRPr lang="ru-RU" sz="800" spc="30" dirty="0" smtClean="0">
                  <a:solidFill>
                    <a:srgbClr val="231F20"/>
                  </a:solidFill>
                  <a:latin typeface="Arial Narrow"/>
                  <a:cs typeface="Arial Narrow"/>
                </a:endParaRPr>
              </a:p>
            </p:txBody>
          </p:sp>
        </p:grpSp>
        <p:graphicFrame>
          <p:nvGraphicFramePr>
            <p:cNvPr id="39" name="Диаграмма 38"/>
            <p:cNvGraphicFramePr/>
            <p:nvPr/>
          </p:nvGraphicFramePr>
          <p:xfrm>
            <a:off x="590550" y="4235450"/>
            <a:ext cx="4781550" cy="37338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</p:grpSp>
      <p:grpSp>
        <p:nvGrpSpPr>
          <p:cNvPr id="42" name="Группа 41"/>
          <p:cNvGrpSpPr/>
          <p:nvPr/>
        </p:nvGrpSpPr>
        <p:grpSpPr>
          <a:xfrm>
            <a:off x="0" y="196850"/>
            <a:ext cx="7740523" cy="396240"/>
            <a:chOff x="0" y="288010"/>
            <a:chExt cx="7740523" cy="396240"/>
          </a:xfrm>
        </p:grpSpPr>
        <p:sp>
          <p:nvSpPr>
            <p:cNvPr id="45" name="object 3"/>
            <p:cNvSpPr/>
            <p:nvPr/>
          </p:nvSpPr>
          <p:spPr>
            <a:xfrm>
              <a:off x="7567803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"/>
            <p:cNvSpPr/>
            <p:nvPr/>
          </p:nvSpPr>
          <p:spPr>
            <a:xfrm>
              <a:off x="7376998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5"/>
            <p:cNvSpPr/>
            <p:nvPr/>
          </p:nvSpPr>
          <p:spPr>
            <a:xfrm>
              <a:off x="7186193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6"/>
            <p:cNvSpPr/>
            <p:nvPr/>
          </p:nvSpPr>
          <p:spPr>
            <a:xfrm>
              <a:off x="6995400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7"/>
            <p:cNvSpPr/>
            <p:nvPr/>
          </p:nvSpPr>
          <p:spPr>
            <a:xfrm>
              <a:off x="0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8"/>
            <p:cNvSpPr/>
            <p:nvPr/>
          </p:nvSpPr>
          <p:spPr>
            <a:xfrm>
              <a:off x="251999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9"/>
            <p:cNvSpPr/>
            <p:nvPr/>
          </p:nvSpPr>
          <p:spPr>
            <a:xfrm>
              <a:off x="504000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10"/>
            <p:cNvSpPr/>
            <p:nvPr/>
          </p:nvSpPr>
          <p:spPr>
            <a:xfrm>
              <a:off x="756000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grpSp>
          <p:nvGrpSpPr>
            <p:cNvPr id="53" name="Группа 44"/>
            <p:cNvGrpSpPr/>
            <p:nvPr/>
          </p:nvGrpSpPr>
          <p:grpSpPr>
            <a:xfrm>
              <a:off x="990600" y="288010"/>
              <a:ext cx="6101715" cy="396240"/>
              <a:chOff x="990600" y="288010"/>
              <a:chExt cx="6101715" cy="396240"/>
            </a:xfrm>
          </p:grpSpPr>
          <p:sp>
            <p:nvSpPr>
              <p:cNvPr id="55" name="object 12"/>
              <p:cNvSpPr/>
              <p:nvPr/>
            </p:nvSpPr>
            <p:spPr>
              <a:xfrm>
                <a:off x="990600" y="288010"/>
                <a:ext cx="6101715" cy="396240"/>
              </a:xfrm>
              <a:custGeom>
                <a:avLst/>
                <a:gdLst/>
                <a:ahLst/>
                <a:cxnLst/>
                <a:rect l="l" t="t" r="r" b="b"/>
                <a:pathLst>
                  <a:path w="6101715" h="396240">
                    <a:moveTo>
                      <a:pt x="6028944" y="0"/>
                    </a:moveTo>
                    <a:lnTo>
                      <a:pt x="280758" y="0"/>
                    </a:lnTo>
                    <a:lnTo>
                      <a:pt x="0" y="198031"/>
                    </a:lnTo>
                    <a:lnTo>
                      <a:pt x="280758" y="395998"/>
                    </a:lnTo>
                    <a:lnTo>
                      <a:pt x="6028944" y="395998"/>
                    </a:lnTo>
                    <a:lnTo>
                      <a:pt x="6057141" y="391390"/>
                    </a:lnTo>
                    <a:lnTo>
                      <a:pt x="6080172" y="378823"/>
                    </a:lnTo>
                    <a:lnTo>
                      <a:pt x="6095702" y="360181"/>
                    </a:lnTo>
                    <a:lnTo>
                      <a:pt x="6101397" y="337350"/>
                    </a:lnTo>
                    <a:lnTo>
                      <a:pt x="6101397" y="58648"/>
                    </a:lnTo>
                    <a:lnTo>
                      <a:pt x="6095702" y="35816"/>
                    </a:lnTo>
                    <a:lnTo>
                      <a:pt x="6080172" y="17175"/>
                    </a:lnTo>
                    <a:lnTo>
                      <a:pt x="6057141" y="4607"/>
                    </a:lnTo>
                    <a:lnTo>
                      <a:pt x="6028944" y="0"/>
                    </a:lnTo>
                    <a:close/>
                  </a:path>
                </a:pathLst>
              </a:custGeom>
              <a:solidFill>
                <a:srgbClr val="00B8B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56" name="object 13"/>
              <p:cNvSpPr/>
              <p:nvPr/>
            </p:nvSpPr>
            <p:spPr>
              <a:xfrm>
                <a:off x="6734556" y="342011"/>
                <a:ext cx="288290" cy="288290"/>
              </a:xfrm>
              <a:custGeom>
                <a:avLst/>
                <a:gdLst/>
                <a:ahLst/>
                <a:cxnLst/>
                <a:rect l="l" t="t" r="r" b="b"/>
                <a:pathLst>
                  <a:path w="288290" h="288290">
                    <a:moveTo>
                      <a:pt x="235673" y="0"/>
                    </a:moveTo>
                    <a:lnTo>
                      <a:pt x="52324" y="0"/>
                    </a:lnTo>
                    <a:lnTo>
                      <a:pt x="31953" y="4105"/>
                    </a:lnTo>
                    <a:lnTo>
                      <a:pt x="15322" y="15308"/>
                    </a:lnTo>
                    <a:lnTo>
                      <a:pt x="4110" y="31937"/>
                    </a:lnTo>
                    <a:lnTo>
                      <a:pt x="0" y="52324"/>
                    </a:lnTo>
                    <a:lnTo>
                      <a:pt x="0" y="235661"/>
                    </a:lnTo>
                    <a:lnTo>
                      <a:pt x="4110" y="256031"/>
                    </a:lnTo>
                    <a:lnTo>
                      <a:pt x="15322" y="272662"/>
                    </a:lnTo>
                    <a:lnTo>
                      <a:pt x="31953" y="283874"/>
                    </a:lnTo>
                    <a:lnTo>
                      <a:pt x="52324" y="287985"/>
                    </a:lnTo>
                    <a:lnTo>
                      <a:pt x="235673" y="287985"/>
                    </a:lnTo>
                    <a:lnTo>
                      <a:pt x="256038" y="283874"/>
                    </a:lnTo>
                    <a:lnTo>
                      <a:pt x="272670" y="272662"/>
                    </a:lnTo>
                    <a:lnTo>
                      <a:pt x="283885" y="256031"/>
                    </a:lnTo>
                    <a:lnTo>
                      <a:pt x="287997" y="235661"/>
                    </a:lnTo>
                    <a:lnTo>
                      <a:pt x="287997" y="52324"/>
                    </a:lnTo>
                    <a:lnTo>
                      <a:pt x="283885" y="31937"/>
                    </a:lnTo>
                    <a:lnTo>
                      <a:pt x="272670" y="15308"/>
                    </a:lnTo>
                    <a:lnTo>
                      <a:pt x="256038" y="4105"/>
                    </a:lnTo>
                    <a:lnTo>
                      <a:pt x="235673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57" name="object 14"/>
              <p:cNvSpPr txBox="1"/>
              <p:nvPr/>
            </p:nvSpPr>
            <p:spPr>
              <a:xfrm>
                <a:off x="6762750" y="381748"/>
                <a:ext cx="245403" cy="18466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marL="12700">
                  <a:lnSpc>
                    <a:spcPct val="100000"/>
                  </a:lnSpc>
                </a:pPr>
                <a:r>
                  <a:rPr lang="ru-RU" sz="1200" b="1" spc="25" dirty="0" smtClean="0">
                    <a:solidFill>
                      <a:srgbClr val="009DA2"/>
                    </a:solidFill>
                    <a:latin typeface="Gill Sans MT"/>
                    <a:cs typeface="Gill Sans MT"/>
                  </a:rPr>
                  <a:t>13</a:t>
                </a:r>
                <a:endParaRPr sz="1200" dirty="0">
                  <a:latin typeface="Gill Sans MT"/>
                  <a:cs typeface="Gill Sans MT"/>
                </a:endParaRPr>
              </a:p>
            </p:txBody>
          </p:sp>
        </p:grpSp>
        <p:sp>
          <p:nvSpPr>
            <p:cNvPr id="54" name="object 21"/>
            <p:cNvSpPr txBox="1"/>
            <p:nvPr/>
          </p:nvSpPr>
          <p:spPr>
            <a:xfrm>
              <a:off x="1276350" y="364210"/>
              <a:ext cx="5410200" cy="166712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 marR="5080">
                <a:lnSpc>
                  <a:spcPts val="1300"/>
                </a:lnSpc>
              </a:pPr>
              <a:r>
                <a:rPr lang="ru-RU" sz="1000" b="1" spc="-2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СОЦИАЛЬНАЯ ПОЛИТИКА</a:t>
              </a:r>
              <a:endParaRPr lang="ru-RU" sz="1000" dirty="0" smtClean="0">
                <a:latin typeface="Trebuchet MS"/>
                <a:cs typeface="Trebuchet MS"/>
              </a:endParaRP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2"/>
            <a:ext cx="324002" cy="1090799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0" y="10420704"/>
            <a:ext cx="7740015" cy="0"/>
          </a:xfrm>
          <a:custGeom>
            <a:avLst/>
            <a:gdLst/>
            <a:ahLst/>
            <a:cxnLst/>
            <a:rect l="l" t="t" r="r" b="b"/>
            <a:pathLst>
              <a:path w="7740015">
                <a:moveTo>
                  <a:pt x="0" y="0"/>
                </a:moveTo>
                <a:lnTo>
                  <a:pt x="7740001" y="0"/>
                </a:lnTo>
              </a:path>
            </a:pathLst>
          </a:custGeom>
          <a:ln w="6350">
            <a:solidFill>
              <a:srgbClr val="8A8C8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0" y="10506590"/>
            <a:ext cx="7740015" cy="0"/>
          </a:xfrm>
          <a:custGeom>
            <a:avLst/>
            <a:gdLst/>
            <a:ahLst/>
            <a:cxnLst/>
            <a:rect l="l" t="t" r="r" b="b"/>
            <a:pathLst>
              <a:path w="7740015">
                <a:moveTo>
                  <a:pt x="0" y="0"/>
                </a:moveTo>
                <a:lnTo>
                  <a:pt x="7740001" y="0"/>
                </a:lnTo>
              </a:path>
            </a:pathLst>
          </a:custGeom>
          <a:ln w="6350">
            <a:solidFill>
              <a:srgbClr val="8A8C8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0" y="10597242"/>
            <a:ext cx="7740015" cy="0"/>
          </a:xfrm>
          <a:custGeom>
            <a:avLst/>
            <a:gdLst/>
            <a:ahLst/>
            <a:cxnLst/>
            <a:rect l="l" t="t" r="r" b="b"/>
            <a:pathLst>
              <a:path w="7740015">
                <a:moveTo>
                  <a:pt x="0" y="0"/>
                </a:moveTo>
                <a:lnTo>
                  <a:pt x="7740001" y="0"/>
                </a:lnTo>
              </a:path>
            </a:pathLst>
          </a:custGeom>
          <a:ln w="6350">
            <a:solidFill>
              <a:srgbClr val="8A8C8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2723857" y="10602008"/>
            <a:ext cx="5016500" cy="0"/>
          </a:xfrm>
          <a:custGeom>
            <a:avLst/>
            <a:gdLst/>
            <a:ahLst/>
            <a:cxnLst/>
            <a:rect l="l" t="t" r="r" b="b"/>
            <a:pathLst>
              <a:path w="5016500">
                <a:moveTo>
                  <a:pt x="0" y="0"/>
                </a:moveTo>
                <a:lnTo>
                  <a:pt x="5016144" y="0"/>
                </a:lnTo>
              </a:path>
            </a:pathLst>
          </a:custGeom>
          <a:ln w="36004">
            <a:solidFill>
              <a:srgbClr val="00A3A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3510584" y="10511356"/>
            <a:ext cx="4229735" cy="0"/>
          </a:xfrm>
          <a:custGeom>
            <a:avLst/>
            <a:gdLst/>
            <a:ahLst/>
            <a:cxnLst/>
            <a:rect l="l" t="t" r="r" b="b"/>
            <a:pathLst>
              <a:path w="4229734">
                <a:moveTo>
                  <a:pt x="0" y="0"/>
                </a:moveTo>
                <a:lnTo>
                  <a:pt x="4229417" y="0"/>
                </a:lnTo>
              </a:path>
            </a:pathLst>
          </a:custGeom>
          <a:ln w="36004">
            <a:solidFill>
              <a:srgbClr val="00B8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4293666" y="10420707"/>
            <a:ext cx="3446779" cy="0"/>
          </a:xfrm>
          <a:custGeom>
            <a:avLst/>
            <a:gdLst/>
            <a:ahLst/>
            <a:cxnLst/>
            <a:rect l="l" t="t" r="r" b="b"/>
            <a:pathLst>
              <a:path w="3446779">
                <a:moveTo>
                  <a:pt x="0" y="0"/>
                </a:moveTo>
                <a:lnTo>
                  <a:pt x="3446335" y="0"/>
                </a:lnTo>
              </a:path>
            </a:pathLst>
          </a:custGeom>
          <a:ln w="36004">
            <a:solidFill>
              <a:srgbClr val="A2DAD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455366" y="4692650"/>
            <a:ext cx="2268784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dirty="0" err="1">
                <a:solidFill>
                  <a:srgbClr val="00B8BE"/>
                </a:solidFill>
                <a:latin typeface="Trebuchet MS"/>
                <a:cs typeface="Trebuchet MS"/>
              </a:rPr>
              <a:t>Структура</a:t>
            </a:r>
            <a:r>
              <a:rPr sz="1200" b="1" spc="-135" dirty="0">
                <a:solidFill>
                  <a:srgbClr val="00B8BE"/>
                </a:solidFill>
                <a:latin typeface="Trebuchet MS"/>
                <a:cs typeface="Trebuchet MS"/>
              </a:rPr>
              <a:t> </a:t>
            </a:r>
            <a:r>
              <a:rPr sz="1200" b="1" spc="-5" dirty="0" err="1" smtClean="0">
                <a:solidFill>
                  <a:srgbClr val="00B8BE"/>
                </a:solidFill>
                <a:latin typeface="Trebuchet MS"/>
                <a:cs typeface="Trebuchet MS"/>
              </a:rPr>
              <a:t>расходов</a:t>
            </a:r>
            <a:endParaRPr sz="1200" dirty="0">
              <a:latin typeface="Trebuchet MS"/>
              <a:cs typeface="Trebuchet MS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438150" y="7893050"/>
            <a:ext cx="3047365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spc="15" dirty="0" err="1">
                <a:solidFill>
                  <a:srgbClr val="00B8BE"/>
                </a:solidFill>
                <a:latin typeface="Trebuchet MS"/>
                <a:cs typeface="Trebuchet MS"/>
              </a:rPr>
              <a:t>Расходы</a:t>
            </a:r>
            <a:r>
              <a:rPr sz="1200" b="1" spc="-90" dirty="0">
                <a:solidFill>
                  <a:srgbClr val="00B8BE"/>
                </a:solidFill>
                <a:latin typeface="Trebuchet MS"/>
                <a:cs typeface="Trebuchet MS"/>
              </a:rPr>
              <a:t> </a:t>
            </a:r>
            <a:r>
              <a:rPr sz="1200" b="1" spc="5" dirty="0" err="1" smtClean="0">
                <a:solidFill>
                  <a:srgbClr val="00B8BE"/>
                </a:solidFill>
                <a:latin typeface="Trebuchet MS"/>
                <a:cs typeface="Trebuchet MS"/>
              </a:rPr>
              <a:t>бюджета</a:t>
            </a:r>
            <a:r>
              <a:rPr lang="ru-RU" sz="1200" b="1" spc="5" dirty="0" smtClean="0">
                <a:solidFill>
                  <a:srgbClr val="00B8BE"/>
                </a:solidFill>
                <a:latin typeface="Trebuchet MS"/>
                <a:cs typeface="Trebuchet MS"/>
              </a:rPr>
              <a:t> (исполнение)</a:t>
            </a:r>
            <a:endParaRPr sz="1200" dirty="0">
              <a:latin typeface="Trebuchet MS"/>
              <a:cs typeface="Trebuchet MS"/>
            </a:endParaRPr>
          </a:p>
        </p:txBody>
      </p:sp>
      <p:graphicFrame>
        <p:nvGraphicFramePr>
          <p:cNvPr id="25" name="object 25"/>
          <p:cNvGraphicFramePr>
            <a:graphicFrameLocks noGrp="1"/>
          </p:cNvGraphicFramePr>
          <p:nvPr/>
        </p:nvGraphicFramePr>
        <p:xfrm>
          <a:off x="438150" y="8197850"/>
          <a:ext cx="5562600" cy="14477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631780"/>
                <a:gridCol w="965418"/>
                <a:gridCol w="965402"/>
              </a:tblGrid>
              <a:tr h="58100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  <a:p>
                      <a:pPr marL="270510">
                        <a:lnSpc>
                          <a:spcPct val="100000"/>
                        </a:lnSpc>
                        <a:spcBef>
                          <a:spcPts val="605"/>
                        </a:spcBef>
                      </a:pPr>
                      <a:r>
                        <a:rPr sz="1100" b="1" spc="-1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Наименование 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показателя</a:t>
                      </a:r>
                      <a:r>
                        <a:rPr sz="1100" b="1" spc="-4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100" b="1" spc="-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(раздел/подраздел)</a:t>
                      </a:r>
                      <a:endParaRPr sz="11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R w="6350">
                      <a:solidFill>
                        <a:srgbClr val="FFFFFF"/>
                      </a:solidFill>
                      <a:prstDash val="solid"/>
                    </a:lnR>
                    <a:solidFill>
                      <a:srgbClr val="00B8B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240029">
                        <a:lnSpc>
                          <a:spcPct val="100000"/>
                        </a:lnSpc>
                        <a:spcBef>
                          <a:spcPts val="605"/>
                        </a:spcBef>
                      </a:pPr>
                      <a:r>
                        <a:rPr sz="1100" b="1" spc="-1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Всего</a:t>
                      </a:r>
                      <a:endParaRPr sz="11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solidFill>
                      <a:srgbClr val="00B8B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endParaRPr lang="ru-RU" sz="1100" b="1" dirty="0" smtClean="0">
                        <a:solidFill>
                          <a:srgbClr val="FFFFFF"/>
                        </a:solidFill>
                        <a:latin typeface="Gill Sans MT"/>
                        <a:cs typeface="Gill Sans MT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sz="1100" b="1" smtClean="0">
                          <a:solidFill>
                            <a:srgbClr val="FFFFFF"/>
                          </a:solidFill>
                          <a:latin typeface="Gill Sans MT"/>
                          <a:cs typeface="Gill Sans MT"/>
                        </a:rPr>
                        <a:t>%</a:t>
                      </a:r>
                      <a:endParaRPr sz="1100">
                        <a:latin typeface="Gill Sans MT"/>
                        <a:cs typeface="Gill Sans MT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0B8BE"/>
                    </a:solidFill>
                  </a:tcPr>
                </a:tc>
              </a:tr>
              <a:tr h="216690">
                <a:tc>
                  <a:txBody>
                    <a:bodyPr/>
                    <a:lstStyle/>
                    <a:p>
                      <a:pPr marL="32384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35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spc="-10" dirty="0" smtClean="0">
                          <a:solidFill>
                            <a:srgbClr val="231F20"/>
                          </a:solidFill>
                          <a:latin typeface="婒풄0餻娝"/>
                          <a:cs typeface="Trebuchet MS"/>
                        </a:rPr>
                        <a:t>Жилищно-коммунальное</a:t>
                      </a:r>
                      <a:r>
                        <a:rPr lang="ru-RU" sz="1100" b="1" spc="-10" baseline="0" dirty="0" smtClean="0">
                          <a:solidFill>
                            <a:srgbClr val="231F20"/>
                          </a:solidFill>
                          <a:latin typeface="婒풄0餻娝"/>
                          <a:cs typeface="Trebuchet MS"/>
                        </a:rPr>
                        <a:t> хозяйство</a:t>
                      </a:r>
                      <a:endParaRPr lang="ru-RU" sz="1100" dirty="0" smtClean="0">
                        <a:latin typeface="婒풄0餻娝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婒풄0餻娝"/>
                        </a:rPr>
                        <a:t>50 829,3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婒풄0餻娝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73685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lang="ru-RU" sz="1100" dirty="0" smtClean="0">
                          <a:latin typeface="Trebuchet MS"/>
                          <a:cs typeface="Trebuchet MS"/>
                        </a:rPr>
                        <a:t>97,4</a:t>
                      </a:r>
                      <a:endParaRPr sz="11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703">
                <a:tc>
                  <a:txBody>
                    <a:bodyPr/>
                    <a:lstStyle/>
                    <a:p>
                      <a:pPr marL="32384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lang="ru-RU" sz="1100" b="0" spc="-10" dirty="0" smtClean="0">
                          <a:solidFill>
                            <a:srgbClr val="231F20"/>
                          </a:solidFill>
                          <a:latin typeface="婒풄0餻娝"/>
                          <a:ea typeface="+mn-ea"/>
                          <a:cs typeface="Trebuchet MS"/>
                        </a:rPr>
                        <a:t>Жилищное хозяйство</a:t>
                      </a:r>
                      <a:endParaRPr sz="1100" b="0" spc="-10" dirty="0">
                        <a:solidFill>
                          <a:srgbClr val="231F20"/>
                        </a:solidFill>
                        <a:latin typeface="婒풄0餻娝"/>
                        <a:ea typeface="+mn-ea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婒풄0餻娝"/>
                        </a:rPr>
                        <a:t>18 500,3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婒풄0餻娝"/>
                      </a:endParaRPr>
                    </a:p>
                  </a:txBody>
                  <a:tcPr marL="9525" marR="9525" marT="9525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278765"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lang="ru-RU" sz="1100" dirty="0" smtClean="0">
                          <a:latin typeface="Century Gothic"/>
                          <a:cs typeface="Century Gothic"/>
                        </a:rPr>
                        <a:t>99,9</a:t>
                      </a:r>
                      <a:endParaRPr sz="11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216703">
                <a:tc>
                  <a:txBody>
                    <a:bodyPr/>
                    <a:lstStyle/>
                    <a:p>
                      <a:pPr marL="32384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lang="ru-RU" sz="1100" b="0" spc="-10" dirty="0" smtClean="0">
                          <a:solidFill>
                            <a:srgbClr val="231F20"/>
                          </a:solidFill>
                          <a:latin typeface="婒풄0餻娝"/>
                          <a:ea typeface="+mn-ea"/>
                          <a:cs typeface="Trebuchet MS"/>
                        </a:rPr>
                        <a:t>Коммунальное хозяйство</a:t>
                      </a:r>
                      <a:endParaRPr sz="1100" b="0" spc="-10" dirty="0">
                        <a:solidFill>
                          <a:srgbClr val="231F20"/>
                        </a:solidFill>
                        <a:latin typeface="婒풄0餻娝"/>
                        <a:ea typeface="+mn-ea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婒풄0餻娝"/>
                        </a:rPr>
                        <a:t>22 308,2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婒풄0餻娝"/>
                      </a:endParaRPr>
                    </a:p>
                  </a:txBody>
                  <a:tcPr marL="9525" marR="9525" marT="9525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78765"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lang="ru-RU" sz="1100" dirty="0" smtClean="0">
                          <a:latin typeface="Century Gothic"/>
                          <a:cs typeface="Century Gothic"/>
                        </a:rPr>
                        <a:t>96,7</a:t>
                      </a:r>
                      <a:endParaRPr sz="11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701">
                <a:tc>
                  <a:txBody>
                    <a:bodyPr/>
                    <a:lstStyle/>
                    <a:p>
                      <a:pPr marL="32384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lang="ru-RU" sz="1100" b="0" spc="-10" dirty="0" smtClean="0">
                          <a:solidFill>
                            <a:srgbClr val="231F20"/>
                          </a:solidFill>
                          <a:latin typeface="婒풄0餻娝"/>
                          <a:ea typeface="+mn-ea"/>
                          <a:cs typeface="Trebuchet MS"/>
                        </a:rPr>
                        <a:t>Благоустройство</a:t>
                      </a:r>
                      <a:endParaRPr sz="1100" b="0" spc="-10" dirty="0">
                        <a:solidFill>
                          <a:srgbClr val="231F20"/>
                        </a:solidFill>
                        <a:latin typeface="婒풄0餻娝"/>
                        <a:ea typeface="+mn-ea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婒풄0餻娝"/>
                        </a:rPr>
                        <a:t>10 020,8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婒풄0餻娝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278765"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lang="ru-RU" sz="1100" dirty="0" smtClean="0">
                          <a:latin typeface="Century Gothic"/>
                          <a:cs typeface="Century Gothic"/>
                        </a:rPr>
                        <a:t>94,4</a:t>
                      </a:r>
                      <a:endParaRPr sz="11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</a:tbl>
          </a:graphicData>
        </a:graphic>
      </p:graphicFrame>
      <p:sp>
        <p:nvSpPr>
          <p:cNvPr id="26" name="object 26"/>
          <p:cNvSpPr/>
          <p:nvPr/>
        </p:nvSpPr>
        <p:spPr>
          <a:xfrm>
            <a:off x="468000" y="4311650"/>
            <a:ext cx="6624320" cy="0"/>
          </a:xfrm>
          <a:custGeom>
            <a:avLst/>
            <a:gdLst/>
            <a:ahLst/>
            <a:cxnLst/>
            <a:rect l="l" t="t" r="r" b="b"/>
            <a:pathLst>
              <a:path w="6624320">
                <a:moveTo>
                  <a:pt x="0" y="0"/>
                </a:moveTo>
                <a:lnTo>
                  <a:pt x="6624002" y="0"/>
                </a:lnTo>
              </a:path>
            </a:pathLst>
          </a:custGeom>
          <a:ln w="9525">
            <a:solidFill>
              <a:srgbClr val="8A8C8E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468000" y="7543851"/>
            <a:ext cx="6624320" cy="0"/>
          </a:xfrm>
          <a:custGeom>
            <a:avLst/>
            <a:gdLst/>
            <a:ahLst/>
            <a:cxnLst/>
            <a:rect l="l" t="t" r="r" b="b"/>
            <a:pathLst>
              <a:path w="6624320">
                <a:moveTo>
                  <a:pt x="0" y="0"/>
                </a:moveTo>
                <a:lnTo>
                  <a:pt x="6624002" y="0"/>
                </a:lnTo>
              </a:path>
            </a:pathLst>
          </a:custGeom>
          <a:ln w="9525">
            <a:solidFill>
              <a:srgbClr val="8A8C8E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 txBox="1"/>
          <p:nvPr/>
        </p:nvSpPr>
        <p:spPr>
          <a:xfrm>
            <a:off x="4400550" y="7893050"/>
            <a:ext cx="762000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1000" b="1" spc="-25" dirty="0" err="1" smtClean="0">
                <a:solidFill>
                  <a:srgbClr val="00B8BE"/>
                </a:solidFill>
                <a:latin typeface="Trebuchet MS"/>
                <a:cs typeface="Trebuchet MS"/>
              </a:rPr>
              <a:t>тыс</a:t>
            </a:r>
            <a:r>
              <a:rPr sz="1000" b="1" spc="-25" dirty="0" smtClean="0">
                <a:solidFill>
                  <a:srgbClr val="00B8BE"/>
                </a:solidFill>
                <a:latin typeface="Trebuchet MS"/>
                <a:cs typeface="Trebuchet MS"/>
              </a:rPr>
              <a:t>.</a:t>
            </a:r>
            <a:r>
              <a:rPr sz="1000" b="1" spc="-145" dirty="0" smtClean="0">
                <a:solidFill>
                  <a:srgbClr val="00B8BE"/>
                </a:solidFill>
                <a:latin typeface="Trebuchet MS"/>
                <a:cs typeface="Trebuchet MS"/>
              </a:rPr>
              <a:t> </a:t>
            </a:r>
            <a:r>
              <a:rPr sz="1000" b="1" spc="-35" dirty="0">
                <a:solidFill>
                  <a:srgbClr val="00B8BE"/>
                </a:solidFill>
                <a:latin typeface="Trebuchet MS"/>
                <a:cs typeface="Trebuchet MS"/>
              </a:rPr>
              <a:t>руб.</a:t>
            </a:r>
            <a:endParaRPr sz="1000" dirty="0">
              <a:latin typeface="Trebuchet MS"/>
              <a:cs typeface="Trebuchet MS"/>
            </a:endParaRPr>
          </a:p>
        </p:txBody>
      </p:sp>
      <p:sp>
        <p:nvSpPr>
          <p:cNvPr id="141" name="object 141"/>
          <p:cNvSpPr txBox="1"/>
          <p:nvPr/>
        </p:nvSpPr>
        <p:spPr>
          <a:xfrm>
            <a:off x="455300" y="793077"/>
            <a:ext cx="2878450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spc="-10" dirty="0" err="1">
                <a:solidFill>
                  <a:srgbClr val="00B8BE"/>
                </a:solidFill>
                <a:latin typeface="Trebuchet MS"/>
                <a:cs typeface="Trebuchet MS"/>
              </a:rPr>
              <a:t>Динамика</a:t>
            </a:r>
            <a:r>
              <a:rPr sz="1200" b="1" spc="-125" dirty="0">
                <a:solidFill>
                  <a:srgbClr val="00B8BE"/>
                </a:solidFill>
                <a:latin typeface="Trebuchet MS"/>
                <a:cs typeface="Trebuchet MS"/>
              </a:rPr>
              <a:t> </a:t>
            </a:r>
            <a:r>
              <a:rPr sz="1200" b="1" spc="-5" dirty="0" err="1" smtClean="0">
                <a:solidFill>
                  <a:srgbClr val="00B8BE"/>
                </a:solidFill>
                <a:latin typeface="Trebuchet MS"/>
                <a:cs typeface="Trebuchet MS"/>
              </a:rPr>
              <a:t>расходов</a:t>
            </a:r>
            <a:r>
              <a:rPr lang="ru-RU" sz="1200" b="1" spc="-5" dirty="0" smtClean="0">
                <a:solidFill>
                  <a:srgbClr val="00B8BE"/>
                </a:solidFill>
                <a:latin typeface="Trebuchet MS"/>
                <a:cs typeface="Trebuchet MS"/>
              </a:rPr>
              <a:t> </a:t>
            </a:r>
            <a:endParaRPr sz="1200" dirty="0">
              <a:latin typeface="Trebuchet MS"/>
              <a:cs typeface="Trebuchet MS"/>
            </a:endParaRPr>
          </a:p>
        </p:txBody>
      </p:sp>
      <p:graphicFrame>
        <p:nvGraphicFramePr>
          <p:cNvPr id="96" name="Диаграмма 95"/>
          <p:cNvGraphicFramePr/>
          <p:nvPr/>
        </p:nvGraphicFramePr>
        <p:xfrm>
          <a:off x="438150" y="1111250"/>
          <a:ext cx="6629400" cy="29040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3" name="Группа 57"/>
          <p:cNvGrpSpPr/>
          <p:nvPr/>
        </p:nvGrpSpPr>
        <p:grpSpPr>
          <a:xfrm>
            <a:off x="895350" y="4235450"/>
            <a:ext cx="6324600" cy="3733800"/>
            <a:chOff x="514350" y="4159250"/>
            <a:chExt cx="6324600" cy="3733800"/>
          </a:xfrm>
        </p:grpSpPr>
        <p:grpSp>
          <p:nvGrpSpPr>
            <p:cNvPr id="4" name="Группа 56"/>
            <p:cNvGrpSpPr/>
            <p:nvPr/>
          </p:nvGrpSpPr>
          <p:grpSpPr>
            <a:xfrm>
              <a:off x="4705350" y="5597044"/>
              <a:ext cx="2133600" cy="1076806"/>
              <a:chOff x="5391150" y="5454650"/>
              <a:chExt cx="2133600" cy="1076806"/>
            </a:xfrm>
          </p:grpSpPr>
          <p:grpSp>
            <p:nvGrpSpPr>
              <p:cNvPr id="5" name="Группа 55"/>
              <p:cNvGrpSpPr/>
              <p:nvPr/>
            </p:nvGrpSpPr>
            <p:grpSpPr>
              <a:xfrm>
                <a:off x="5391150" y="5454650"/>
                <a:ext cx="1306614" cy="1076806"/>
                <a:chOff x="5391150" y="5454650"/>
                <a:chExt cx="1306614" cy="1076806"/>
              </a:xfrm>
            </p:grpSpPr>
            <p:sp>
              <p:nvSpPr>
                <p:cNvPr id="144" name="object 144"/>
                <p:cNvSpPr/>
                <p:nvPr/>
              </p:nvSpPr>
              <p:spPr>
                <a:xfrm>
                  <a:off x="5391150" y="6216650"/>
                  <a:ext cx="1306614" cy="3148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469" h="259715">
                      <a:moveTo>
                        <a:pt x="712114" y="0"/>
                      </a:moveTo>
                      <a:lnTo>
                        <a:pt x="74777" y="0"/>
                      </a:lnTo>
                      <a:lnTo>
                        <a:pt x="0" y="129578"/>
                      </a:lnTo>
                      <a:lnTo>
                        <a:pt x="74777" y="259194"/>
                      </a:lnTo>
                      <a:lnTo>
                        <a:pt x="712114" y="259194"/>
                      </a:lnTo>
                      <a:lnTo>
                        <a:pt x="712114" y="0"/>
                      </a:lnTo>
                      <a:close/>
                    </a:path>
                  </a:pathLst>
                </a:custGeom>
                <a:solidFill>
                  <a:srgbClr val="FA6D2E"/>
                </a:solidFill>
              </p:spPr>
              <p:txBody>
                <a:bodyPr wrap="square" lIns="0" tIns="0" rIns="0" bIns="0" rtlCol="0"/>
                <a:lstStyle/>
                <a:p>
                  <a:endParaRPr/>
                </a:p>
              </p:txBody>
            </p:sp>
            <p:sp>
              <p:nvSpPr>
                <p:cNvPr id="146" name="object 146"/>
                <p:cNvSpPr/>
                <p:nvPr/>
              </p:nvSpPr>
              <p:spPr>
                <a:xfrm>
                  <a:off x="5391150" y="5835650"/>
                  <a:ext cx="1306614" cy="304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469" h="142239">
                      <a:moveTo>
                        <a:pt x="712114" y="0"/>
                      </a:moveTo>
                      <a:lnTo>
                        <a:pt x="74777" y="0"/>
                      </a:lnTo>
                      <a:lnTo>
                        <a:pt x="0" y="70916"/>
                      </a:lnTo>
                      <a:lnTo>
                        <a:pt x="74777" y="141859"/>
                      </a:lnTo>
                      <a:lnTo>
                        <a:pt x="712114" y="141859"/>
                      </a:lnTo>
                      <a:lnTo>
                        <a:pt x="712114" y="0"/>
                      </a:ln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</p:spPr>
              <p:txBody>
                <a:bodyPr wrap="square" lIns="0" tIns="0" rIns="0" bIns="0" rtlCol="0"/>
                <a:lstStyle/>
                <a:p>
                  <a:endParaRPr/>
                </a:p>
              </p:txBody>
            </p:sp>
            <p:sp>
              <p:nvSpPr>
                <p:cNvPr id="147" name="object 147"/>
                <p:cNvSpPr/>
                <p:nvPr/>
              </p:nvSpPr>
              <p:spPr>
                <a:xfrm>
                  <a:off x="5391150" y="5454650"/>
                  <a:ext cx="1306614" cy="304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469" h="142239">
                      <a:moveTo>
                        <a:pt x="712114" y="0"/>
                      </a:moveTo>
                      <a:lnTo>
                        <a:pt x="74777" y="0"/>
                      </a:lnTo>
                      <a:lnTo>
                        <a:pt x="0" y="70916"/>
                      </a:lnTo>
                      <a:lnTo>
                        <a:pt x="74777" y="141859"/>
                      </a:lnTo>
                      <a:lnTo>
                        <a:pt x="712114" y="141859"/>
                      </a:lnTo>
                      <a:lnTo>
                        <a:pt x="712114" y="0"/>
                      </a:lnTo>
                      <a:close/>
                    </a:path>
                  </a:pathLst>
                </a:custGeom>
                <a:solidFill>
                  <a:srgbClr val="FFC000"/>
                </a:solidFill>
              </p:spPr>
              <p:txBody>
                <a:bodyPr wrap="square" lIns="0" tIns="0" rIns="0" bIns="0" rtlCol="0"/>
                <a:lstStyle/>
                <a:p>
                  <a:endParaRPr/>
                </a:p>
              </p:txBody>
            </p:sp>
          </p:grpSp>
          <p:sp>
            <p:nvSpPr>
              <p:cNvPr id="148" name="object 148"/>
              <p:cNvSpPr txBox="1"/>
              <p:nvPr/>
            </p:nvSpPr>
            <p:spPr>
              <a:xfrm>
                <a:off x="5543550" y="5530850"/>
                <a:ext cx="1981200" cy="89825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marL="12700" marR="368300">
                  <a:lnSpc>
                    <a:spcPct val="145800"/>
                  </a:lnSpc>
                </a:pPr>
                <a:r>
                  <a:rPr lang="ru-RU" sz="800" dirty="0" smtClean="0">
                    <a:solidFill>
                      <a:srgbClr val="231F20"/>
                    </a:solidFill>
                    <a:latin typeface="Arial Narrow"/>
                    <a:cs typeface="Arial Narrow"/>
                  </a:rPr>
                  <a:t>Жилищное хозяйство</a:t>
                </a:r>
                <a:endParaRPr lang="ru-RU" sz="800" spc="25" dirty="0" smtClean="0">
                  <a:solidFill>
                    <a:srgbClr val="231F20"/>
                  </a:solidFill>
                  <a:latin typeface="Arial Narrow"/>
                  <a:cs typeface="Arial Narrow"/>
                </a:endParaRPr>
              </a:p>
              <a:p>
                <a:pPr marL="12700" marR="368300">
                  <a:lnSpc>
                    <a:spcPct val="145800"/>
                  </a:lnSpc>
                </a:pPr>
                <a:r>
                  <a:rPr sz="800" spc="25" dirty="0" smtClean="0">
                    <a:solidFill>
                      <a:srgbClr val="231F20"/>
                    </a:solidFill>
                    <a:latin typeface="Arial Narrow"/>
                    <a:cs typeface="Arial Narrow"/>
                  </a:rPr>
                  <a:t>  </a:t>
                </a:r>
                <a:endParaRPr lang="ru-RU" sz="800" spc="35" dirty="0" smtClean="0">
                  <a:solidFill>
                    <a:srgbClr val="231F20"/>
                  </a:solidFill>
                  <a:latin typeface="Arial Narrow"/>
                  <a:cs typeface="Arial Narrow"/>
                </a:endParaRPr>
              </a:p>
              <a:p>
                <a:pPr marL="12700" marR="368300">
                  <a:lnSpc>
                    <a:spcPct val="145800"/>
                  </a:lnSpc>
                </a:pPr>
                <a:r>
                  <a:rPr lang="ru-RU" sz="800" spc="35" dirty="0" smtClean="0">
                    <a:solidFill>
                      <a:srgbClr val="231F20"/>
                    </a:solidFill>
                    <a:latin typeface="Arial Narrow"/>
                    <a:cs typeface="Arial Narrow"/>
                  </a:rPr>
                  <a:t>Коммунальное хозяйство</a:t>
                </a:r>
                <a:endParaRPr sz="800" dirty="0">
                  <a:latin typeface="Arial Narrow"/>
                  <a:cs typeface="Arial Narrow"/>
                </a:endParaRPr>
              </a:p>
              <a:p>
                <a:pPr marL="12700" marR="368300">
                  <a:lnSpc>
                    <a:spcPts val="900"/>
                  </a:lnSpc>
                  <a:spcBef>
                    <a:spcPts val="520"/>
                  </a:spcBef>
                </a:pPr>
                <a:endParaRPr lang="ru-RU" sz="800" spc="30" dirty="0" smtClean="0">
                  <a:solidFill>
                    <a:srgbClr val="231F20"/>
                  </a:solidFill>
                  <a:latin typeface="Arial Narrow"/>
                  <a:cs typeface="Arial Narrow"/>
                </a:endParaRPr>
              </a:p>
              <a:p>
                <a:pPr marL="12700" marR="545465">
                  <a:lnSpc>
                    <a:spcPts val="900"/>
                  </a:lnSpc>
                  <a:spcBef>
                    <a:spcPts val="500"/>
                  </a:spcBef>
                </a:pPr>
                <a:r>
                  <a:rPr lang="ru-RU" sz="800" spc="30" dirty="0" smtClean="0">
                    <a:solidFill>
                      <a:srgbClr val="231F20"/>
                    </a:solidFill>
                    <a:latin typeface="Arial Narrow"/>
                    <a:cs typeface="Arial Narrow"/>
                  </a:rPr>
                  <a:t>Благоустройство</a:t>
                </a:r>
                <a:endParaRPr sz="800" dirty="0">
                  <a:latin typeface="Arial Narrow"/>
                  <a:cs typeface="Arial Narrow"/>
                </a:endParaRPr>
              </a:p>
            </p:txBody>
          </p:sp>
        </p:grpSp>
        <p:graphicFrame>
          <p:nvGraphicFramePr>
            <p:cNvPr id="97" name="Диаграмма 96"/>
            <p:cNvGraphicFramePr/>
            <p:nvPr/>
          </p:nvGraphicFramePr>
          <p:xfrm>
            <a:off x="514350" y="4159250"/>
            <a:ext cx="4781550" cy="37338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</p:grpSp>
      <p:grpSp>
        <p:nvGrpSpPr>
          <p:cNvPr id="46" name="Группа 45"/>
          <p:cNvGrpSpPr/>
          <p:nvPr/>
        </p:nvGrpSpPr>
        <p:grpSpPr>
          <a:xfrm>
            <a:off x="0" y="196850"/>
            <a:ext cx="7740523" cy="396240"/>
            <a:chOff x="0" y="288010"/>
            <a:chExt cx="7740523" cy="396240"/>
          </a:xfrm>
        </p:grpSpPr>
        <p:sp>
          <p:nvSpPr>
            <p:cNvPr id="47" name="object 3"/>
            <p:cNvSpPr/>
            <p:nvPr/>
          </p:nvSpPr>
          <p:spPr>
            <a:xfrm>
              <a:off x="7567803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4"/>
            <p:cNvSpPr/>
            <p:nvPr/>
          </p:nvSpPr>
          <p:spPr>
            <a:xfrm>
              <a:off x="7376998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"/>
            <p:cNvSpPr/>
            <p:nvPr/>
          </p:nvSpPr>
          <p:spPr>
            <a:xfrm>
              <a:off x="7186193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6"/>
            <p:cNvSpPr/>
            <p:nvPr/>
          </p:nvSpPr>
          <p:spPr>
            <a:xfrm>
              <a:off x="6995400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7"/>
            <p:cNvSpPr/>
            <p:nvPr/>
          </p:nvSpPr>
          <p:spPr>
            <a:xfrm>
              <a:off x="0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8"/>
            <p:cNvSpPr/>
            <p:nvPr/>
          </p:nvSpPr>
          <p:spPr>
            <a:xfrm>
              <a:off x="251999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9"/>
            <p:cNvSpPr/>
            <p:nvPr/>
          </p:nvSpPr>
          <p:spPr>
            <a:xfrm>
              <a:off x="504000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10"/>
            <p:cNvSpPr/>
            <p:nvPr/>
          </p:nvSpPr>
          <p:spPr>
            <a:xfrm>
              <a:off x="756000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grpSp>
          <p:nvGrpSpPr>
            <p:cNvPr id="63" name="Группа 44"/>
            <p:cNvGrpSpPr/>
            <p:nvPr/>
          </p:nvGrpSpPr>
          <p:grpSpPr>
            <a:xfrm>
              <a:off x="990600" y="288010"/>
              <a:ext cx="6101715" cy="396240"/>
              <a:chOff x="990600" y="288010"/>
              <a:chExt cx="6101715" cy="396240"/>
            </a:xfrm>
          </p:grpSpPr>
          <p:sp>
            <p:nvSpPr>
              <p:cNvPr id="65" name="object 12"/>
              <p:cNvSpPr/>
              <p:nvPr/>
            </p:nvSpPr>
            <p:spPr>
              <a:xfrm>
                <a:off x="990600" y="288010"/>
                <a:ext cx="6101715" cy="396240"/>
              </a:xfrm>
              <a:custGeom>
                <a:avLst/>
                <a:gdLst/>
                <a:ahLst/>
                <a:cxnLst/>
                <a:rect l="l" t="t" r="r" b="b"/>
                <a:pathLst>
                  <a:path w="6101715" h="396240">
                    <a:moveTo>
                      <a:pt x="6028944" y="0"/>
                    </a:moveTo>
                    <a:lnTo>
                      <a:pt x="280758" y="0"/>
                    </a:lnTo>
                    <a:lnTo>
                      <a:pt x="0" y="198031"/>
                    </a:lnTo>
                    <a:lnTo>
                      <a:pt x="280758" y="395998"/>
                    </a:lnTo>
                    <a:lnTo>
                      <a:pt x="6028944" y="395998"/>
                    </a:lnTo>
                    <a:lnTo>
                      <a:pt x="6057141" y="391390"/>
                    </a:lnTo>
                    <a:lnTo>
                      <a:pt x="6080172" y="378823"/>
                    </a:lnTo>
                    <a:lnTo>
                      <a:pt x="6095702" y="360181"/>
                    </a:lnTo>
                    <a:lnTo>
                      <a:pt x="6101397" y="337350"/>
                    </a:lnTo>
                    <a:lnTo>
                      <a:pt x="6101397" y="58648"/>
                    </a:lnTo>
                    <a:lnTo>
                      <a:pt x="6095702" y="35816"/>
                    </a:lnTo>
                    <a:lnTo>
                      <a:pt x="6080172" y="17175"/>
                    </a:lnTo>
                    <a:lnTo>
                      <a:pt x="6057141" y="4607"/>
                    </a:lnTo>
                    <a:lnTo>
                      <a:pt x="6028944" y="0"/>
                    </a:lnTo>
                    <a:close/>
                  </a:path>
                </a:pathLst>
              </a:custGeom>
              <a:solidFill>
                <a:srgbClr val="00B8B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66" name="object 13"/>
              <p:cNvSpPr/>
              <p:nvPr/>
            </p:nvSpPr>
            <p:spPr>
              <a:xfrm>
                <a:off x="6734556" y="342011"/>
                <a:ext cx="288290" cy="288290"/>
              </a:xfrm>
              <a:custGeom>
                <a:avLst/>
                <a:gdLst/>
                <a:ahLst/>
                <a:cxnLst/>
                <a:rect l="l" t="t" r="r" b="b"/>
                <a:pathLst>
                  <a:path w="288290" h="288290">
                    <a:moveTo>
                      <a:pt x="235673" y="0"/>
                    </a:moveTo>
                    <a:lnTo>
                      <a:pt x="52324" y="0"/>
                    </a:lnTo>
                    <a:lnTo>
                      <a:pt x="31953" y="4105"/>
                    </a:lnTo>
                    <a:lnTo>
                      <a:pt x="15322" y="15308"/>
                    </a:lnTo>
                    <a:lnTo>
                      <a:pt x="4110" y="31937"/>
                    </a:lnTo>
                    <a:lnTo>
                      <a:pt x="0" y="52324"/>
                    </a:lnTo>
                    <a:lnTo>
                      <a:pt x="0" y="235661"/>
                    </a:lnTo>
                    <a:lnTo>
                      <a:pt x="4110" y="256031"/>
                    </a:lnTo>
                    <a:lnTo>
                      <a:pt x="15322" y="272662"/>
                    </a:lnTo>
                    <a:lnTo>
                      <a:pt x="31953" y="283874"/>
                    </a:lnTo>
                    <a:lnTo>
                      <a:pt x="52324" y="287985"/>
                    </a:lnTo>
                    <a:lnTo>
                      <a:pt x="235673" y="287985"/>
                    </a:lnTo>
                    <a:lnTo>
                      <a:pt x="256038" y="283874"/>
                    </a:lnTo>
                    <a:lnTo>
                      <a:pt x="272670" y="272662"/>
                    </a:lnTo>
                    <a:lnTo>
                      <a:pt x="283885" y="256031"/>
                    </a:lnTo>
                    <a:lnTo>
                      <a:pt x="287997" y="235661"/>
                    </a:lnTo>
                    <a:lnTo>
                      <a:pt x="287997" y="52324"/>
                    </a:lnTo>
                    <a:lnTo>
                      <a:pt x="283885" y="31937"/>
                    </a:lnTo>
                    <a:lnTo>
                      <a:pt x="272670" y="15308"/>
                    </a:lnTo>
                    <a:lnTo>
                      <a:pt x="256038" y="4105"/>
                    </a:lnTo>
                    <a:lnTo>
                      <a:pt x="235673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67" name="object 14"/>
              <p:cNvSpPr txBox="1"/>
              <p:nvPr/>
            </p:nvSpPr>
            <p:spPr>
              <a:xfrm>
                <a:off x="6762750" y="381748"/>
                <a:ext cx="245403" cy="18466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marL="12700">
                  <a:lnSpc>
                    <a:spcPct val="100000"/>
                  </a:lnSpc>
                </a:pPr>
                <a:r>
                  <a:rPr lang="ru-RU" sz="1200" b="1" spc="25" dirty="0" smtClean="0">
                    <a:solidFill>
                      <a:srgbClr val="009DA2"/>
                    </a:solidFill>
                    <a:latin typeface="Gill Sans MT"/>
                    <a:cs typeface="Gill Sans MT"/>
                  </a:rPr>
                  <a:t>14</a:t>
                </a:r>
                <a:endParaRPr sz="1200" dirty="0">
                  <a:latin typeface="Gill Sans MT"/>
                  <a:cs typeface="Gill Sans MT"/>
                </a:endParaRPr>
              </a:p>
            </p:txBody>
          </p:sp>
        </p:grpSp>
        <p:sp>
          <p:nvSpPr>
            <p:cNvPr id="64" name="object 21"/>
            <p:cNvSpPr txBox="1"/>
            <p:nvPr/>
          </p:nvSpPr>
          <p:spPr>
            <a:xfrm>
              <a:off x="1276350" y="364210"/>
              <a:ext cx="5410200" cy="166712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 marR="5080">
                <a:lnSpc>
                  <a:spcPts val="1300"/>
                </a:lnSpc>
              </a:pPr>
              <a:r>
                <a:rPr lang="ru-RU" sz="1000" b="1" spc="-2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ЖИЛИЩНО-КОММУНАЛЬНОЕ ХОЗЯЙСТВО</a:t>
              </a:r>
              <a:endParaRPr lang="ru-RU" sz="1000" dirty="0" smtClean="0">
                <a:latin typeface="Trebuchet MS"/>
                <a:cs typeface="Trebuchet MS"/>
              </a:endParaRP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309"/>
            <a:ext cx="324002" cy="1090799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0" y="10420698"/>
            <a:ext cx="7740015" cy="0"/>
          </a:xfrm>
          <a:custGeom>
            <a:avLst/>
            <a:gdLst/>
            <a:ahLst/>
            <a:cxnLst/>
            <a:rect l="l" t="t" r="r" b="b"/>
            <a:pathLst>
              <a:path w="7740015">
                <a:moveTo>
                  <a:pt x="0" y="0"/>
                </a:moveTo>
                <a:lnTo>
                  <a:pt x="7740001" y="0"/>
                </a:lnTo>
              </a:path>
            </a:pathLst>
          </a:custGeom>
          <a:ln w="6350">
            <a:solidFill>
              <a:srgbClr val="8A8C8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0" y="10506584"/>
            <a:ext cx="7740015" cy="0"/>
          </a:xfrm>
          <a:custGeom>
            <a:avLst/>
            <a:gdLst/>
            <a:ahLst/>
            <a:cxnLst/>
            <a:rect l="l" t="t" r="r" b="b"/>
            <a:pathLst>
              <a:path w="7740015">
                <a:moveTo>
                  <a:pt x="0" y="0"/>
                </a:moveTo>
                <a:lnTo>
                  <a:pt x="7740001" y="0"/>
                </a:lnTo>
              </a:path>
            </a:pathLst>
          </a:custGeom>
          <a:ln w="6350">
            <a:solidFill>
              <a:srgbClr val="8A8C8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0" y="10597236"/>
            <a:ext cx="7740015" cy="0"/>
          </a:xfrm>
          <a:custGeom>
            <a:avLst/>
            <a:gdLst/>
            <a:ahLst/>
            <a:cxnLst/>
            <a:rect l="l" t="t" r="r" b="b"/>
            <a:pathLst>
              <a:path w="7740015">
                <a:moveTo>
                  <a:pt x="0" y="0"/>
                </a:moveTo>
                <a:lnTo>
                  <a:pt x="7740001" y="0"/>
                </a:lnTo>
              </a:path>
            </a:pathLst>
          </a:custGeom>
          <a:ln w="6350">
            <a:solidFill>
              <a:srgbClr val="8A8C8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2723857" y="10602001"/>
            <a:ext cx="5016500" cy="0"/>
          </a:xfrm>
          <a:custGeom>
            <a:avLst/>
            <a:gdLst/>
            <a:ahLst/>
            <a:cxnLst/>
            <a:rect l="l" t="t" r="r" b="b"/>
            <a:pathLst>
              <a:path w="5016500">
                <a:moveTo>
                  <a:pt x="0" y="0"/>
                </a:moveTo>
                <a:lnTo>
                  <a:pt x="5016144" y="0"/>
                </a:lnTo>
              </a:path>
            </a:pathLst>
          </a:custGeom>
          <a:ln w="36004">
            <a:solidFill>
              <a:srgbClr val="00A3A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3510584" y="10511350"/>
            <a:ext cx="4229735" cy="0"/>
          </a:xfrm>
          <a:custGeom>
            <a:avLst/>
            <a:gdLst/>
            <a:ahLst/>
            <a:cxnLst/>
            <a:rect l="l" t="t" r="r" b="b"/>
            <a:pathLst>
              <a:path w="4229734">
                <a:moveTo>
                  <a:pt x="0" y="0"/>
                </a:moveTo>
                <a:lnTo>
                  <a:pt x="4229417" y="0"/>
                </a:lnTo>
              </a:path>
            </a:pathLst>
          </a:custGeom>
          <a:ln w="36004">
            <a:solidFill>
              <a:srgbClr val="00B8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4293666" y="10420700"/>
            <a:ext cx="3446779" cy="0"/>
          </a:xfrm>
          <a:custGeom>
            <a:avLst/>
            <a:gdLst/>
            <a:ahLst/>
            <a:cxnLst/>
            <a:rect l="l" t="t" r="r" b="b"/>
            <a:pathLst>
              <a:path w="3446779">
                <a:moveTo>
                  <a:pt x="0" y="0"/>
                </a:moveTo>
                <a:lnTo>
                  <a:pt x="3446335" y="0"/>
                </a:lnTo>
              </a:path>
            </a:pathLst>
          </a:custGeom>
          <a:ln w="36004">
            <a:solidFill>
              <a:srgbClr val="A2DAD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 txBox="1"/>
          <p:nvPr/>
        </p:nvSpPr>
        <p:spPr>
          <a:xfrm>
            <a:off x="455300" y="796252"/>
            <a:ext cx="5240650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dirty="0" err="1">
                <a:solidFill>
                  <a:srgbClr val="00B8BE"/>
                </a:solidFill>
                <a:latin typeface="Trebuchet MS"/>
                <a:cs typeface="Trebuchet MS"/>
              </a:rPr>
              <a:t>Структура</a:t>
            </a:r>
            <a:r>
              <a:rPr sz="1200" b="1" dirty="0">
                <a:solidFill>
                  <a:srgbClr val="00B8BE"/>
                </a:solidFill>
                <a:latin typeface="Trebuchet MS"/>
                <a:cs typeface="Trebuchet MS"/>
              </a:rPr>
              <a:t> </a:t>
            </a:r>
            <a:r>
              <a:rPr lang="ru-RU" sz="1200" b="1" spc="-15" dirty="0" smtClean="0">
                <a:solidFill>
                  <a:srgbClr val="00B8BE"/>
                </a:solidFill>
                <a:latin typeface="Trebuchet MS"/>
                <a:cs typeface="Trebuchet MS"/>
              </a:rPr>
              <a:t>муниципального </a:t>
            </a:r>
            <a:r>
              <a:rPr sz="1200" b="1" spc="-15" dirty="0" err="1" smtClean="0">
                <a:solidFill>
                  <a:srgbClr val="00B8BE"/>
                </a:solidFill>
                <a:latin typeface="Trebuchet MS"/>
                <a:cs typeface="Trebuchet MS"/>
              </a:rPr>
              <a:t>долг</a:t>
            </a:r>
            <a:r>
              <a:rPr lang="ru-RU" sz="1200" b="1" spc="-15" dirty="0" smtClean="0">
                <a:solidFill>
                  <a:srgbClr val="00B8BE"/>
                </a:solidFill>
                <a:latin typeface="Trebuchet MS"/>
                <a:cs typeface="Trebuchet MS"/>
              </a:rPr>
              <a:t>а Шалинского городского округа</a:t>
            </a:r>
            <a:endParaRPr sz="1200" dirty="0">
              <a:latin typeface="Trebuchet MS"/>
              <a:cs typeface="Trebuchet MS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1446441" y="390741"/>
            <a:ext cx="1931670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1200" b="1" spc="-15" dirty="0" smtClean="0">
                <a:solidFill>
                  <a:srgbClr val="FFFFFF"/>
                </a:solidFill>
                <a:latin typeface="Trebuchet MS"/>
                <a:cs typeface="Trebuchet MS"/>
              </a:rPr>
              <a:t>МУНИЦИПАЛЬНЫЙ</a:t>
            </a:r>
            <a:r>
              <a:rPr sz="1200" b="1" spc="-160" dirty="0" smtClean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b="1" spc="-25" dirty="0">
                <a:solidFill>
                  <a:srgbClr val="FFFFFF"/>
                </a:solidFill>
                <a:latin typeface="Trebuchet MS"/>
                <a:cs typeface="Trebuchet MS"/>
              </a:rPr>
              <a:t>ДОЛГ</a:t>
            </a:r>
            <a:endParaRPr sz="1200" dirty="0">
              <a:latin typeface="Trebuchet MS"/>
              <a:cs typeface="Trebuchet MS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455298" y="2867480"/>
            <a:ext cx="3283585" cy="224061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107950" algn="just">
              <a:lnSpc>
                <a:spcPct val="104200"/>
              </a:lnSpc>
            </a:pPr>
            <a:r>
              <a:rPr lang="ru-RU" sz="1000" spc="-75" dirty="0" smtClean="0">
                <a:solidFill>
                  <a:srgbClr val="231F20"/>
                </a:solidFill>
                <a:latin typeface="Century Gothic"/>
                <a:cs typeface="Century Gothic"/>
              </a:rPr>
              <a:t>На 01.01.2019 размер муниципального долга по бюджетным кредитам, предоставленных из областного </a:t>
            </a:r>
            <a:r>
              <a:rPr lang="ru-RU" sz="1000" spc="-75" dirty="0" err="1" smtClean="0">
                <a:solidFill>
                  <a:srgbClr val="231F20"/>
                </a:solidFill>
                <a:latin typeface="Century Gothic"/>
                <a:cs typeface="Century Gothic"/>
              </a:rPr>
              <a:t>бюдежта</a:t>
            </a:r>
            <a:r>
              <a:rPr lang="ru-RU" sz="1000" spc="-75" dirty="0" smtClean="0">
                <a:solidFill>
                  <a:srgbClr val="231F20"/>
                </a:solidFill>
                <a:latin typeface="Century Gothic"/>
                <a:cs typeface="Century Gothic"/>
              </a:rPr>
              <a:t> составил 9 800 000 руб.,  или 18,7% от общего объема доходов местного бюджета без учета объема безвозмездных поступлений и поступлений налоговых доходов по дополнительным нормативам отчислений и не превысил предельного размера (50%), установленного статьей 107 Бюджетного кодекса РФ, что на </a:t>
            </a:r>
            <a:r>
              <a:rPr lang="en-US" sz="1000" spc="-75" dirty="0" smtClean="0">
                <a:solidFill>
                  <a:srgbClr val="231F20"/>
                </a:solidFill>
                <a:latin typeface="Century Gothic"/>
                <a:cs typeface="Century Gothic"/>
              </a:rPr>
              <a:t>3</a:t>
            </a:r>
            <a:r>
              <a:rPr lang="ru-RU" sz="1000" spc="-75" dirty="0" smtClean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lang="en-US" sz="1000" spc="-75" dirty="0" smtClean="0">
                <a:solidFill>
                  <a:srgbClr val="231F20"/>
                </a:solidFill>
                <a:latin typeface="Century Gothic"/>
                <a:cs typeface="Century Gothic"/>
              </a:rPr>
              <a:t>7</a:t>
            </a:r>
            <a:r>
              <a:rPr lang="ru-RU" sz="1000" spc="-75" dirty="0" smtClean="0">
                <a:solidFill>
                  <a:srgbClr val="231F20"/>
                </a:solidFill>
                <a:latin typeface="Century Gothic"/>
                <a:cs typeface="Century Gothic"/>
              </a:rPr>
              <a:t>00 руб. больше, чем по состоянию на 1 января 2017 года.</a:t>
            </a:r>
          </a:p>
          <a:p>
            <a:pPr marL="12700" marR="5080" indent="107950" algn="just">
              <a:lnSpc>
                <a:spcPct val="104200"/>
              </a:lnSpc>
            </a:pPr>
            <a:r>
              <a:rPr lang="ru-RU" sz="1000" spc="-75" dirty="0" smtClean="0">
                <a:solidFill>
                  <a:srgbClr val="231F20"/>
                </a:solidFill>
                <a:latin typeface="Century Gothic"/>
                <a:cs typeface="Century Gothic"/>
              </a:rPr>
              <a:t>Верхний предел муниципального долга городского округа на 01.01.2019 года утвержден пунктом 23  Решения Думы от 27 декабря 2018 года № 232  в сумме  9 800 руб., в том числе верхний предел долга по муниципальным гарантиям Шалинского городского округа – 0 руб.</a:t>
            </a:r>
          </a:p>
        </p:txBody>
      </p:sp>
      <p:sp>
        <p:nvSpPr>
          <p:cNvPr id="55" name="object 55"/>
          <p:cNvSpPr txBox="1"/>
          <p:nvPr/>
        </p:nvSpPr>
        <p:spPr>
          <a:xfrm>
            <a:off x="3943350" y="2863850"/>
            <a:ext cx="3283585" cy="20805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107950" algn="just">
              <a:lnSpc>
                <a:spcPct val="104200"/>
              </a:lnSpc>
            </a:pPr>
            <a:r>
              <a:rPr lang="ru-RU" sz="1000" spc="-30" dirty="0" smtClean="0">
                <a:solidFill>
                  <a:srgbClr val="231F20"/>
                </a:solidFill>
                <a:latin typeface="Century Gothic"/>
                <a:cs typeface="Century Gothic"/>
              </a:rPr>
              <a:t>В течение года были предоставлены и исполнены муниципальные гарантии с правом регрессного требования:</a:t>
            </a:r>
          </a:p>
          <a:p>
            <a:pPr marL="12700" marR="5080" indent="107950" algn="just">
              <a:lnSpc>
                <a:spcPct val="104200"/>
              </a:lnSpc>
            </a:pPr>
            <a:r>
              <a:rPr lang="ru-RU" sz="1000" spc="-30" dirty="0" smtClean="0">
                <a:solidFill>
                  <a:srgbClr val="231F20"/>
                </a:solidFill>
                <a:latin typeface="Century Gothic"/>
                <a:cs typeface="Century Gothic"/>
              </a:rPr>
              <a:t>МУП ШГО «Шалинская ЖКС» в сумме 1 000 000,00 руб. по договору № 110 от 24.12.2018 г. на поставку дров ООО «Кедр»;</a:t>
            </a:r>
          </a:p>
          <a:p>
            <a:pPr marL="12700" marR="5080" indent="107950" algn="just">
              <a:lnSpc>
                <a:spcPct val="104200"/>
              </a:lnSpc>
            </a:pPr>
            <a:r>
              <a:rPr lang="ru-RU" sz="1000" spc="-30" dirty="0" smtClean="0">
                <a:solidFill>
                  <a:srgbClr val="231F20"/>
                </a:solidFill>
                <a:latin typeface="Century Gothic"/>
                <a:cs typeface="Century Gothic"/>
              </a:rPr>
              <a:t>МУП ШГО «</a:t>
            </a:r>
            <a:r>
              <a:rPr lang="ru-RU" sz="1000" spc="-30" dirty="0" err="1" smtClean="0">
                <a:solidFill>
                  <a:srgbClr val="231F20"/>
                </a:solidFill>
                <a:latin typeface="Century Gothic"/>
                <a:cs typeface="Century Gothic"/>
              </a:rPr>
              <a:t>Сылвинское</a:t>
            </a:r>
            <a:r>
              <a:rPr lang="ru-RU" sz="1000" spc="-30" dirty="0" smtClean="0">
                <a:solidFill>
                  <a:srgbClr val="231F20"/>
                </a:solidFill>
                <a:latin typeface="Century Gothic"/>
                <a:cs typeface="Century Gothic"/>
              </a:rPr>
              <a:t> ЖКХ» в сумме 500 000,00 руб. по договору № 109 от 21.12.2018 г. на поставку электроэнергии ОАО «</a:t>
            </a:r>
            <a:r>
              <a:rPr lang="ru-RU" sz="1000" spc="-30" dirty="0" err="1" smtClean="0">
                <a:solidFill>
                  <a:srgbClr val="231F20"/>
                </a:solidFill>
                <a:latin typeface="Century Gothic"/>
                <a:cs typeface="Century Gothic"/>
              </a:rPr>
              <a:t>ЭнергосбыТ</a:t>
            </a:r>
            <a:r>
              <a:rPr lang="ru-RU" sz="1000" spc="-30" dirty="0" smtClean="0">
                <a:solidFill>
                  <a:srgbClr val="231F20"/>
                </a:solidFill>
                <a:latin typeface="Century Gothic"/>
                <a:cs typeface="Century Gothic"/>
              </a:rPr>
              <a:t> Плюс»;</a:t>
            </a:r>
          </a:p>
          <a:p>
            <a:pPr marL="12700" marR="5080" indent="107950" algn="just">
              <a:lnSpc>
                <a:spcPct val="104200"/>
              </a:lnSpc>
            </a:pPr>
            <a:r>
              <a:rPr lang="ru-RU" sz="1000" spc="-30" dirty="0" smtClean="0">
                <a:solidFill>
                  <a:srgbClr val="231F20"/>
                </a:solidFill>
                <a:latin typeface="Century Gothic"/>
                <a:cs typeface="Century Gothic"/>
              </a:rPr>
              <a:t>МУП ШГО «Шалинская ЖКС» в сумме 10 000 000,00 руб. по договору № 106 от 06.11.2018 г. на поставку угля ГУП СО «Управление снабжения и сбыта Свердловской области».</a:t>
            </a:r>
          </a:p>
        </p:txBody>
      </p:sp>
      <p:grpSp>
        <p:nvGrpSpPr>
          <p:cNvPr id="204" name="Группа 203"/>
          <p:cNvGrpSpPr/>
          <p:nvPr/>
        </p:nvGrpSpPr>
        <p:grpSpPr>
          <a:xfrm>
            <a:off x="2" y="5347970"/>
            <a:ext cx="7737371" cy="411480"/>
            <a:chOff x="2" y="5073650"/>
            <a:chExt cx="7737371" cy="411480"/>
          </a:xfrm>
        </p:grpSpPr>
        <p:grpSp>
          <p:nvGrpSpPr>
            <p:cNvPr id="203" name="Группа 202"/>
            <p:cNvGrpSpPr/>
            <p:nvPr/>
          </p:nvGrpSpPr>
          <p:grpSpPr>
            <a:xfrm>
              <a:off x="2" y="5073650"/>
              <a:ext cx="7737371" cy="411480"/>
              <a:chOff x="2" y="5073650"/>
              <a:chExt cx="7737371" cy="411480"/>
            </a:xfrm>
          </p:grpSpPr>
          <p:grpSp>
            <p:nvGrpSpPr>
              <p:cNvPr id="202" name="Группа 201"/>
              <p:cNvGrpSpPr/>
              <p:nvPr/>
            </p:nvGrpSpPr>
            <p:grpSpPr>
              <a:xfrm>
                <a:off x="6992264" y="5073650"/>
                <a:ext cx="745109" cy="403632"/>
                <a:chOff x="6992264" y="5073650"/>
                <a:chExt cx="745109" cy="403632"/>
              </a:xfrm>
            </p:grpSpPr>
            <p:sp>
              <p:nvSpPr>
                <p:cNvPr id="56" name="object 56"/>
                <p:cNvSpPr/>
                <p:nvPr/>
              </p:nvSpPr>
              <p:spPr>
                <a:xfrm>
                  <a:off x="7564653" y="5073650"/>
                  <a:ext cx="172720" cy="396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2720" h="396239">
                      <a:moveTo>
                        <a:pt x="95402" y="0"/>
                      </a:moveTo>
                      <a:lnTo>
                        <a:pt x="0" y="0"/>
                      </a:lnTo>
                      <a:lnTo>
                        <a:pt x="29889" y="4607"/>
                      </a:lnTo>
                      <a:lnTo>
                        <a:pt x="54300" y="17175"/>
                      </a:lnTo>
                      <a:lnTo>
                        <a:pt x="70760" y="35816"/>
                      </a:lnTo>
                      <a:lnTo>
                        <a:pt x="76796" y="58648"/>
                      </a:lnTo>
                      <a:lnTo>
                        <a:pt x="76796" y="337350"/>
                      </a:lnTo>
                      <a:lnTo>
                        <a:pt x="70760" y="360181"/>
                      </a:lnTo>
                      <a:lnTo>
                        <a:pt x="54300" y="378823"/>
                      </a:lnTo>
                      <a:lnTo>
                        <a:pt x="29889" y="391390"/>
                      </a:lnTo>
                      <a:lnTo>
                        <a:pt x="0" y="395998"/>
                      </a:lnTo>
                      <a:lnTo>
                        <a:pt x="95402" y="395998"/>
                      </a:lnTo>
                      <a:lnTo>
                        <a:pt x="125291" y="391390"/>
                      </a:lnTo>
                      <a:lnTo>
                        <a:pt x="149702" y="378823"/>
                      </a:lnTo>
                      <a:lnTo>
                        <a:pt x="166163" y="360181"/>
                      </a:lnTo>
                      <a:lnTo>
                        <a:pt x="172199" y="337350"/>
                      </a:lnTo>
                      <a:lnTo>
                        <a:pt x="172199" y="58648"/>
                      </a:lnTo>
                      <a:lnTo>
                        <a:pt x="166163" y="35816"/>
                      </a:lnTo>
                      <a:lnTo>
                        <a:pt x="149702" y="17175"/>
                      </a:lnTo>
                      <a:lnTo>
                        <a:pt x="125291" y="4607"/>
                      </a:lnTo>
                      <a:lnTo>
                        <a:pt x="95402" y="0"/>
                      </a:lnTo>
                      <a:close/>
                    </a:path>
                  </a:pathLst>
                </a:custGeom>
                <a:solidFill>
                  <a:srgbClr val="E4E5E6"/>
                </a:solidFill>
              </p:spPr>
              <p:txBody>
                <a:bodyPr wrap="square" lIns="0" tIns="0" rIns="0" bIns="0" rtlCol="0"/>
                <a:lstStyle/>
                <a:p>
                  <a:endParaRPr/>
                </a:p>
              </p:txBody>
            </p:sp>
            <p:sp>
              <p:nvSpPr>
                <p:cNvPr id="57" name="object 57"/>
                <p:cNvSpPr/>
                <p:nvPr/>
              </p:nvSpPr>
              <p:spPr>
                <a:xfrm>
                  <a:off x="7373861" y="5081042"/>
                  <a:ext cx="172720" cy="396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2720" h="396239">
                      <a:moveTo>
                        <a:pt x="95402" y="0"/>
                      </a:moveTo>
                      <a:lnTo>
                        <a:pt x="0" y="0"/>
                      </a:lnTo>
                      <a:lnTo>
                        <a:pt x="29889" y="4607"/>
                      </a:lnTo>
                      <a:lnTo>
                        <a:pt x="54300" y="17175"/>
                      </a:lnTo>
                      <a:lnTo>
                        <a:pt x="70760" y="35816"/>
                      </a:lnTo>
                      <a:lnTo>
                        <a:pt x="76796" y="58648"/>
                      </a:lnTo>
                      <a:lnTo>
                        <a:pt x="76796" y="337350"/>
                      </a:lnTo>
                      <a:lnTo>
                        <a:pt x="70760" y="360181"/>
                      </a:lnTo>
                      <a:lnTo>
                        <a:pt x="54300" y="378823"/>
                      </a:lnTo>
                      <a:lnTo>
                        <a:pt x="29889" y="391390"/>
                      </a:lnTo>
                      <a:lnTo>
                        <a:pt x="0" y="395998"/>
                      </a:lnTo>
                      <a:lnTo>
                        <a:pt x="95402" y="395998"/>
                      </a:lnTo>
                      <a:lnTo>
                        <a:pt x="125291" y="391390"/>
                      </a:lnTo>
                      <a:lnTo>
                        <a:pt x="149702" y="378823"/>
                      </a:lnTo>
                      <a:lnTo>
                        <a:pt x="166163" y="360181"/>
                      </a:lnTo>
                      <a:lnTo>
                        <a:pt x="172199" y="337350"/>
                      </a:lnTo>
                      <a:lnTo>
                        <a:pt x="172199" y="58648"/>
                      </a:lnTo>
                      <a:lnTo>
                        <a:pt x="166163" y="35816"/>
                      </a:lnTo>
                      <a:lnTo>
                        <a:pt x="149702" y="17175"/>
                      </a:lnTo>
                      <a:lnTo>
                        <a:pt x="125291" y="4607"/>
                      </a:lnTo>
                      <a:lnTo>
                        <a:pt x="95402" y="0"/>
                      </a:lnTo>
                      <a:close/>
                    </a:path>
                  </a:pathLst>
                </a:custGeom>
                <a:solidFill>
                  <a:srgbClr val="E4E5E6"/>
                </a:solidFill>
              </p:spPr>
              <p:txBody>
                <a:bodyPr wrap="square" lIns="0" tIns="0" rIns="0" bIns="0" rtlCol="0"/>
                <a:lstStyle/>
                <a:p>
                  <a:endParaRPr/>
                </a:p>
              </p:txBody>
            </p:sp>
            <p:sp>
              <p:nvSpPr>
                <p:cNvPr id="58" name="object 58"/>
                <p:cNvSpPr/>
                <p:nvPr/>
              </p:nvSpPr>
              <p:spPr>
                <a:xfrm>
                  <a:off x="7183056" y="5081042"/>
                  <a:ext cx="172720" cy="396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2720" h="396239">
                      <a:moveTo>
                        <a:pt x="95402" y="0"/>
                      </a:moveTo>
                      <a:lnTo>
                        <a:pt x="0" y="0"/>
                      </a:lnTo>
                      <a:lnTo>
                        <a:pt x="29889" y="4607"/>
                      </a:lnTo>
                      <a:lnTo>
                        <a:pt x="54300" y="17175"/>
                      </a:lnTo>
                      <a:lnTo>
                        <a:pt x="70760" y="35816"/>
                      </a:lnTo>
                      <a:lnTo>
                        <a:pt x="76796" y="58648"/>
                      </a:lnTo>
                      <a:lnTo>
                        <a:pt x="76796" y="337350"/>
                      </a:lnTo>
                      <a:lnTo>
                        <a:pt x="70760" y="360181"/>
                      </a:lnTo>
                      <a:lnTo>
                        <a:pt x="54300" y="378823"/>
                      </a:lnTo>
                      <a:lnTo>
                        <a:pt x="29889" y="391390"/>
                      </a:lnTo>
                      <a:lnTo>
                        <a:pt x="0" y="395998"/>
                      </a:lnTo>
                      <a:lnTo>
                        <a:pt x="95402" y="395998"/>
                      </a:lnTo>
                      <a:lnTo>
                        <a:pt x="125291" y="391390"/>
                      </a:lnTo>
                      <a:lnTo>
                        <a:pt x="149702" y="378823"/>
                      </a:lnTo>
                      <a:lnTo>
                        <a:pt x="166163" y="360181"/>
                      </a:lnTo>
                      <a:lnTo>
                        <a:pt x="172199" y="337350"/>
                      </a:lnTo>
                      <a:lnTo>
                        <a:pt x="172199" y="58648"/>
                      </a:lnTo>
                      <a:lnTo>
                        <a:pt x="166163" y="35816"/>
                      </a:lnTo>
                      <a:lnTo>
                        <a:pt x="149702" y="17175"/>
                      </a:lnTo>
                      <a:lnTo>
                        <a:pt x="125291" y="4607"/>
                      </a:lnTo>
                      <a:lnTo>
                        <a:pt x="95402" y="0"/>
                      </a:lnTo>
                      <a:close/>
                    </a:path>
                  </a:pathLst>
                </a:custGeom>
                <a:solidFill>
                  <a:srgbClr val="E4E5E6"/>
                </a:solidFill>
              </p:spPr>
              <p:txBody>
                <a:bodyPr wrap="square" lIns="0" tIns="0" rIns="0" bIns="0" rtlCol="0"/>
                <a:lstStyle/>
                <a:p>
                  <a:endParaRPr/>
                </a:p>
              </p:txBody>
            </p:sp>
            <p:sp>
              <p:nvSpPr>
                <p:cNvPr id="59" name="object 59"/>
                <p:cNvSpPr/>
                <p:nvPr/>
              </p:nvSpPr>
              <p:spPr>
                <a:xfrm>
                  <a:off x="6992264" y="5081042"/>
                  <a:ext cx="172720" cy="396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2720" h="396239">
                      <a:moveTo>
                        <a:pt x="95402" y="0"/>
                      </a:moveTo>
                      <a:lnTo>
                        <a:pt x="0" y="0"/>
                      </a:lnTo>
                      <a:lnTo>
                        <a:pt x="29889" y="4607"/>
                      </a:lnTo>
                      <a:lnTo>
                        <a:pt x="54300" y="17175"/>
                      </a:lnTo>
                      <a:lnTo>
                        <a:pt x="70760" y="35816"/>
                      </a:lnTo>
                      <a:lnTo>
                        <a:pt x="76796" y="58648"/>
                      </a:lnTo>
                      <a:lnTo>
                        <a:pt x="76796" y="337350"/>
                      </a:lnTo>
                      <a:lnTo>
                        <a:pt x="70760" y="360181"/>
                      </a:lnTo>
                      <a:lnTo>
                        <a:pt x="54300" y="378823"/>
                      </a:lnTo>
                      <a:lnTo>
                        <a:pt x="29889" y="391390"/>
                      </a:lnTo>
                      <a:lnTo>
                        <a:pt x="0" y="395998"/>
                      </a:lnTo>
                      <a:lnTo>
                        <a:pt x="95402" y="395998"/>
                      </a:lnTo>
                      <a:lnTo>
                        <a:pt x="125291" y="391390"/>
                      </a:lnTo>
                      <a:lnTo>
                        <a:pt x="149702" y="378823"/>
                      </a:lnTo>
                      <a:lnTo>
                        <a:pt x="166163" y="360181"/>
                      </a:lnTo>
                      <a:lnTo>
                        <a:pt x="172199" y="337350"/>
                      </a:lnTo>
                      <a:lnTo>
                        <a:pt x="172199" y="58648"/>
                      </a:lnTo>
                      <a:lnTo>
                        <a:pt x="166163" y="35816"/>
                      </a:lnTo>
                      <a:lnTo>
                        <a:pt x="149702" y="17175"/>
                      </a:lnTo>
                      <a:lnTo>
                        <a:pt x="125291" y="4607"/>
                      </a:lnTo>
                      <a:lnTo>
                        <a:pt x="95402" y="0"/>
                      </a:lnTo>
                      <a:close/>
                    </a:path>
                  </a:pathLst>
                </a:custGeom>
                <a:solidFill>
                  <a:srgbClr val="E4E5E6"/>
                </a:solidFill>
              </p:spPr>
              <p:txBody>
                <a:bodyPr wrap="square" lIns="0" tIns="0" rIns="0" bIns="0" rtlCol="0"/>
                <a:lstStyle/>
                <a:p>
                  <a:endParaRPr/>
                </a:p>
              </p:txBody>
            </p:sp>
          </p:grpSp>
          <p:grpSp>
            <p:nvGrpSpPr>
              <p:cNvPr id="201" name="Группа 200"/>
              <p:cNvGrpSpPr/>
              <p:nvPr/>
            </p:nvGrpSpPr>
            <p:grpSpPr>
              <a:xfrm>
                <a:off x="2" y="5081042"/>
                <a:ext cx="1159255" cy="404088"/>
                <a:chOff x="2" y="5081042"/>
                <a:chExt cx="1159255" cy="404088"/>
              </a:xfrm>
            </p:grpSpPr>
            <p:sp>
              <p:nvSpPr>
                <p:cNvPr id="61" name="object 61"/>
                <p:cNvSpPr/>
                <p:nvPr/>
              </p:nvSpPr>
              <p:spPr>
                <a:xfrm>
                  <a:off x="2" y="5088890"/>
                  <a:ext cx="403225" cy="396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3225" h="396239">
                      <a:moveTo>
                        <a:pt x="402945" y="0"/>
                      </a:moveTo>
                      <a:lnTo>
                        <a:pt x="277609" y="0"/>
                      </a:lnTo>
                      <a:lnTo>
                        <a:pt x="0" y="195821"/>
                      </a:lnTo>
                      <a:lnTo>
                        <a:pt x="0" y="200253"/>
                      </a:lnTo>
                      <a:lnTo>
                        <a:pt x="277609" y="395998"/>
                      </a:lnTo>
                      <a:lnTo>
                        <a:pt x="402996" y="395998"/>
                      </a:lnTo>
                      <a:lnTo>
                        <a:pt x="122237" y="198005"/>
                      </a:lnTo>
                      <a:lnTo>
                        <a:pt x="402945" y="0"/>
                      </a:lnTo>
                      <a:close/>
                    </a:path>
                  </a:pathLst>
                </a:custGeom>
                <a:solidFill>
                  <a:srgbClr val="E4E5E6"/>
                </a:solidFill>
              </p:spPr>
              <p:txBody>
                <a:bodyPr wrap="square" lIns="0" tIns="0" rIns="0" bIns="0" rtlCol="0"/>
                <a:lstStyle/>
                <a:p>
                  <a:endParaRPr/>
                </a:p>
              </p:txBody>
            </p:sp>
            <p:sp>
              <p:nvSpPr>
                <p:cNvPr id="62" name="object 62"/>
                <p:cNvSpPr/>
                <p:nvPr/>
              </p:nvSpPr>
              <p:spPr>
                <a:xfrm>
                  <a:off x="248856" y="5081042"/>
                  <a:ext cx="406400" cy="396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6400" h="396239">
                      <a:moveTo>
                        <a:pt x="406095" y="0"/>
                      </a:moveTo>
                      <a:lnTo>
                        <a:pt x="280758" y="0"/>
                      </a:lnTo>
                      <a:lnTo>
                        <a:pt x="0" y="198031"/>
                      </a:lnTo>
                      <a:lnTo>
                        <a:pt x="280758" y="395998"/>
                      </a:lnTo>
                      <a:lnTo>
                        <a:pt x="406133" y="395998"/>
                      </a:lnTo>
                      <a:lnTo>
                        <a:pt x="125387" y="197993"/>
                      </a:lnTo>
                      <a:lnTo>
                        <a:pt x="406095" y="0"/>
                      </a:lnTo>
                      <a:close/>
                    </a:path>
                  </a:pathLst>
                </a:custGeom>
                <a:solidFill>
                  <a:srgbClr val="E4E5E6"/>
                </a:solidFill>
              </p:spPr>
              <p:txBody>
                <a:bodyPr wrap="square" lIns="0" tIns="0" rIns="0" bIns="0" rtlCol="0"/>
                <a:lstStyle/>
                <a:p>
                  <a:endParaRPr/>
                </a:p>
              </p:txBody>
            </p:sp>
            <p:sp>
              <p:nvSpPr>
                <p:cNvPr id="63" name="object 63"/>
                <p:cNvSpPr/>
                <p:nvPr/>
              </p:nvSpPr>
              <p:spPr>
                <a:xfrm>
                  <a:off x="500857" y="5081042"/>
                  <a:ext cx="406400" cy="396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6400" h="396239">
                      <a:moveTo>
                        <a:pt x="406095" y="0"/>
                      </a:moveTo>
                      <a:lnTo>
                        <a:pt x="280758" y="0"/>
                      </a:lnTo>
                      <a:lnTo>
                        <a:pt x="0" y="198031"/>
                      </a:lnTo>
                      <a:lnTo>
                        <a:pt x="280758" y="395998"/>
                      </a:lnTo>
                      <a:lnTo>
                        <a:pt x="406133" y="395998"/>
                      </a:lnTo>
                      <a:lnTo>
                        <a:pt x="125387" y="197993"/>
                      </a:lnTo>
                      <a:lnTo>
                        <a:pt x="406095" y="0"/>
                      </a:lnTo>
                      <a:close/>
                    </a:path>
                  </a:pathLst>
                </a:custGeom>
                <a:solidFill>
                  <a:srgbClr val="E4E5E6"/>
                </a:solidFill>
              </p:spPr>
              <p:txBody>
                <a:bodyPr wrap="square" lIns="0" tIns="0" rIns="0" bIns="0" rtlCol="0"/>
                <a:lstStyle/>
                <a:p>
                  <a:endParaRPr/>
                </a:p>
              </p:txBody>
            </p:sp>
            <p:sp>
              <p:nvSpPr>
                <p:cNvPr id="64" name="object 64"/>
                <p:cNvSpPr/>
                <p:nvPr/>
              </p:nvSpPr>
              <p:spPr>
                <a:xfrm>
                  <a:off x="752857" y="5081042"/>
                  <a:ext cx="406400" cy="396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6400" h="396239">
                      <a:moveTo>
                        <a:pt x="406095" y="0"/>
                      </a:moveTo>
                      <a:lnTo>
                        <a:pt x="280758" y="0"/>
                      </a:lnTo>
                      <a:lnTo>
                        <a:pt x="0" y="198031"/>
                      </a:lnTo>
                      <a:lnTo>
                        <a:pt x="280758" y="395998"/>
                      </a:lnTo>
                      <a:lnTo>
                        <a:pt x="406133" y="395998"/>
                      </a:lnTo>
                      <a:lnTo>
                        <a:pt x="125387" y="197993"/>
                      </a:lnTo>
                      <a:lnTo>
                        <a:pt x="406095" y="0"/>
                      </a:lnTo>
                      <a:close/>
                    </a:path>
                  </a:pathLst>
                </a:custGeom>
                <a:solidFill>
                  <a:srgbClr val="E4E5E6"/>
                </a:solidFill>
              </p:spPr>
              <p:txBody>
                <a:bodyPr wrap="square" lIns="0" tIns="0" rIns="0" bIns="0" rtlCol="0"/>
                <a:lstStyle/>
                <a:p>
                  <a:endParaRPr/>
                </a:p>
              </p:txBody>
            </p:sp>
          </p:grpSp>
        </p:grpSp>
        <p:grpSp>
          <p:nvGrpSpPr>
            <p:cNvPr id="200" name="Группа 199"/>
            <p:cNvGrpSpPr/>
            <p:nvPr/>
          </p:nvGrpSpPr>
          <p:grpSpPr>
            <a:xfrm>
              <a:off x="455300" y="5081042"/>
              <a:ext cx="6633874" cy="396240"/>
              <a:chOff x="455300" y="5081042"/>
              <a:chExt cx="6633874" cy="396240"/>
            </a:xfrm>
          </p:grpSpPr>
          <p:sp>
            <p:nvSpPr>
              <p:cNvPr id="60" name="object 60"/>
              <p:cNvSpPr/>
              <p:nvPr/>
            </p:nvSpPr>
            <p:spPr>
              <a:xfrm>
                <a:off x="987459" y="5081042"/>
                <a:ext cx="6101715" cy="396240"/>
              </a:xfrm>
              <a:custGeom>
                <a:avLst/>
                <a:gdLst/>
                <a:ahLst/>
                <a:cxnLst/>
                <a:rect l="l" t="t" r="r" b="b"/>
                <a:pathLst>
                  <a:path w="6101715" h="396239">
                    <a:moveTo>
                      <a:pt x="6028944" y="0"/>
                    </a:moveTo>
                    <a:lnTo>
                      <a:pt x="280758" y="0"/>
                    </a:lnTo>
                    <a:lnTo>
                      <a:pt x="0" y="198031"/>
                    </a:lnTo>
                    <a:lnTo>
                      <a:pt x="280758" y="395998"/>
                    </a:lnTo>
                    <a:lnTo>
                      <a:pt x="6028944" y="395998"/>
                    </a:lnTo>
                    <a:lnTo>
                      <a:pt x="6057141" y="391390"/>
                    </a:lnTo>
                    <a:lnTo>
                      <a:pt x="6080172" y="378823"/>
                    </a:lnTo>
                    <a:lnTo>
                      <a:pt x="6095702" y="360181"/>
                    </a:lnTo>
                    <a:lnTo>
                      <a:pt x="6101397" y="337350"/>
                    </a:lnTo>
                    <a:lnTo>
                      <a:pt x="6101397" y="58648"/>
                    </a:lnTo>
                    <a:lnTo>
                      <a:pt x="6095702" y="35816"/>
                    </a:lnTo>
                    <a:lnTo>
                      <a:pt x="6080172" y="17175"/>
                    </a:lnTo>
                    <a:lnTo>
                      <a:pt x="6057141" y="4607"/>
                    </a:lnTo>
                    <a:lnTo>
                      <a:pt x="6028944" y="0"/>
                    </a:lnTo>
                    <a:close/>
                  </a:path>
                </a:pathLst>
              </a:custGeom>
              <a:solidFill>
                <a:srgbClr val="00B8B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65" name="object 65"/>
              <p:cNvSpPr txBox="1"/>
              <p:nvPr/>
            </p:nvSpPr>
            <p:spPr>
              <a:xfrm>
                <a:off x="455300" y="5183785"/>
                <a:ext cx="6536050" cy="18466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marL="991869">
                  <a:lnSpc>
                    <a:spcPct val="100000"/>
                  </a:lnSpc>
                </a:pPr>
                <a:r>
                  <a:rPr lang="ru-RU" sz="1200" b="1" spc="-15" dirty="0" smtClean="0">
                    <a:solidFill>
                      <a:srgbClr val="FFFFFF"/>
                    </a:solidFill>
                    <a:latin typeface="Trebuchet MS"/>
                    <a:cs typeface="Trebuchet MS"/>
                  </a:rPr>
                  <a:t>МУНИЦИПАЛЬНЫЕ</a:t>
                </a:r>
                <a:r>
                  <a:rPr sz="1200" b="1" spc="-15" dirty="0" smtClean="0">
                    <a:solidFill>
                      <a:srgbClr val="FFFFFF"/>
                    </a:solidFill>
                    <a:latin typeface="Trebuchet MS"/>
                    <a:cs typeface="Trebuchet MS"/>
                  </a:rPr>
                  <a:t> </a:t>
                </a:r>
                <a:r>
                  <a:rPr sz="1200" b="1" spc="20" dirty="0" smtClean="0">
                    <a:solidFill>
                      <a:srgbClr val="FFFFFF"/>
                    </a:solidFill>
                    <a:latin typeface="Trebuchet MS"/>
                    <a:cs typeface="Trebuchet MS"/>
                  </a:rPr>
                  <a:t>ПРОГРАММЫ</a:t>
                </a:r>
                <a:r>
                  <a:rPr lang="ru-RU" sz="1200" b="1" spc="20" dirty="0" smtClean="0">
                    <a:solidFill>
                      <a:srgbClr val="FFFFFF"/>
                    </a:solidFill>
                    <a:latin typeface="Trebuchet MS"/>
                    <a:cs typeface="Trebuchet MS"/>
                  </a:rPr>
                  <a:t> ШАЛИНСКОГО ГОРОДСКОГО ОКРУГА</a:t>
                </a:r>
                <a:endParaRPr sz="1000" dirty="0">
                  <a:latin typeface="Trebuchet MS"/>
                  <a:cs typeface="Trebuchet MS"/>
                </a:endParaRPr>
              </a:p>
            </p:txBody>
          </p:sp>
        </p:grpSp>
      </p:grpSp>
      <p:sp>
        <p:nvSpPr>
          <p:cNvPr id="67" name="object 67"/>
          <p:cNvSpPr/>
          <p:nvPr/>
        </p:nvSpPr>
        <p:spPr>
          <a:xfrm>
            <a:off x="3029419" y="1557782"/>
            <a:ext cx="712470" cy="142240"/>
          </a:xfrm>
          <a:custGeom>
            <a:avLst/>
            <a:gdLst/>
            <a:ahLst/>
            <a:cxnLst/>
            <a:rect l="l" t="t" r="r" b="b"/>
            <a:pathLst>
              <a:path w="712470" h="142239">
                <a:moveTo>
                  <a:pt x="712114" y="0"/>
                </a:moveTo>
                <a:lnTo>
                  <a:pt x="74777" y="0"/>
                </a:lnTo>
                <a:lnTo>
                  <a:pt x="0" y="70916"/>
                </a:lnTo>
                <a:lnTo>
                  <a:pt x="74777" y="141858"/>
                </a:lnTo>
                <a:lnTo>
                  <a:pt x="712114" y="141858"/>
                </a:lnTo>
                <a:lnTo>
                  <a:pt x="712114" y="0"/>
                </a:lnTo>
                <a:close/>
              </a:path>
            </a:pathLst>
          </a:custGeom>
          <a:solidFill>
            <a:srgbClr val="92D05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3818470" y="1557782"/>
            <a:ext cx="712470" cy="142240"/>
          </a:xfrm>
          <a:custGeom>
            <a:avLst/>
            <a:gdLst/>
            <a:ahLst/>
            <a:cxnLst/>
            <a:rect l="l" t="t" r="r" b="b"/>
            <a:pathLst>
              <a:path w="712470" h="142239">
                <a:moveTo>
                  <a:pt x="637336" y="0"/>
                </a:moveTo>
                <a:lnTo>
                  <a:pt x="0" y="0"/>
                </a:lnTo>
                <a:lnTo>
                  <a:pt x="0" y="141858"/>
                </a:lnTo>
                <a:lnTo>
                  <a:pt x="637336" y="141858"/>
                </a:lnTo>
                <a:lnTo>
                  <a:pt x="712114" y="70916"/>
                </a:lnTo>
                <a:lnTo>
                  <a:pt x="637336" y="0"/>
                </a:lnTo>
                <a:close/>
              </a:path>
            </a:pathLst>
          </a:custGeom>
          <a:solidFill>
            <a:srgbClr val="92D05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 txBox="1"/>
          <p:nvPr/>
        </p:nvSpPr>
        <p:spPr>
          <a:xfrm>
            <a:off x="3146564" y="1496583"/>
            <a:ext cx="1267460" cy="20556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226060">
              <a:lnSpc>
                <a:spcPct val="166700"/>
              </a:lnSpc>
            </a:pPr>
            <a:r>
              <a:rPr sz="800" spc="35" dirty="0" err="1">
                <a:solidFill>
                  <a:srgbClr val="231F20"/>
                </a:solidFill>
                <a:latin typeface="Arial Narrow"/>
                <a:cs typeface="Arial Narrow"/>
              </a:rPr>
              <a:t>Бюджетные</a:t>
            </a:r>
            <a:r>
              <a:rPr sz="800" spc="35" dirty="0">
                <a:solidFill>
                  <a:srgbClr val="231F20"/>
                </a:solidFill>
                <a:latin typeface="Arial Narrow"/>
                <a:cs typeface="Arial Narrow"/>
              </a:rPr>
              <a:t> </a:t>
            </a:r>
            <a:r>
              <a:rPr sz="800" spc="40" dirty="0" err="1" smtClean="0">
                <a:solidFill>
                  <a:srgbClr val="231F20"/>
                </a:solidFill>
                <a:latin typeface="Arial Narrow"/>
                <a:cs typeface="Arial Narrow"/>
              </a:rPr>
              <a:t>кредиты</a:t>
            </a:r>
            <a:endParaRPr sz="800" dirty="0">
              <a:latin typeface="Arial Narrow"/>
              <a:cs typeface="Arial Narrow"/>
            </a:endParaRPr>
          </a:p>
        </p:txBody>
      </p:sp>
      <p:grpSp>
        <p:nvGrpSpPr>
          <p:cNvPr id="199" name="Группа 198"/>
          <p:cNvGrpSpPr/>
          <p:nvPr/>
        </p:nvGrpSpPr>
        <p:grpSpPr>
          <a:xfrm>
            <a:off x="3695458" y="6547600"/>
            <a:ext cx="3829292" cy="1650250"/>
            <a:chOff x="3695458" y="6966700"/>
            <a:chExt cx="3365094" cy="1650250"/>
          </a:xfrm>
        </p:grpSpPr>
        <p:grpSp>
          <p:nvGrpSpPr>
            <p:cNvPr id="198" name="Группа 197"/>
            <p:cNvGrpSpPr/>
            <p:nvPr/>
          </p:nvGrpSpPr>
          <p:grpSpPr>
            <a:xfrm>
              <a:off x="3779374" y="8350250"/>
              <a:ext cx="1589538" cy="266700"/>
              <a:chOff x="3779374" y="8350250"/>
              <a:chExt cx="1589538" cy="266700"/>
            </a:xfrm>
          </p:grpSpPr>
          <p:grpSp>
            <p:nvGrpSpPr>
              <p:cNvPr id="197" name="Группа 196"/>
              <p:cNvGrpSpPr/>
              <p:nvPr/>
            </p:nvGrpSpPr>
            <p:grpSpPr>
              <a:xfrm>
                <a:off x="4147426" y="8350250"/>
                <a:ext cx="1221486" cy="266700"/>
                <a:chOff x="4147426" y="8350250"/>
                <a:chExt cx="1221486" cy="266700"/>
              </a:xfrm>
            </p:grpSpPr>
            <p:sp>
              <p:nvSpPr>
                <p:cNvPr id="21" name="object 21"/>
                <p:cNvSpPr/>
                <p:nvPr/>
              </p:nvSpPr>
              <p:spPr>
                <a:xfrm>
                  <a:off x="4147426" y="8350250"/>
                  <a:ext cx="118745" cy="266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745" h="266700">
                      <a:moveTo>
                        <a:pt x="114376" y="0"/>
                      </a:moveTo>
                      <a:lnTo>
                        <a:pt x="73526" y="15514"/>
                      </a:lnTo>
                      <a:lnTo>
                        <a:pt x="51170" y="49992"/>
                      </a:lnTo>
                      <a:lnTo>
                        <a:pt x="50253" y="60744"/>
                      </a:lnTo>
                      <a:lnTo>
                        <a:pt x="50253" y="93002"/>
                      </a:lnTo>
                      <a:lnTo>
                        <a:pt x="49487" y="101131"/>
                      </a:lnTo>
                      <a:lnTo>
                        <a:pt x="12019" y="128469"/>
                      </a:lnTo>
                      <a:lnTo>
                        <a:pt x="0" y="129057"/>
                      </a:lnTo>
                      <a:lnTo>
                        <a:pt x="0" y="137680"/>
                      </a:lnTo>
                      <a:lnTo>
                        <a:pt x="37985" y="147205"/>
                      </a:lnTo>
                      <a:lnTo>
                        <a:pt x="50253" y="173990"/>
                      </a:lnTo>
                      <a:lnTo>
                        <a:pt x="50253" y="205994"/>
                      </a:lnTo>
                      <a:lnTo>
                        <a:pt x="51170" y="216668"/>
                      </a:lnTo>
                      <a:lnTo>
                        <a:pt x="73526" y="250802"/>
                      </a:lnTo>
                      <a:lnTo>
                        <a:pt x="114376" y="266204"/>
                      </a:lnTo>
                      <a:lnTo>
                        <a:pt x="118402" y="260197"/>
                      </a:lnTo>
                      <a:lnTo>
                        <a:pt x="104850" y="256532"/>
                      </a:lnTo>
                      <a:lnTo>
                        <a:pt x="93148" y="251937"/>
                      </a:lnTo>
                      <a:lnTo>
                        <a:pt x="64655" y="224540"/>
                      </a:lnTo>
                      <a:lnTo>
                        <a:pt x="61112" y="205994"/>
                      </a:lnTo>
                      <a:lnTo>
                        <a:pt x="61112" y="173990"/>
                      </a:lnTo>
                      <a:lnTo>
                        <a:pt x="60457" y="166510"/>
                      </a:lnTo>
                      <a:lnTo>
                        <a:pt x="28757" y="135524"/>
                      </a:lnTo>
                      <a:lnTo>
                        <a:pt x="18694" y="133362"/>
                      </a:lnTo>
                      <a:lnTo>
                        <a:pt x="28757" y="131267"/>
                      </a:lnTo>
                      <a:lnTo>
                        <a:pt x="58496" y="107435"/>
                      </a:lnTo>
                      <a:lnTo>
                        <a:pt x="61112" y="93002"/>
                      </a:lnTo>
                      <a:lnTo>
                        <a:pt x="61112" y="60744"/>
                      </a:lnTo>
                      <a:lnTo>
                        <a:pt x="61972" y="50990"/>
                      </a:lnTo>
                      <a:lnTo>
                        <a:pt x="92395" y="13957"/>
                      </a:lnTo>
                      <a:lnTo>
                        <a:pt x="117398" y="5880"/>
                      </a:lnTo>
                      <a:lnTo>
                        <a:pt x="114376" y="0"/>
                      </a:lnTo>
                      <a:close/>
                    </a:path>
                  </a:pathLst>
                </a:custGeom>
                <a:solidFill>
                  <a:srgbClr val="65C8D0"/>
                </a:solidFill>
              </p:spPr>
              <p:txBody>
                <a:bodyPr wrap="square" lIns="0" tIns="0" rIns="0" bIns="0" rtlCol="0"/>
                <a:lstStyle/>
                <a:p>
                  <a:endParaRPr/>
                </a:p>
              </p:txBody>
            </p:sp>
            <p:grpSp>
              <p:nvGrpSpPr>
                <p:cNvPr id="196" name="Группа 195"/>
                <p:cNvGrpSpPr/>
                <p:nvPr/>
              </p:nvGrpSpPr>
              <p:grpSpPr>
                <a:xfrm>
                  <a:off x="4307420" y="8426450"/>
                  <a:ext cx="1061492" cy="142240"/>
                  <a:chOff x="4307420" y="8426450"/>
                  <a:chExt cx="1061492" cy="142240"/>
                </a:xfrm>
              </p:grpSpPr>
              <p:sp>
                <p:nvSpPr>
                  <p:cNvPr id="81" name="object 81"/>
                  <p:cNvSpPr/>
                  <p:nvPr/>
                </p:nvSpPr>
                <p:spPr>
                  <a:xfrm>
                    <a:off x="4307420" y="8426450"/>
                    <a:ext cx="712470" cy="1422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12470" h="142240">
                        <a:moveTo>
                          <a:pt x="712114" y="0"/>
                        </a:moveTo>
                        <a:lnTo>
                          <a:pt x="74777" y="0"/>
                        </a:lnTo>
                        <a:lnTo>
                          <a:pt x="0" y="72910"/>
                        </a:lnTo>
                        <a:lnTo>
                          <a:pt x="74777" y="141871"/>
                        </a:lnTo>
                        <a:lnTo>
                          <a:pt x="712114" y="141871"/>
                        </a:lnTo>
                        <a:lnTo>
                          <a:pt x="712114" y="0"/>
                        </a:lnTo>
                        <a:close/>
                      </a:path>
                    </a:pathLst>
                  </a:custGeom>
                  <a:solidFill>
                    <a:schemeClr val="accent6">
                      <a:lumMod val="60000"/>
                      <a:lumOff val="40000"/>
                    </a:schemeClr>
                  </a:solidFill>
                </p:spPr>
                <p:txBody>
                  <a:bodyPr wrap="square" lIns="0" tIns="0" rIns="0" bIns="0" rtlCol="0"/>
                  <a:lstStyle/>
                  <a:p>
                    <a:endParaRPr/>
                  </a:p>
                </p:txBody>
              </p:sp>
              <p:sp>
                <p:nvSpPr>
                  <p:cNvPr id="86" name="object 86"/>
                  <p:cNvSpPr txBox="1"/>
                  <p:nvPr/>
                </p:nvSpPr>
                <p:spPr>
                  <a:xfrm>
                    <a:off x="4396727" y="8439568"/>
                    <a:ext cx="972185" cy="120650"/>
                  </a:xfrm>
                  <a:prstGeom prst="rect">
                    <a:avLst/>
                  </a:prstGeom>
                </p:spPr>
                <p:txBody>
                  <a:bodyPr vert="horz" wrap="square" lIns="0" tIns="0" rIns="0" bIns="0" rtlCol="0">
                    <a:spAutoFit/>
                  </a:bodyPr>
                  <a:lstStyle/>
                  <a:p>
                    <a:pPr marL="12700">
                      <a:lnSpc>
                        <a:spcPct val="100000"/>
                      </a:lnSpc>
                    </a:pPr>
                    <a:r>
                      <a:rPr sz="700" spc="30" dirty="0">
                        <a:solidFill>
                          <a:srgbClr val="231F20"/>
                        </a:solidFill>
                        <a:latin typeface="Arial Narrow"/>
                        <a:cs typeface="Arial Narrow"/>
                      </a:rPr>
                      <a:t>Непрограммные</a:t>
                    </a:r>
                    <a:r>
                      <a:rPr sz="700" spc="-90" dirty="0">
                        <a:solidFill>
                          <a:srgbClr val="231F20"/>
                        </a:solidFill>
                        <a:latin typeface="Arial Narrow"/>
                        <a:cs typeface="Arial Narrow"/>
                      </a:rPr>
                      <a:t> </a:t>
                    </a:r>
                    <a:r>
                      <a:rPr sz="700" spc="30" dirty="0">
                        <a:solidFill>
                          <a:srgbClr val="231F20"/>
                        </a:solidFill>
                        <a:latin typeface="Arial Narrow"/>
                        <a:cs typeface="Arial Narrow"/>
                      </a:rPr>
                      <a:t>расходы</a:t>
                    </a:r>
                    <a:endParaRPr sz="700" dirty="0">
                      <a:latin typeface="Arial Narrow"/>
                      <a:cs typeface="Arial Narrow"/>
                    </a:endParaRPr>
                  </a:p>
                </p:txBody>
              </p:sp>
            </p:grpSp>
          </p:grpSp>
          <p:sp>
            <p:nvSpPr>
              <p:cNvPr id="89" name="object 89"/>
              <p:cNvSpPr txBox="1"/>
              <p:nvPr/>
            </p:nvSpPr>
            <p:spPr>
              <a:xfrm>
                <a:off x="3779374" y="8388350"/>
                <a:ext cx="438150" cy="16927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marL="12700">
                  <a:lnSpc>
                    <a:spcPct val="100000"/>
                  </a:lnSpc>
                </a:pPr>
                <a:r>
                  <a:rPr lang="ru-RU" sz="1100" b="1" spc="-40" dirty="0" smtClean="0">
                    <a:solidFill>
                      <a:srgbClr val="231F20"/>
                    </a:solidFill>
                    <a:latin typeface="Trebuchet MS"/>
                    <a:cs typeface="Trebuchet MS"/>
                  </a:rPr>
                  <a:t>4,1</a:t>
                </a:r>
                <a:r>
                  <a:rPr sz="1100" b="1" spc="-175" dirty="0" smtClean="0">
                    <a:solidFill>
                      <a:srgbClr val="231F20"/>
                    </a:solidFill>
                    <a:latin typeface="Trebuchet MS"/>
                    <a:cs typeface="Trebuchet MS"/>
                  </a:rPr>
                  <a:t> </a:t>
                </a:r>
                <a:r>
                  <a:rPr sz="1100" b="1" spc="60" dirty="0">
                    <a:solidFill>
                      <a:srgbClr val="231F20"/>
                    </a:solidFill>
                    <a:latin typeface="Trebuchet MS"/>
                    <a:cs typeface="Trebuchet MS"/>
                  </a:rPr>
                  <a:t>%</a:t>
                </a:r>
                <a:endParaRPr sz="1100" dirty="0">
                  <a:latin typeface="Trebuchet MS"/>
                  <a:cs typeface="Trebuchet MS"/>
                </a:endParaRPr>
              </a:p>
            </p:txBody>
          </p:sp>
        </p:grpSp>
        <p:grpSp>
          <p:nvGrpSpPr>
            <p:cNvPr id="195" name="Группа 194"/>
            <p:cNvGrpSpPr/>
            <p:nvPr/>
          </p:nvGrpSpPr>
          <p:grpSpPr>
            <a:xfrm>
              <a:off x="3695458" y="6966700"/>
              <a:ext cx="3365094" cy="1231150"/>
              <a:chOff x="3695458" y="6966700"/>
              <a:chExt cx="3365094" cy="1231150"/>
            </a:xfrm>
          </p:grpSpPr>
          <p:grpSp>
            <p:nvGrpSpPr>
              <p:cNvPr id="191" name="Группа 190"/>
              <p:cNvGrpSpPr/>
              <p:nvPr/>
            </p:nvGrpSpPr>
            <p:grpSpPr>
              <a:xfrm>
                <a:off x="3714750" y="6966700"/>
                <a:ext cx="3345802" cy="773950"/>
                <a:chOff x="3714750" y="6966700"/>
                <a:chExt cx="3345802" cy="773950"/>
              </a:xfrm>
            </p:grpSpPr>
            <p:grpSp>
              <p:nvGrpSpPr>
                <p:cNvPr id="190" name="Группа 189"/>
                <p:cNvGrpSpPr/>
                <p:nvPr/>
              </p:nvGrpSpPr>
              <p:grpSpPr>
                <a:xfrm>
                  <a:off x="4307420" y="6968023"/>
                  <a:ext cx="2753132" cy="731403"/>
                  <a:chOff x="4307420" y="6968023"/>
                  <a:chExt cx="2753132" cy="731403"/>
                </a:xfrm>
              </p:grpSpPr>
              <p:grpSp>
                <p:nvGrpSpPr>
                  <p:cNvPr id="188" name="Группа 187"/>
                  <p:cNvGrpSpPr/>
                  <p:nvPr/>
                </p:nvGrpSpPr>
                <p:grpSpPr>
                  <a:xfrm>
                    <a:off x="4307420" y="6968023"/>
                    <a:ext cx="1128167" cy="190815"/>
                    <a:chOff x="4307420" y="6968023"/>
                    <a:chExt cx="1128167" cy="190815"/>
                  </a:xfrm>
                </p:grpSpPr>
                <p:sp>
                  <p:nvSpPr>
                    <p:cNvPr id="76" name="object 76"/>
                    <p:cNvSpPr/>
                    <p:nvPr/>
                  </p:nvSpPr>
                  <p:spPr>
                    <a:xfrm>
                      <a:off x="4307420" y="7016598"/>
                      <a:ext cx="712470" cy="14224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712470" h="142239">
                          <a:moveTo>
                            <a:pt x="712114" y="0"/>
                          </a:moveTo>
                          <a:lnTo>
                            <a:pt x="74777" y="0"/>
                          </a:lnTo>
                          <a:lnTo>
                            <a:pt x="0" y="70916"/>
                          </a:lnTo>
                          <a:lnTo>
                            <a:pt x="74777" y="141859"/>
                          </a:lnTo>
                          <a:lnTo>
                            <a:pt x="712114" y="141859"/>
                          </a:lnTo>
                          <a:lnTo>
                            <a:pt x="712114" y="0"/>
                          </a:lnTo>
                          <a:close/>
                        </a:path>
                      </a:pathLst>
                    </a:custGeom>
                    <a:solidFill>
                      <a:srgbClr val="92D050"/>
                    </a:solidFill>
                  </p:spPr>
                  <p:txBody>
                    <a:bodyPr wrap="square" lIns="0" tIns="0" rIns="0" bIns="0" rtlCol="0"/>
                    <a:lstStyle/>
                    <a:p>
                      <a:endParaRPr/>
                    </a:p>
                  </p:txBody>
                </p:sp>
                <p:sp>
                  <p:nvSpPr>
                    <p:cNvPr id="83" name="object 83"/>
                    <p:cNvSpPr txBox="1"/>
                    <p:nvPr/>
                  </p:nvSpPr>
                  <p:spPr>
                    <a:xfrm>
                      <a:off x="4396727" y="6968023"/>
                      <a:ext cx="1038860" cy="154979"/>
                    </a:xfrm>
                    <a:prstGeom prst="rect">
                      <a:avLst/>
                    </a:prstGeom>
                  </p:spPr>
                  <p:txBody>
                    <a:bodyPr vert="horz" wrap="square" lIns="0" tIns="0" rIns="0" bIns="0" rtlCol="0">
                      <a:spAutoFit/>
                    </a:bodyPr>
                    <a:lstStyle/>
                    <a:p>
                      <a:pPr marL="12700" marR="5080">
                        <a:lnSpc>
                          <a:spcPct val="166700"/>
                        </a:lnSpc>
                      </a:pPr>
                      <a:r>
                        <a:rPr sz="700" spc="25" dirty="0" err="1">
                          <a:solidFill>
                            <a:srgbClr val="231F20"/>
                          </a:solidFill>
                          <a:latin typeface="Arial Narrow"/>
                          <a:cs typeface="Arial Narrow"/>
                        </a:rPr>
                        <a:t>Развитие</a:t>
                      </a:r>
                      <a:r>
                        <a:rPr sz="700" spc="-45" dirty="0">
                          <a:solidFill>
                            <a:srgbClr val="231F20"/>
                          </a:solidFill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700" spc="25" dirty="0" err="1" smtClean="0">
                          <a:solidFill>
                            <a:srgbClr val="231F20"/>
                          </a:solidFill>
                          <a:latin typeface="Arial Narrow"/>
                          <a:cs typeface="Arial Narrow"/>
                        </a:rPr>
                        <a:t>образования</a:t>
                      </a:r>
                      <a:endParaRPr sz="700" dirty="0">
                        <a:latin typeface="Arial Narrow"/>
                        <a:cs typeface="Arial Narrow"/>
                      </a:endParaRPr>
                    </a:p>
                  </p:txBody>
                </p:sp>
              </p:grpSp>
              <p:grpSp>
                <p:nvGrpSpPr>
                  <p:cNvPr id="189" name="Группа 188"/>
                  <p:cNvGrpSpPr/>
                  <p:nvPr/>
                </p:nvGrpSpPr>
                <p:grpSpPr>
                  <a:xfrm>
                    <a:off x="4307420" y="7192493"/>
                    <a:ext cx="2753132" cy="506933"/>
                    <a:chOff x="4307420" y="7192493"/>
                    <a:chExt cx="2753132" cy="506933"/>
                  </a:xfrm>
                </p:grpSpPr>
                <p:sp>
                  <p:nvSpPr>
                    <p:cNvPr id="75" name="object 75"/>
                    <p:cNvSpPr/>
                    <p:nvPr/>
                  </p:nvSpPr>
                  <p:spPr>
                    <a:xfrm>
                      <a:off x="4307420" y="7192493"/>
                      <a:ext cx="712470" cy="14224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712470" h="142239">
                          <a:moveTo>
                            <a:pt x="712114" y="0"/>
                          </a:moveTo>
                          <a:lnTo>
                            <a:pt x="74777" y="0"/>
                          </a:lnTo>
                          <a:lnTo>
                            <a:pt x="0" y="70929"/>
                          </a:lnTo>
                          <a:lnTo>
                            <a:pt x="74777" y="141884"/>
                          </a:lnTo>
                          <a:lnTo>
                            <a:pt x="712114" y="141884"/>
                          </a:lnTo>
                          <a:lnTo>
                            <a:pt x="712114" y="0"/>
                          </a:lnTo>
                          <a:close/>
                        </a:path>
                      </a:pathLst>
                    </a:custGeom>
                    <a:solidFill>
                      <a:srgbClr val="00B0F0"/>
                    </a:solidFill>
                  </p:spPr>
                  <p:txBody>
                    <a:bodyPr wrap="square" lIns="0" tIns="0" rIns="0" bIns="0" rtlCol="0"/>
                    <a:lstStyle/>
                    <a:p>
                      <a:endParaRPr/>
                    </a:p>
                  </p:txBody>
                </p:sp>
                <p:sp>
                  <p:nvSpPr>
                    <p:cNvPr id="77" name="object 77"/>
                    <p:cNvSpPr/>
                    <p:nvPr/>
                  </p:nvSpPr>
                  <p:spPr>
                    <a:xfrm>
                      <a:off x="4307420" y="7557186"/>
                      <a:ext cx="712470" cy="14224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712470" h="142239">
                          <a:moveTo>
                            <a:pt x="712114" y="0"/>
                          </a:moveTo>
                          <a:lnTo>
                            <a:pt x="74777" y="0"/>
                          </a:lnTo>
                          <a:lnTo>
                            <a:pt x="0" y="70916"/>
                          </a:lnTo>
                          <a:lnTo>
                            <a:pt x="74777" y="141859"/>
                          </a:lnTo>
                          <a:lnTo>
                            <a:pt x="712114" y="141859"/>
                          </a:lnTo>
                          <a:lnTo>
                            <a:pt x="712114" y="0"/>
                          </a:lnTo>
                          <a:close/>
                        </a:path>
                      </a:pathLst>
                    </a:custGeom>
                    <a:solidFill>
                      <a:srgbClr val="00B050"/>
                    </a:solidFill>
                  </p:spPr>
                  <p:txBody>
                    <a:bodyPr wrap="square" lIns="0" tIns="0" rIns="0" bIns="0" rtlCol="0"/>
                    <a:lstStyle/>
                    <a:p>
                      <a:endParaRPr/>
                    </a:p>
                  </p:txBody>
                </p:sp>
                <p:sp>
                  <p:nvSpPr>
                    <p:cNvPr id="78" name="object 78"/>
                    <p:cNvSpPr/>
                    <p:nvPr/>
                  </p:nvSpPr>
                  <p:spPr>
                    <a:xfrm>
                      <a:off x="4307420" y="7372490"/>
                      <a:ext cx="712470" cy="14224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712470" h="142239">
                          <a:moveTo>
                            <a:pt x="712114" y="0"/>
                          </a:moveTo>
                          <a:lnTo>
                            <a:pt x="74777" y="0"/>
                          </a:lnTo>
                          <a:lnTo>
                            <a:pt x="0" y="70929"/>
                          </a:lnTo>
                          <a:lnTo>
                            <a:pt x="74777" y="141884"/>
                          </a:lnTo>
                          <a:lnTo>
                            <a:pt x="712114" y="141884"/>
                          </a:lnTo>
                          <a:lnTo>
                            <a:pt x="712114" y="0"/>
                          </a:lnTo>
                          <a:close/>
                        </a:path>
                      </a:pathLst>
                    </a:custGeom>
                    <a:solidFill>
                      <a:srgbClr val="FA6D2E"/>
                    </a:solidFill>
                  </p:spPr>
                  <p:txBody>
                    <a:bodyPr wrap="square" lIns="0" tIns="0" rIns="0" bIns="0" rtlCol="0"/>
                    <a:lstStyle/>
                    <a:p>
                      <a:endParaRPr/>
                    </a:p>
                  </p:txBody>
                </p:sp>
                <p:sp>
                  <p:nvSpPr>
                    <p:cNvPr id="84" name="object 84"/>
                    <p:cNvSpPr txBox="1"/>
                    <p:nvPr/>
                  </p:nvSpPr>
                  <p:spPr>
                    <a:xfrm>
                      <a:off x="4396727" y="7207250"/>
                      <a:ext cx="2663825" cy="467564"/>
                    </a:xfrm>
                    <a:prstGeom prst="rect">
                      <a:avLst/>
                    </a:prstGeom>
                  </p:spPr>
                  <p:txBody>
                    <a:bodyPr vert="horz" wrap="square" lIns="0" tIns="0" rIns="0" bIns="0" rtlCol="0">
                      <a:spAutoFit/>
                    </a:bodyPr>
                    <a:lstStyle/>
                    <a:p>
                      <a:pPr marL="12700">
                        <a:lnSpc>
                          <a:spcPct val="100000"/>
                        </a:lnSpc>
                      </a:pPr>
                      <a:r>
                        <a:rPr sz="700" spc="15" dirty="0">
                          <a:solidFill>
                            <a:srgbClr val="231F20"/>
                          </a:solidFill>
                          <a:latin typeface="Arial Narrow"/>
                          <a:cs typeface="Arial Narrow"/>
                        </a:rPr>
                        <a:t>Социальная </a:t>
                      </a:r>
                      <a:r>
                        <a:rPr sz="700" spc="40" dirty="0">
                          <a:solidFill>
                            <a:srgbClr val="231F20"/>
                          </a:solidFill>
                          <a:latin typeface="Arial Narrow"/>
                          <a:cs typeface="Arial Narrow"/>
                        </a:rPr>
                        <a:t>поддержка</a:t>
                      </a:r>
                      <a:r>
                        <a:rPr sz="700" spc="-70" dirty="0">
                          <a:solidFill>
                            <a:srgbClr val="231F20"/>
                          </a:solidFill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700" spc="35" dirty="0">
                          <a:solidFill>
                            <a:srgbClr val="231F20"/>
                          </a:solidFill>
                          <a:latin typeface="Arial Narrow"/>
                          <a:cs typeface="Arial Narrow"/>
                        </a:rPr>
                        <a:t>граждан</a:t>
                      </a:r>
                      <a:endParaRPr sz="700" dirty="0">
                        <a:latin typeface="Arial Narrow"/>
                        <a:cs typeface="Arial Narrow"/>
                      </a:endParaRPr>
                    </a:p>
                    <a:p>
                      <a:pPr marL="12700" marR="5080">
                        <a:lnSpc>
                          <a:spcPct val="166700"/>
                        </a:lnSpc>
                      </a:pPr>
                      <a:r>
                        <a:rPr sz="700" spc="25" dirty="0">
                          <a:solidFill>
                            <a:srgbClr val="231F20"/>
                          </a:solidFill>
                          <a:latin typeface="Arial Narrow"/>
                          <a:cs typeface="Arial Narrow"/>
                        </a:rPr>
                        <a:t>Развитие</a:t>
                      </a:r>
                      <a:r>
                        <a:rPr sz="700" spc="-5" dirty="0">
                          <a:solidFill>
                            <a:srgbClr val="231F20"/>
                          </a:solidFill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700" spc="35" dirty="0">
                          <a:solidFill>
                            <a:srgbClr val="231F20"/>
                          </a:solidFill>
                          <a:latin typeface="Arial Narrow"/>
                          <a:cs typeface="Arial Narrow"/>
                        </a:rPr>
                        <a:t>в</a:t>
                      </a:r>
                      <a:r>
                        <a:rPr sz="700" spc="-5" dirty="0">
                          <a:solidFill>
                            <a:srgbClr val="231F20"/>
                          </a:solidFill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700" spc="20" dirty="0">
                          <a:solidFill>
                            <a:srgbClr val="231F20"/>
                          </a:solidFill>
                          <a:latin typeface="Arial Narrow"/>
                          <a:cs typeface="Arial Narrow"/>
                        </a:rPr>
                        <a:t>сфере</a:t>
                      </a:r>
                      <a:r>
                        <a:rPr sz="700" spc="-5" dirty="0">
                          <a:solidFill>
                            <a:srgbClr val="231F20"/>
                          </a:solidFill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700" spc="25" dirty="0">
                          <a:solidFill>
                            <a:srgbClr val="231F20"/>
                          </a:solidFill>
                          <a:latin typeface="Arial Narrow"/>
                          <a:cs typeface="Arial Narrow"/>
                        </a:rPr>
                        <a:t>строительства,</a:t>
                      </a:r>
                      <a:r>
                        <a:rPr sz="700" spc="-5" dirty="0">
                          <a:solidFill>
                            <a:srgbClr val="231F20"/>
                          </a:solidFill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700" spc="25" dirty="0" err="1">
                          <a:solidFill>
                            <a:srgbClr val="231F20"/>
                          </a:solidFill>
                          <a:latin typeface="Arial Narrow"/>
                          <a:cs typeface="Arial Narrow"/>
                        </a:rPr>
                        <a:t>архитектуры</a:t>
                      </a:r>
                      <a:r>
                        <a:rPr sz="700" spc="25" dirty="0" smtClean="0">
                          <a:solidFill>
                            <a:srgbClr val="231F20"/>
                          </a:solidFill>
                          <a:latin typeface="Arial Narrow"/>
                          <a:cs typeface="Arial Narrow"/>
                        </a:rPr>
                        <a:t>,</a:t>
                      </a:r>
                      <a:r>
                        <a:rPr lang="ru-RU" sz="700" spc="25" dirty="0" smtClean="0">
                          <a:solidFill>
                            <a:srgbClr val="231F20"/>
                          </a:solidFill>
                          <a:latin typeface="Arial Narrow"/>
                          <a:cs typeface="Arial Narrow"/>
                        </a:rPr>
                        <a:t> ЖКХ</a:t>
                      </a:r>
                      <a:r>
                        <a:rPr sz="700" spc="-5" dirty="0" smtClean="0">
                          <a:solidFill>
                            <a:srgbClr val="231F20"/>
                          </a:solidFill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700" spc="20" dirty="0">
                          <a:solidFill>
                            <a:srgbClr val="231F20"/>
                          </a:solidFill>
                          <a:latin typeface="Arial Narrow"/>
                          <a:cs typeface="Arial Narrow"/>
                        </a:rPr>
                        <a:t>и</a:t>
                      </a:r>
                      <a:r>
                        <a:rPr sz="700" spc="-5" dirty="0">
                          <a:solidFill>
                            <a:srgbClr val="231F20"/>
                          </a:solidFill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700" spc="35" dirty="0">
                          <a:solidFill>
                            <a:srgbClr val="231F20"/>
                          </a:solidFill>
                          <a:latin typeface="Arial Narrow"/>
                          <a:cs typeface="Arial Narrow"/>
                        </a:rPr>
                        <a:t>дорожного</a:t>
                      </a:r>
                      <a:r>
                        <a:rPr sz="700" spc="-5" dirty="0">
                          <a:solidFill>
                            <a:srgbClr val="231F20"/>
                          </a:solidFill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700" spc="30" dirty="0">
                          <a:solidFill>
                            <a:srgbClr val="231F20"/>
                          </a:solidFill>
                          <a:latin typeface="Arial Narrow"/>
                          <a:cs typeface="Arial Narrow"/>
                        </a:rPr>
                        <a:t>хозяйства  </a:t>
                      </a:r>
                      <a:r>
                        <a:rPr sz="700" spc="25" dirty="0">
                          <a:solidFill>
                            <a:srgbClr val="231F20"/>
                          </a:solidFill>
                          <a:latin typeface="Arial Narrow"/>
                          <a:cs typeface="Arial Narrow"/>
                        </a:rPr>
                        <a:t>Развитие культуры, </a:t>
                      </a:r>
                      <a:r>
                        <a:rPr sz="700" spc="35" dirty="0">
                          <a:solidFill>
                            <a:srgbClr val="231F20"/>
                          </a:solidFill>
                          <a:latin typeface="Arial Narrow"/>
                          <a:cs typeface="Arial Narrow"/>
                        </a:rPr>
                        <a:t>физкультуры</a:t>
                      </a:r>
                      <a:r>
                        <a:rPr sz="700" spc="-100" dirty="0">
                          <a:solidFill>
                            <a:srgbClr val="231F20"/>
                          </a:solidFill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700" spc="20" dirty="0">
                          <a:solidFill>
                            <a:srgbClr val="231F20"/>
                          </a:solidFill>
                          <a:latin typeface="Arial Narrow"/>
                          <a:cs typeface="Arial Narrow"/>
                        </a:rPr>
                        <a:t>и </a:t>
                      </a:r>
                      <a:r>
                        <a:rPr sz="700" spc="25" dirty="0" err="1" smtClean="0">
                          <a:solidFill>
                            <a:srgbClr val="231F20"/>
                          </a:solidFill>
                          <a:latin typeface="Arial Narrow"/>
                          <a:cs typeface="Arial Narrow"/>
                        </a:rPr>
                        <a:t>спорта</a:t>
                      </a:r>
                      <a:endParaRPr sz="700" dirty="0">
                        <a:latin typeface="Arial Narrow"/>
                        <a:cs typeface="Arial Narrow"/>
                      </a:endParaRPr>
                    </a:p>
                  </p:txBody>
                </p:sp>
              </p:grpSp>
            </p:grpSp>
            <p:sp>
              <p:nvSpPr>
                <p:cNvPr id="87" name="object 87"/>
                <p:cNvSpPr txBox="1"/>
                <p:nvPr/>
              </p:nvSpPr>
              <p:spPr>
                <a:xfrm>
                  <a:off x="3714750" y="7283450"/>
                  <a:ext cx="405765" cy="169277"/>
                </a:xfrm>
                <a:prstGeom prst="rect">
                  <a:avLst/>
                </a:prstGeom>
              </p:spPr>
              <p:txBody>
                <a:bodyPr vert="horz" wrap="square" lIns="0" tIns="0" rIns="0" bIns="0" rtlCol="0">
                  <a:spAutoFit/>
                </a:bodyPr>
                <a:lstStyle/>
                <a:p>
                  <a:pPr marL="12700">
                    <a:lnSpc>
                      <a:spcPct val="100000"/>
                    </a:lnSpc>
                  </a:pPr>
                  <a:r>
                    <a:rPr lang="ru-RU" sz="1100" b="1" spc="-20" dirty="0" smtClean="0">
                      <a:solidFill>
                        <a:srgbClr val="231F20"/>
                      </a:solidFill>
                      <a:latin typeface="Trebuchet MS"/>
                      <a:cs typeface="Trebuchet MS"/>
                    </a:rPr>
                    <a:t>83</a:t>
                  </a:r>
                  <a:r>
                    <a:rPr sz="1100" b="1" spc="-20" dirty="0" smtClean="0">
                      <a:solidFill>
                        <a:srgbClr val="231F20"/>
                      </a:solidFill>
                      <a:latin typeface="Trebuchet MS"/>
                      <a:cs typeface="Trebuchet MS"/>
                    </a:rPr>
                    <a:t>,</a:t>
                  </a:r>
                  <a:r>
                    <a:rPr lang="ru-RU" sz="1100" b="1" spc="-20" dirty="0" smtClean="0">
                      <a:solidFill>
                        <a:srgbClr val="231F20"/>
                      </a:solidFill>
                      <a:latin typeface="Trebuchet MS"/>
                      <a:cs typeface="Trebuchet MS"/>
                    </a:rPr>
                    <a:t>1</a:t>
                  </a:r>
                  <a:r>
                    <a:rPr sz="1100" b="1" spc="-20" dirty="0" smtClean="0">
                      <a:solidFill>
                        <a:srgbClr val="231F20"/>
                      </a:solidFill>
                      <a:latin typeface="Trebuchet MS"/>
                      <a:cs typeface="Trebuchet MS"/>
                    </a:rPr>
                    <a:t>%</a:t>
                  </a:r>
                  <a:endParaRPr sz="1100" dirty="0">
                    <a:latin typeface="Trebuchet MS"/>
                    <a:cs typeface="Trebuchet MS"/>
                  </a:endParaRPr>
                </a:p>
              </p:txBody>
            </p:sp>
            <p:sp>
              <p:nvSpPr>
                <p:cNvPr id="90" name="object 90"/>
                <p:cNvSpPr/>
                <p:nvPr/>
              </p:nvSpPr>
              <p:spPr>
                <a:xfrm>
                  <a:off x="4147427" y="6966700"/>
                  <a:ext cx="100724" cy="773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745" h="1130300">
                      <a:moveTo>
                        <a:pt x="114376" y="0"/>
                      </a:moveTo>
                      <a:lnTo>
                        <a:pt x="73526" y="15509"/>
                      </a:lnTo>
                      <a:lnTo>
                        <a:pt x="51170" y="49987"/>
                      </a:lnTo>
                      <a:lnTo>
                        <a:pt x="50253" y="60731"/>
                      </a:lnTo>
                      <a:lnTo>
                        <a:pt x="50253" y="524992"/>
                      </a:lnTo>
                      <a:lnTo>
                        <a:pt x="49487" y="533124"/>
                      </a:lnTo>
                      <a:lnTo>
                        <a:pt x="12019" y="560459"/>
                      </a:lnTo>
                      <a:lnTo>
                        <a:pt x="0" y="561047"/>
                      </a:lnTo>
                      <a:lnTo>
                        <a:pt x="0" y="569671"/>
                      </a:lnTo>
                      <a:lnTo>
                        <a:pt x="37985" y="579208"/>
                      </a:lnTo>
                      <a:lnTo>
                        <a:pt x="50253" y="605980"/>
                      </a:lnTo>
                      <a:lnTo>
                        <a:pt x="50253" y="1069987"/>
                      </a:lnTo>
                      <a:lnTo>
                        <a:pt x="51170" y="1080662"/>
                      </a:lnTo>
                      <a:lnTo>
                        <a:pt x="73526" y="1114796"/>
                      </a:lnTo>
                      <a:lnTo>
                        <a:pt x="114376" y="1130198"/>
                      </a:lnTo>
                      <a:lnTo>
                        <a:pt x="118402" y="1124191"/>
                      </a:lnTo>
                      <a:lnTo>
                        <a:pt x="104850" y="1120526"/>
                      </a:lnTo>
                      <a:lnTo>
                        <a:pt x="93148" y="1115931"/>
                      </a:lnTo>
                      <a:lnTo>
                        <a:pt x="64655" y="1088534"/>
                      </a:lnTo>
                      <a:lnTo>
                        <a:pt x="61112" y="1069987"/>
                      </a:lnTo>
                      <a:lnTo>
                        <a:pt x="61112" y="605980"/>
                      </a:lnTo>
                      <a:lnTo>
                        <a:pt x="60457" y="598503"/>
                      </a:lnTo>
                      <a:lnTo>
                        <a:pt x="28757" y="567522"/>
                      </a:lnTo>
                      <a:lnTo>
                        <a:pt x="18694" y="565353"/>
                      </a:lnTo>
                      <a:lnTo>
                        <a:pt x="28757" y="563257"/>
                      </a:lnTo>
                      <a:lnTo>
                        <a:pt x="58496" y="539430"/>
                      </a:lnTo>
                      <a:lnTo>
                        <a:pt x="61112" y="524992"/>
                      </a:lnTo>
                      <a:lnTo>
                        <a:pt x="61112" y="60731"/>
                      </a:lnTo>
                      <a:lnTo>
                        <a:pt x="61972" y="50979"/>
                      </a:lnTo>
                      <a:lnTo>
                        <a:pt x="92395" y="13955"/>
                      </a:lnTo>
                      <a:lnTo>
                        <a:pt x="117398" y="5867"/>
                      </a:lnTo>
                      <a:lnTo>
                        <a:pt x="114376" y="0"/>
                      </a:lnTo>
                      <a:close/>
                    </a:path>
                  </a:pathLst>
                </a:custGeom>
                <a:solidFill>
                  <a:srgbClr val="939598"/>
                </a:solidFill>
              </p:spPr>
              <p:txBody>
                <a:bodyPr wrap="square" lIns="0" tIns="0" rIns="0" bIns="0" rtlCol="0"/>
                <a:lstStyle/>
                <a:p>
                  <a:endParaRPr/>
                </a:p>
              </p:txBody>
            </p:sp>
          </p:grpSp>
          <p:grpSp>
            <p:nvGrpSpPr>
              <p:cNvPr id="194" name="Группа 193"/>
              <p:cNvGrpSpPr/>
              <p:nvPr/>
            </p:nvGrpSpPr>
            <p:grpSpPr>
              <a:xfrm>
                <a:off x="3695458" y="7931150"/>
                <a:ext cx="1443584" cy="266700"/>
                <a:chOff x="3695458" y="7931150"/>
                <a:chExt cx="1443584" cy="266700"/>
              </a:xfrm>
            </p:grpSpPr>
            <p:sp>
              <p:nvSpPr>
                <p:cNvPr id="88" name="object 88"/>
                <p:cNvSpPr txBox="1"/>
                <p:nvPr/>
              </p:nvSpPr>
              <p:spPr>
                <a:xfrm>
                  <a:off x="3695458" y="7969250"/>
                  <a:ext cx="438150" cy="169277"/>
                </a:xfrm>
                <a:prstGeom prst="rect">
                  <a:avLst/>
                </a:prstGeom>
              </p:spPr>
              <p:txBody>
                <a:bodyPr vert="horz" wrap="square" lIns="0" tIns="0" rIns="0" bIns="0" rtlCol="0">
                  <a:spAutoFit/>
                </a:bodyPr>
                <a:lstStyle/>
                <a:p>
                  <a:pPr marL="12700" algn="ctr">
                    <a:lnSpc>
                      <a:spcPct val="100000"/>
                    </a:lnSpc>
                  </a:pPr>
                  <a:r>
                    <a:rPr lang="ru-RU" sz="1100" b="1" spc="-40" dirty="0" smtClean="0">
                      <a:solidFill>
                        <a:srgbClr val="231F20"/>
                      </a:solidFill>
                      <a:latin typeface="Trebuchet MS"/>
                      <a:cs typeface="Trebuchet MS"/>
                    </a:rPr>
                    <a:t>12</a:t>
                  </a:r>
                  <a:r>
                    <a:rPr sz="1100" b="1" spc="-40" dirty="0" smtClean="0">
                      <a:solidFill>
                        <a:srgbClr val="231F20"/>
                      </a:solidFill>
                      <a:latin typeface="Trebuchet MS"/>
                      <a:cs typeface="Trebuchet MS"/>
                    </a:rPr>
                    <a:t>,</a:t>
                  </a:r>
                  <a:r>
                    <a:rPr lang="ru-RU" sz="1100" b="1" spc="-40" dirty="0" smtClean="0">
                      <a:solidFill>
                        <a:srgbClr val="231F20"/>
                      </a:solidFill>
                      <a:latin typeface="Trebuchet MS"/>
                      <a:cs typeface="Trebuchet MS"/>
                    </a:rPr>
                    <a:t>8</a:t>
                  </a:r>
                  <a:r>
                    <a:rPr sz="1100" b="1" spc="-175" dirty="0" smtClean="0">
                      <a:solidFill>
                        <a:srgbClr val="231F20"/>
                      </a:solidFill>
                      <a:latin typeface="Trebuchet MS"/>
                      <a:cs typeface="Trebuchet MS"/>
                    </a:rPr>
                    <a:t> </a:t>
                  </a:r>
                  <a:r>
                    <a:rPr sz="1100" b="1" spc="60" dirty="0">
                      <a:solidFill>
                        <a:srgbClr val="231F20"/>
                      </a:solidFill>
                      <a:latin typeface="Trebuchet MS"/>
                      <a:cs typeface="Trebuchet MS"/>
                    </a:rPr>
                    <a:t>%</a:t>
                  </a:r>
                  <a:endParaRPr sz="1100" dirty="0">
                    <a:latin typeface="Trebuchet MS"/>
                    <a:cs typeface="Trebuchet MS"/>
                  </a:endParaRPr>
                </a:p>
              </p:txBody>
            </p:sp>
            <p:grpSp>
              <p:nvGrpSpPr>
                <p:cNvPr id="193" name="Группа 192"/>
                <p:cNvGrpSpPr/>
                <p:nvPr/>
              </p:nvGrpSpPr>
              <p:grpSpPr>
                <a:xfrm>
                  <a:off x="4147426" y="7931150"/>
                  <a:ext cx="991616" cy="266700"/>
                  <a:chOff x="4147426" y="7931150"/>
                  <a:chExt cx="991616" cy="266700"/>
                </a:xfrm>
              </p:grpSpPr>
              <p:grpSp>
                <p:nvGrpSpPr>
                  <p:cNvPr id="192" name="Группа 191"/>
                  <p:cNvGrpSpPr/>
                  <p:nvPr/>
                </p:nvGrpSpPr>
                <p:grpSpPr>
                  <a:xfrm>
                    <a:off x="4307420" y="7979410"/>
                    <a:ext cx="831622" cy="142240"/>
                    <a:chOff x="4307420" y="7979410"/>
                    <a:chExt cx="831622" cy="142240"/>
                  </a:xfrm>
                </p:grpSpPr>
                <p:sp>
                  <p:nvSpPr>
                    <p:cNvPr id="82" name="object 82"/>
                    <p:cNvSpPr/>
                    <p:nvPr/>
                  </p:nvSpPr>
                  <p:spPr>
                    <a:xfrm>
                      <a:off x="4307420" y="7979410"/>
                      <a:ext cx="712470" cy="14224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712470" h="142240">
                          <a:moveTo>
                            <a:pt x="712114" y="0"/>
                          </a:moveTo>
                          <a:lnTo>
                            <a:pt x="74777" y="0"/>
                          </a:lnTo>
                          <a:lnTo>
                            <a:pt x="0" y="70916"/>
                          </a:lnTo>
                          <a:lnTo>
                            <a:pt x="74777" y="141859"/>
                          </a:lnTo>
                          <a:lnTo>
                            <a:pt x="712114" y="141859"/>
                          </a:lnTo>
                          <a:lnTo>
                            <a:pt x="712114" y="0"/>
                          </a:lnTo>
                          <a:close/>
                        </a:path>
                      </a:pathLst>
                    </a:custGeom>
                    <a:solidFill>
                      <a:srgbClr val="FFD13F"/>
                    </a:solidFill>
                  </p:spPr>
                  <p:txBody>
                    <a:bodyPr wrap="square" lIns="0" tIns="0" rIns="0" bIns="0" rtlCol="0"/>
                    <a:lstStyle/>
                    <a:p>
                      <a:endParaRPr/>
                    </a:p>
                  </p:txBody>
                </p:sp>
                <p:sp>
                  <p:nvSpPr>
                    <p:cNvPr id="85" name="object 85"/>
                    <p:cNvSpPr txBox="1"/>
                    <p:nvPr/>
                  </p:nvSpPr>
                  <p:spPr>
                    <a:xfrm>
                      <a:off x="4396727" y="7991641"/>
                      <a:ext cx="742315" cy="120650"/>
                    </a:xfrm>
                    <a:prstGeom prst="rect">
                      <a:avLst/>
                    </a:prstGeom>
                  </p:spPr>
                  <p:txBody>
                    <a:bodyPr vert="horz" wrap="square" lIns="0" tIns="0" rIns="0" bIns="0" rtlCol="0">
                      <a:spAutoFit/>
                    </a:bodyPr>
                    <a:lstStyle/>
                    <a:p>
                      <a:pPr marL="12700">
                        <a:lnSpc>
                          <a:spcPct val="100000"/>
                        </a:lnSpc>
                      </a:pPr>
                      <a:r>
                        <a:rPr sz="700" spc="20" dirty="0">
                          <a:solidFill>
                            <a:srgbClr val="231F20"/>
                          </a:solidFill>
                          <a:latin typeface="Arial Narrow"/>
                          <a:cs typeface="Arial Narrow"/>
                        </a:rPr>
                        <a:t>Прочие</a:t>
                      </a:r>
                      <a:r>
                        <a:rPr sz="700" spc="-65" dirty="0">
                          <a:solidFill>
                            <a:srgbClr val="231F20"/>
                          </a:solidFill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700" spc="35" dirty="0">
                          <a:solidFill>
                            <a:srgbClr val="231F20"/>
                          </a:solidFill>
                          <a:latin typeface="Arial Narrow"/>
                          <a:cs typeface="Arial Narrow"/>
                        </a:rPr>
                        <a:t>программы</a:t>
                      </a:r>
                      <a:endParaRPr sz="700" dirty="0">
                        <a:latin typeface="Arial Narrow"/>
                        <a:cs typeface="Arial Narrow"/>
                      </a:endParaRPr>
                    </a:p>
                  </p:txBody>
                </p:sp>
              </p:grpSp>
              <p:sp>
                <p:nvSpPr>
                  <p:cNvPr id="91" name="object 91"/>
                  <p:cNvSpPr/>
                  <p:nvPr/>
                </p:nvSpPr>
                <p:spPr>
                  <a:xfrm>
                    <a:off x="4147426" y="7931150"/>
                    <a:ext cx="118745" cy="2667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8745" h="266700">
                        <a:moveTo>
                          <a:pt x="114376" y="0"/>
                        </a:moveTo>
                        <a:lnTo>
                          <a:pt x="73526" y="15514"/>
                        </a:lnTo>
                        <a:lnTo>
                          <a:pt x="51170" y="49992"/>
                        </a:lnTo>
                        <a:lnTo>
                          <a:pt x="50253" y="60744"/>
                        </a:lnTo>
                        <a:lnTo>
                          <a:pt x="50253" y="93002"/>
                        </a:lnTo>
                        <a:lnTo>
                          <a:pt x="49487" y="101131"/>
                        </a:lnTo>
                        <a:lnTo>
                          <a:pt x="12019" y="128469"/>
                        </a:lnTo>
                        <a:lnTo>
                          <a:pt x="0" y="129057"/>
                        </a:lnTo>
                        <a:lnTo>
                          <a:pt x="0" y="137680"/>
                        </a:lnTo>
                        <a:lnTo>
                          <a:pt x="37985" y="147205"/>
                        </a:lnTo>
                        <a:lnTo>
                          <a:pt x="50253" y="173990"/>
                        </a:lnTo>
                        <a:lnTo>
                          <a:pt x="50253" y="205994"/>
                        </a:lnTo>
                        <a:lnTo>
                          <a:pt x="51170" y="216668"/>
                        </a:lnTo>
                        <a:lnTo>
                          <a:pt x="73526" y="250802"/>
                        </a:lnTo>
                        <a:lnTo>
                          <a:pt x="114376" y="266204"/>
                        </a:lnTo>
                        <a:lnTo>
                          <a:pt x="118402" y="260197"/>
                        </a:lnTo>
                        <a:lnTo>
                          <a:pt x="104850" y="256532"/>
                        </a:lnTo>
                        <a:lnTo>
                          <a:pt x="93148" y="251937"/>
                        </a:lnTo>
                        <a:lnTo>
                          <a:pt x="64655" y="224540"/>
                        </a:lnTo>
                        <a:lnTo>
                          <a:pt x="61112" y="205994"/>
                        </a:lnTo>
                        <a:lnTo>
                          <a:pt x="61112" y="173990"/>
                        </a:lnTo>
                        <a:lnTo>
                          <a:pt x="60457" y="166510"/>
                        </a:lnTo>
                        <a:lnTo>
                          <a:pt x="28757" y="135524"/>
                        </a:lnTo>
                        <a:lnTo>
                          <a:pt x="18694" y="133362"/>
                        </a:lnTo>
                        <a:lnTo>
                          <a:pt x="28757" y="131267"/>
                        </a:lnTo>
                        <a:lnTo>
                          <a:pt x="58496" y="107435"/>
                        </a:lnTo>
                        <a:lnTo>
                          <a:pt x="61112" y="93002"/>
                        </a:lnTo>
                        <a:lnTo>
                          <a:pt x="61112" y="60744"/>
                        </a:lnTo>
                        <a:lnTo>
                          <a:pt x="61972" y="50990"/>
                        </a:lnTo>
                        <a:lnTo>
                          <a:pt x="92395" y="13957"/>
                        </a:lnTo>
                        <a:lnTo>
                          <a:pt x="117398" y="5880"/>
                        </a:lnTo>
                        <a:lnTo>
                          <a:pt x="114376" y="0"/>
                        </a:lnTo>
                        <a:close/>
                      </a:path>
                    </a:pathLst>
                  </a:custGeom>
                  <a:solidFill>
                    <a:srgbClr val="FAAE78"/>
                  </a:solidFill>
                </p:spPr>
                <p:txBody>
                  <a:bodyPr wrap="square" lIns="0" tIns="0" rIns="0" bIns="0" rtlCol="0"/>
                  <a:lstStyle/>
                  <a:p>
                    <a:endParaRPr/>
                  </a:p>
                </p:txBody>
              </p:sp>
            </p:grpSp>
          </p:grpSp>
        </p:grpSp>
      </p:grpSp>
      <p:graphicFrame>
        <p:nvGraphicFramePr>
          <p:cNvPr id="183" name="Диаграмма 182"/>
          <p:cNvGraphicFramePr/>
          <p:nvPr/>
        </p:nvGraphicFramePr>
        <p:xfrm>
          <a:off x="438150" y="730250"/>
          <a:ext cx="2362200" cy="22859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84" name="Диаграмма 183"/>
          <p:cNvGraphicFramePr/>
          <p:nvPr/>
        </p:nvGraphicFramePr>
        <p:xfrm>
          <a:off x="4857750" y="730250"/>
          <a:ext cx="2362200" cy="22859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85" name="object 50"/>
          <p:cNvSpPr txBox="1"/>
          <p:nvPr/>
        </p:nvSpPr>
        <p:spPr>
          <a:xfrm>
            <a:off x="514350" y="5908873"/>
            <a:ext cx="6858000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1200" b="1" dirty="0" smtClean="0">
                <a:solidFill>
                  <a:srgbClr val="00B8BE"/>
                </a:solidFill>
                <a:latin typeface="Trebuchet MS"/>
                <a:cs typeface="Trebuchet MS"/>
              </a:rPr>
              <a:t>Расходы местного бюджета в 2017 году в рамках муниципальных программ</a:t>
            </a:r>
            <a:r>
              <a:rPr lang="ru-RU" sz="1200" b="1" spc="-15" dirty="0" smtClean="0">
                <a:solidFill>
                  <a:srgbClr val="00B8BE"/>
                </a:solidFill>
                <a:latin typeface="Trebuchet MS"/>
                <a:cs typeface="Trebuchet MS"/>
              </a:rPr>
              <a:t> Шалинского городского округа и </a:t>
            </a:r>
            <a:r>
              <a:rPr lang="ru-RU" sz="1200" b="1" spc="-15" dirty="0" err="1" smtClean="0">
                <a:solidFill>
                  <a:srgbClr val="00B8BE"/>
                </a:solidFill>
                <a:latin typeface="Trebuchet MS"/>
                <a:cs typeface="Trebuchet MS"/>
              </a:rPr>
              <a:t>непрограммных</a:t>
            </a:r>
            <a:r>
              <a:rPr lang="ru-RU" sz="1200" b="1" spc="-15" dirty="0" smtClean="0">
                <a:solidFill>
                  <a:srgbClr val="00B8BE"/>
                </a:solidFill>
                <a:latin typeface="Trebuchet MS"/>
                <a:cs typeface="Trebuchet MS"/>
              </a:rPr>
              <a:t> направлений деятельности</a:t>
            </a:r>
            <a:endParaRPr sz="1200" dirty="0">
              <a:latin typeface="Trebuchet MS"/>
              <a:cs typeface="Trebuchet MS"/>
            </a:endParaRPr>
          </a:p>
        </p:txBody>
      </p:sp>
      <p:graphicFrame>
        <p:nvGraphicFramePr>
          <p:cNvPr id="186" name="Диаграмма 185"/>
          <p:cNvGraphicFramePr/>
          <p:nvPr/>
        </p:nvGraphicFramePr>
        <p:xfrm>
          <a:off x="590550" y="6521450"/>
          <a:ext cx="2895600" cy="22859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79" name="Группа 78"/>
          <p:cNvGrpSpPr/>
          <p:nvPr/>
        </p:nvGrpSpPr>
        <p:grpSpPr>
          <a:xfrm>
            <a:off x="0" y="196850"/>
            <a:ext cx="7740523" cy="396240"/>
            <a:chOff x="0" y="288010"/>
            <a:chExt cx="7740523" cy="396240"/>
          </a:xfrm>
        </p:grpSpPr>
        <p:sp>
          <p:nvSpPr>
            <p:cNvPr id="80" name="object 3"/>
            <p:cNvSpPr/>
            <p:nvPr/>
          </p:nvSpPr>
          <p:spPr>
            <a:xfrm>
              <a:off x="7567803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2" name="object 4"/>
            <p:cNvSpPr/>
            <p:nvPr/>
          </p:nvSpPr>
          <p:spPr>
            <a:xfrm>
              <a:off x="7376998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3" name="object 5"/>
            <p:cNvSpPr/>
            <p:nvPr/>
          </p:nvSpPr>
          <p:spPr>
            <a:xfrm>
              <a:off x="7186193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4" name="object 6"/>
            <p:cNvSpPr/>
            <p:nvPr/>
          </p:nvSpPr>
          <p:spPr>
            <a:xfrm>
              <a:off x="6995400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5" name="object 7"/>
            <p:cNvSpPr/>
            <p:nvPr/>
          </p:nvSpPr>
          <p:spPr>
            <a:xfrm>
              <a:off x="0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6" name="object 8"/>
            <p:cNvSpPr/>
            <p:nvPr/>
          </p:nvSpPr>
          <p:spPr>
            <a:xfrm>
              <a:off x="251999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7" name="object 9"/>
            <p:cNvSpPr/>
            <p:nvPr/>
          </p:nvSpPr>
          <p:spPr>
            <a:xfrm>
              <a:off x="504000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8" name="object 10"/>
            <p:cNvSpPr/>
            <p:nvPr/>
          </p:nvSpPr>
          <p:spPr>
            <a:xfrm>
              <a:off x="756000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grpSp>
          <p:nvGrpSpPr>
            <p:cNvPr id="99" name="Группа 44"/>
            <p:cNvGrpSpPr/>
            <p:nvPr/>
          </p:nvGrpSpPr>
          <p:grpSpPr>
            <a:xfrm>
              <a:off x="990600" y="288010"/>
              <a:ext cx="6101715" cy="396240"/>
              <a:chOff x="990600" y="288010"/>
              <a:chExt cx="6101715" cy="396240"/>
            </a:xfrm>
          </p:grpSpPr>
          <p:sp>
            <p:nvSpPr>
              <p:cNvPr id="101" name="object 12"/>
              <p:cNvSpPr/>
              <p:nvPr/>
            </p:nvSpPr>
            <p:spPr>
              <a:xfrm>
                <a:off x="990600" y="288010"/>
                <a:ext cx="6101715" cy="396240"/>
              </a:xfrm>
              <a:custGeom>
                <a:avLst/>
                <a:gdLst/>
                <a:ahLst/>
                <a:cxnLst/>
                <a:rect l="l" t="t" r="r" b="b"/>
                <a:pathLst>
                  <a:path w="6101715" h="396240">
                    <a:moveTo>
                      <a:pt x="6028944" y="0"/>
                    </a:moveTo>
                    <a:lnTo>
                      <a:pt x="280758" y="0"/>
                    </a:lnTo>
                    <a:lnTo>
                      <a:pt x="0" y="198031"/>
                    </a:lnTo>
                    <a:lnTo>
                      <a:pt x="280758" y="395998"/>
                    </a:lnTo>
                    <a:lnTo>
                      <a:pt x="6028944" y="395998"/>
                    </a:lnTo>
                    <a:lnTo>
                      <a:pt x="6057141" y="391390"/>
                    </a:lnTo>
                    <a:lnTo>
                      <a:pt x="6080172" y="378823"/>
                    </a:lnTo>
                    <a:lnTo>
                      <a:pt x="6095702" y="360181"/>
                    </a:lnTo>
                    <a:lnTo>
                      <a:pt x="6101397" y="337350"/>
                    </a:lnTo>
                    <a:lnTo>
                      <a:pt x="6101397" y="58648"/>
                    </a:lnTo>
                    <a:lnTo>
                      <a:pt x="6095702" y="35816"/>
                    </a:lnTo>
                    <a:lnTo>
                      <a:pt x="6080172" y="17175"/>
                    </a:lnTo>
                    <a:lnTo>
                      <a:pt x="6057141" y="4607"/>
                    </a:lnTo>
                    <a:lnTo>
                      <a:pt x="6028944" y="0"/>
                    </a:lnTo>
                    <a:close/>
                  </a:path>
                </a:pathLst>
              </a:custGeom>
              <a:solidFill>
                <a:srgbClr val="00B8B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02" name="object 13"/>
              <p:cNvSpPr/>
              <p:nvPr/>
            </p:nvSpPr>
            <p:spPr>
              <a:xfrm>
                <a:off x="6734556" y="342011"/>
                <a:ext cx="288290" cy="288290"/>
              </a:xfrm>
              <a:custGeom>
                <a:avLst/>
                <a:gdLst/>
                <a:ahLst/>
                <a:cxnLst/>
                <a:rect l="l" t="t" r="r" b="b"/>
                <a:pathLst>
                  <a:path w="288290" h="288290">
                    <a:moveTo>
                      <a:pt x="235673" y="0"/>
                    </a:moveTo>
                    <a:lnTo>
                      <a:pt x="52324" y="0"/>
                    </a:lnTo>
                    <a:lnTo>
                      <a:pt x="31953" y="4105"/>
                    </a:lnTo>
                    <a:lnTo>
                      <a:pt x="15322" y="15308"/>
                    </a:lnTo>
                    <a:lnTo>
                      <a:pt x="4110" y="31937"/>
                    </a:lnTo>
                    <a:lnTo>
                      <a:pt x="0" y="52324"/>
                    </a:lnTo>
                    <a:lnTo>
                      <a:pt x="0" y="235661"/>
                    </a:lnTo>
                    <a:lnTo>
                      <a:pt x="4110" y="256031"/>
                    </a:lnTo>
                    <a:lnTo>
                      <a:pt x="15322" y="272662"/>
                    </a:lnTo>
                    <a:lnTo>
                      <a:pt x="31953" y="283874"/>
                    </a:lnTo>
                    <a:lnTo>
                      <a:pt x="52324" y="287985"/>
                    </a:lnTo>
                    <a:lnTo>
                      <a:pt x="235673" y="287985"/>
                    </a:lnTo>
                    <a:lnTo>
                      <a:pt x="256038" y="283874"/>
                    </a:lnTo>
                    <a:lnTo>
                      <a:pt x="272670" y="272662"/>
                    </a:lnTo>
                    <a:lnTo>
                      <a:pt x="283885" y="256031"/>
                    </a:lnTo>
                    <a:lnTo>
                      <a:pt x="287997" y="235661"/>
                    </a:lnTo>
                    <a:lnTo>
                      <a:pt x="287997" y="52324"/>
                    </a:lnTo>
                    <a:lnTo>
                      <a:pt x="283885" y="31937"/>
                    </a:lnTo>
                    <a:lnTo>
                      <a:pt x="272670" y="15308"/>
                    </a:lnTo>
                    <a:lnTo>
                      <a:pt x="256038" y="4105"/>
                    </a:lnTo>
                    <a:lnTo>
                      <a:pt x="235673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03" name="object 14"/>
              <p:cNvSpPr txBox="1"/>
              <p:nvPr/>
            </p:nvSpPr>
            <p:spPr>
              <a:xfrm>
                <a:off x="6762750" y="381748"/>
                <a:ext cx="245403" cy="18466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marL="12700">
                  <a:lnSpc>
                    <a:spcPct val="100000"/>
                  </a:lnSpc>
                </a:pPr>
                <a:r>
                  <a:rPr lang="ru-RU" sz="1200" b="1" spc="25" dirty="0" smtClean="0">
                    <a:solidFill>
                      <a:srgbClr val="009DA2"/>
                    </a:solidFill>
                    <a:latin typeface="Gill Sans MT"/>
                    <a:cs typeface="Gill Sans MT"/>
                  </a:rPr>
                  <a:t>15</a:t>
                </a:r>
                <a:endParaRPr sz="1200" dirty="0">
                  <a:latin typeface="Gill Sans MT"/>
                  <a:cs typeface="Gill Sans MT"/>
                </a:endParaRPr>
              </a:p>
            </p:txBody>
          </p:sp>
        </p:grpSp>
        <p:sp>
          <p:nvSpPr>
            <p:cNvPr id="100" name="object 21"/>
            <p:cNvSpPr txBox="1"/>
            <p:nvPr/>
          </p:nvSpPr>
          <p:spPr>
            <a:xfrm>
              <a:off x="1276350" y="364210"/>
              <a:ext cx="5410200" cy="166712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 marR="5080">
                <a:lnSpc>
                  <a:spcPts val="1300"/>
                </a:lnSpc>
              </a:pPr>
              <a:r>
                <a:rPr lang="ru-RU" sz="1000" b="1" spc="-2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МУНИЦИПАЛЬНЫЙ ДОЛГ</a:t>
              </a:r>
              <a:endParaRPr lang="ru-RU" sz="1000" dirty="0" smtClean="0">
                <a:latin typeface="Trebuchet MS"/>
                <a:cs typeface="Trebuchet MS"/>
              </a:endParaRP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416000" y="12"/>
            <a:ext cx="323989" cy="1090799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0" y="10420698"/>
            <a:ext cx="7740015" cy="0"/>
          </a:xfrm>
          <a:custGeom>
            <a:avLst/>
            <a:gdLst/>
            <a:ahLst/>
            <a:cxnLst/>
            <a:rect l="l" t="t" r="r" b="b"/>
            <a:pathLst>
              <a:path w="7740015">
                <a:moveTo>
                  <a:pt x="0" y="0"/>
                </a:moveTo>
                <a:lnTo>
                  <a:pt x="7739997" y="0"/>
                </a:lnTo>
              </a:path>
            </a:pathLst>
          </a:custGeom>
          <a:ln w="6350">
            <a:solidFill>
              <a:srgbClr val="8A8C8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0" y="10506584"/>
            <a:ext cx="7740015" cy="0"/>
          </a:xfrm>
          <a:custGeom>
            <a:avLst/>
            <a:gdLst/>
            <a:ahLst/>
            <a:cxnLst/>
            <a:rect l="l" t="t" r="r" b="b"/>
            <a:pathLst>
              <a:path w="7740015">
                <a:moveTo>
                  <a:pt x="0" y="0"/>
                </a:moveTo>
                <a:lnTo>
                  <a:pt x="7739997" y="0"/>
                </a:lnTo>
              </a:path>
            </a:pathLst>
          </a:custGeom>
          <a:ln w="6350">
            <a:solidFill>
              <a:srgbClr val="8A8C8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0" y="10597236"/>
            <a:ext cx="7740015" cy="0"/>
          </a:xfrm>
          <a:custGeom>
            <a:avLst/>
            <a:gdLst/>
            <a:ahLst/>
            <a:cxnLst/>
            <a:rect l="l" t="t" r="r" b="b"/>
            <a:pathLst>
              <a:path w="7740015">
                <a:moveTo>
                  <a:pt x="0" y="0"/>
                </a:moveTo>
                <a:lnTo>
                  <a:pt x="7739997" y="0"/>
                </a:lnTo>
              </a:path>
            </a:pathLst>
          </a:custGeom>
          <a:ln w="6350">
            <a:solidFill>
              <a:srgbClr val="8A8C8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0" y="10602001"/>
            <a:ext cx="5016500" cy="0"/>
          </a:xfrm>
          <a:custGeom>
            <a:avLst/>
            <a:gdLst/>
            <a:ahLst/>
            <a:cxnLst/>
            <a:rect l="l" t="t" r="r" b="b"/>
            <a:pathLst>
              <a:path w="5016500">
                <a:moveTo>
                  <a:pt x="0" y="0"/>
                </a:moveTo>
                <a:lnTo>
                  <a:pt x="5016138" y="0"/>
                </a:lnTo>
              </a:path>
            </a:pathLst>
          </a:custGeom>
          <a:ln w="36004">
            <a:solidFill>
              <a:srgbClr val="00A3A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0" y="10511350"/>
            <a:ext cx="4229735" cy="0"/>
          </a:xfrm>
          <a:custGeom>
            <a:avLst/>
            <a:gdLst/>
            <a:ahLst/>
            <a:cxnLst/>
            <a:rect l="l" t="t" r="r" b="b"/>
            <a:pathLst>
              <a:path w="4229735">
                <a:moveTo>
                  <a:pt x="0" y="0"/>
                </a:moveTo>
                <a:lnTo>
                  <a:pt x="4229411" y="0"/>
                </a:lnTo>
              </a:path>
            </a:pathLst>
          </a:custGeom>
          <a:ln w="36004">
            <a:solidFill>
              <a:srgbClr val="00B8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0" y="10420700"/>
            <a:ext cx="3446779" cy="0"/>
          </a:xfrm>
          <a:custGeom>
            <a:avLst/>
            <a:gdLst/>
            <a:ahLst/>
            <a:cxnLst/>
            <a:rect l="l" t="t" r="r" b="b"/>
            <a:pathLst>
              <a:path w="3446779">
                <a:moveTo>
                  <a:pt x="0" y="0"/>
                </a:moveTo>
                <a:lnTo>
                  <a:pt x="3446329" y="0"/>
                </a:lnTo>
              </a:path>
            </a:pathLst>
          </a:custGeom>
          <a:ln w="36004">
            <a:solidFill>
              <a:srgbClr val="A2DAD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21" name="object 21"/>
          <p:cNvGraphicFramePr>
            <a:graphicFrameLocks noGrp="1"/>
          </p:cNvGraphicFramePr>
          <p:nvPr/>
        </p:nvGraphicFramePr>
        <p:xfrm>
          <a:off x="647999" y="1175143"/>
          <a:ext cx="6724351" cy="852002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98860"/>
                <a:gridCol w="2839166"/>
                <a:gridCol w="946385"/>
                <a:gridCol w="658740"/>
                <a:gridCol w="636321"/>
                <a:gridCol w="747154"/>
                <a:gridCol w="597725"/>
              </a:tblGrid>
              <a:tr h="652445">
                <a:tc>
                  <a:txBody>
                    <a:bodyPr/>
                    <a:lstStyle/>
                    <a:p>
                      <a:pPr marL="39370" marR="28575" indent="19050" algn="ctr">
                        <a:lnSpc>
                          <a:spcPts val="700"/>
                        </a:lnSpc>
                      </a:pPr>
                      <a:r>
                        <a:rPr sz="700" b="1" spc="90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№  </a:t>
                      </a:r>
                      <a:r>
                        <a:rPr sz="700" b="1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п/п</a:t>
                      </a:r>
                      <a:endParaRPr sz="7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 anchor="ctr">
                    <a:lnR w="6350">
                      <a:solidFill>
                        <a:srgbClr val="FFFFFF"/>
                      </a:solidFill>
                      <a:prstDash val="solid"/>
                    </a:lnR>
                    <a:solidFill>
                      <a:srgbClr val="00B8BE"/>
                    </a:solidFill>
                  </a:tcPr>
                </a:tc>
                <a:tc>
                  <a:txBody>
                    <a:bodyPr/>
                    <a:lstStyle/>
                    <a:p>
                      <a:pPr marL="308610" marR="300990" algn="ctr">
                        <a:lnSpc>
                          <a:spcPts val="700"/>
                        </a:lnSpc>
                        <a:spcBef>
                          <a:spcPts val="555"/>
                        </a:spcBef>
                      </a:pPr>
                      <a:r>
                        <a:rPr sz="700" b="1" spc="-10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Наименование </a:t>
                      </a:r>
                      <a:r>
                        <a:rPr sz="700" b="1" dirty="0" err="1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показателя</a:t>
                      </a:r>
                      <a:r>
                        <a:rPr lang="ru-RU" sz="700" b="1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700" b="1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/  </a:t>
                      </a:r>
                      <a:r>
                        <a:rPr sz="700" b="1" spc="-15" dirty="0" err="1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наименование</a:t>
                      </a:r>
                      <a:r>
                        <a:rPr sz="700" b="1" spc="-1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lang="ru-RU" sz="700" b="1" spc="-10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муниципальной</a:t>
                      </a:r>
                      <a:r>
                        <a:rPr lang="ru-RU" sz="700" b="1" spc="-10" baseline="0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700" b="1" dirty="0" err="1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программы</a:t>
                      </a:r>
                      <a:r>
                        <a:rPr sz="700" b="1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lang="ru-RU" sz="700" b="1" spc="-5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Шалинского городского округа</a:t>
                      </a:r>
                      <a:endParaRPr sz="7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solidFill>
                      <a:srgbClr val="00B8BE"/>
                    </a:solidFill>
                  </a:tcPr>
                </a:tc>
                <a:tc>
                  <a:txBody>
                    <a:bodyPr/>
                    <a:lstStyle/>
                    <a:p>
                      <a:pPr marL="90170" marR="82550" algn="ctr">
                        <a:lnSpc>
                          <a:spcPts val="700"/>
                        </a:lnSpc>
                      </a:pPr>
                      <a:r>
                        <a:rPr lang="ru-RU" sz="700" b="1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Объем бюджетных ассигнований</a:t>
                      </a:r>
                      <a:r>
                        <a:rPr lang="ru-RU" sz="700" b="1" baseline="0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на финансовое обеспечение реализации муниципальной программы, в тысячах рублей</a:t>
                      </a:r>
                      <a:endParaRPr sz="7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solidFill>
                      <a:srgbClr val="00B8BE"/>
                    </a:solidFill>
                  </a:tcPr>
                </a:tc>
                <a:tc>
                  <a:txBody>
                    <a:bodyPr/>
                    <a:lstStyle/>
                    <a:p>
                      <a:pPr marL="39370" algn="ctr">
                        <a:lnSpc>
                          <a:spcPct val="100000"/>
                        </a:lnSpc>
                      </a:pPr>
                      <a:r>
                        <a:rPr sz="700" b="1" spc="-20" dirty="0" err="1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Исполнено</a:t>
                      </a:r>
                      <a:r>
                        <a:rPr lang="ru-RU" sz="700" b="1" spc="-20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, в тысячах рублей</a:t>
                      </a:r>
                      <a:endParaRPr sz="7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solidFill>
                      <a:srgbClr val="00B8BE"/>
                    </a:solidFill>
                  </a:tcPr>
                </a:tc>
                <a:tc>
                  <a:txBody>
                    <a:bodyPr/>
                    <a:lstStyle/>
                    <a:p>
                      <a:pPr marL="34925" marR="27940" algn="ctr">
                        <a:lnSpc>
                          <a:spcPts val="700"/>
                        </a:lnSpc>
                        <a:spcBef>
                          <a:spcPts val="70"/>
                        </a:spcBef>
                      </a:pPr>
                      <a:r>
                        <a:rPr lang="ru-RU" sz="700" b="1" spc="-30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Процент</a:t>
                      </a:r>
                      <a:r>
                        <a:rPr lang="ru-RU" sz="700" b="1" spc="-30" baseline="0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700" b="1" spc="-30" dirty="0" err="1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исполнени</a:t>
                      </a:r>
                      <a:r>
                        <a:rPr sz="700" b="1" dirty="0" err="1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я</a:t>
                      </a:r>
                      <a:r>
                        <a:rPr sz="700" b="1" spc="-95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lang="ru-RU" sz="700" b="1" spc="-95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, %</a:t>
                      </a:r>
                      <a:endParaRPr sz="7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solidFill>
                      <a:srgbClr val="00B8BE"/>
                    </a:solidFill>
                  </a:tcPr>
                </a:tc>
                <a:tc>
                  <a:txBody>
                    <a:bodyPr/>
                    <a:lstStyle/>
                    <a:p>
                      <a:pPr marL="50165" marR="42545" algn="ctr">
                        <a:lnSpc>
                          <a:spcPts val="700"/>
                        </a:lnSpc>
                      </a:pPr>
                      <a:r>
                        <a:rPr sz="700" b="1" spc="-30" dirty="0" err="1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У</a:t>
                      </a:r>
                      <a:r>
                        <a:rPr sz="700" b="1" dirty="0" err="1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дельный</a:t>
                      </a:r>
                      <a:r>
                        <a:rPr sz="700" b="1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 </a:t>
                      </a:r>
                      <a:r>
                        <a:rPr sz="700" b="1" spc="-1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вес</a:t>
                      </a:r>
                      <a:endParaRPr sz="700" dirty="0">
                        <a:latin typeface="Trebuchet MS"/>
                        <a:cs typeface="Trebuchet MS"/>
                      </a:endParaRPr>
                    </a:p>
                    <a:p>
                      <a:pPr marL="52705" marR="45085" indent="-635" algn="ctr">
                        <a:lnSpc>
                          <a:spcPts val="700"/>
                        </a:lnSpc>
                      </a:pPr>
                      <a:r>
                        <a:rPr sz="700" b="1" spc="1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в </a:t>
                      </a:r>
                      <a:r>
                        <a:rPr sz="700" b="1" dirty="0" err="1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общем</a:t>
                      </a:r>
                      <a:r>
                        <a:rPr sz="700" b="1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 </a:t>
                      </a:r>
                      <a:r>
                        <a:rPr sz="700" b="1" spc="-25" dirty="0" err="1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объеме</a:t>
                      </a:r>
                      <a:r>
                        <a:rPr lang="ru-RU" sz="700" b="1" spc="-25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расходов</a:t>
                      </a:r>
                      <a:r>
                        <a:rPr sz="700" b="1" spc="-25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,</a:t>
                      </a:r>
                      <a:r>
                        <a:rPr sz="700" b="1" spc="-120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700" b="1" spc="3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%</a:t>
                      </a:r>
                      <a:endParaRPr sz="7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solidFill>
                      <a:srgbClr val="00B8BE"/>
                    </a:solidFill>
                  </a:tcPr>
                </a:tc>
                <a:tc>
                  <a:txBody>
                    <a:bodyPr/>
                    <a:lstStyle/>
                    <a:p>
                      <a:pPr marL="74295" marR="66040" indent="12700" algn="ctr">
                        <a:lnSpc>
                          <a:spcPts val="700"/>
                        </a:lnSpc>
                      </a:pPr>
                      <a:r>
                        <a:rPr sz="700" b="1" spc="-5" dirty="0" err="1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Дина</a:t>
                      </a:r>
                      <a:r>
                        <a:rPr sz="700" b="1" spc="5" dirty="0" err="1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мика</a:t>
                      </a:r>
                      <a:r>
                        <a:rPr sz="700" b="1" spc="5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 </a:t>
                      </a:r>
                      <a:r>
                        <a:rPr sz="700" b="1" spc="1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к</a:t>
                      </a:r>
                      <a:r>
                        <a:rPr sz="700" b="1" spc="-13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700" b="1" spc="-10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201</a:t>
                      </a:r>
                      <a:r>
                        <a:rPr lang="ru-RU" sz="700" b="1" spc="-10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7</a:t>
                      </a:r>
                      <a:endParaRPr sz="700" dirty="0">
                        <a:latin typeface="Trebuchet MS"/>
                        <a:cs typeface="Trebuchet MS"/>
                      </a:endParaRPr>
                    </a:p>
                    <a:p>
                      <a:pPr marL="65405" algn="ctr">
                        <a:lnSpc>
                          <a:spcPts val="700"/>
                        </a:lnSpc>
                      </a:pPr>
                      <a:r>
                        <a:rPr sz="700" b="1" spc="-3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году,</a:t>
                      </a:r>
                      <a:r>
                        <a:rPr sz="700" b="1" spc="-13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700" b="1" spc="3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%</a:t>
                      </a:r>
                      <a:endParaRPr sz="7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solidFill>
                      <a:srgbClr val="00B8BE"/>
                    </a:solidFill>
                  </a:tcPr>
                </a:tc>
              </a:tr>
              <a:tr h="153353">
                <a:tc gridSpan="2">
                  <a:txBody>
                    <a:bodyPr/>
                    <a:lstStyle/>
                    <a:p>
                      <a:pPr marL="21590">
                        <a:lnSpc>
                          <a:spcPct val="100000"/>
                        </a:lnSpc>
                        <a:spcBef>
                          <a:spcPts val="409"/>
                        </a:spcBef>
                      </a:pPr>
                      <a:r>
                        <a:rPr sz="700" b="1" spc="10" dirty="0">
                          <a:solidFill>
                            <a:srgbClr val="231F20"/>
                          </a:solidFill>
                          <a:latin typeface="Trebuchet MS"/>
                          <a:cs typeface="Trebuchet MS"/>
                        </a:rPr>
                        <a:t>Расходы</a:t>
                      </a:r>
                      <a:r>
                        <a:rPr sz="700" b="1" spc="-135" dirty="0">
                          <a:solidFill>
                            <a:srgbClr val="231F2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700" b="1" spc="-15" dirty="0">
                          <a:solidFill>
                            <a:srgbClr val="231F20"/>
                          </a:solidFill>
                          <a:latin typeface="Trebuchet MS"/>
                          <a:cs typeface="Trebuchet MS"/>
                        </a:rPr>
                        <a:t>всего</a:t>
                      </a:r>
                      <a:endParaRPr sz="7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lang="ru-RU" sz="750" b="1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864 199,5</a:t>
                      </a:r>
                      <a:endParaRPr lang="ru-RU" sz="750" b="1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lang="ru-RU" sz="750" b="1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850 069</a:t>
                      </a:r>
                      <a:endParaRPr lang="ru-RU" sz="750" b="1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lang="ru-RU" sz="750" b="1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98,4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145415" indent="87313" algn="ct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lang="ru-RU" sz="750" b="1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  <a:endParaRPr lang="ru-RU" sz="750" b="1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lang="ru-RU" sz="750" b="1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100,1</a:t>
                      </a:r>
                      <a:endParaRPr lang="ru-RU" sz="750" b="1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</a:tr>
              <a:tr h="153353">
                <a:tc gridSpan="7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85"/>
                        </a:spcBef>
                      </a:pPr>
                      <a:r>
                        <a:rPr sz="700" spc="70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в</a:t>
                      </a:r>
                      <a:r>
                        <a:rPr sz="700" spc="-110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700" spc="-25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том </a:t>
                      </a:r>
                      <a:r>
                        <a:rPr sz="700" spc="-30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числе</a:t>
                      </a: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153353">
                <a:tc gridSpan="2">
                  <a:txBody>
                    <a:bodyPr/>
                    <a:lstStyle/>
                    <a:p>
                      <a:pPr marL="21590">
                        <a:lnSpc>
                          <a:spcPct val="100000"/>
                        </a:lnSpc>
                        <a:spcBef>
                          <a:spcPts val="385"/>
                        </a:spcBef>
                      </a:pPr>
                      <a:r>
                        <a:rPr sz="700" b="1" spc="10" dirty="0">
                          <a:solidFill>
                            <a:srgbClr val="231F20"/>
                          </a:solidFill>
                          <a:latin typeface="Trebuchet MS"/>
                          <a:cs typeface="Trebuchet MS"/>
                        </a:rPr>
                        <a:t>Расходы</a:t>
                      </a:r>
                      <a:r>
                        <a:rPr sz="700" b="1" spc="-45" dirty="0">
                          <a:solidFill>
                            <a:srgbClr val="231F2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700" b="1" spc="10" dirty="0">
                          <a:solidFill>
                            <a:srgbClr val="231F20"/>
                          </a:solidFill>
                          <a:latin typeface="Trebuchet MS"/>
                          <a:cs typeface="Trebuchet MS"/>
                        </a:rPr>
                        <a:t>в</a:t>
                      </a:r>
                      <a:r>
                        <a:rPr sz="700" b="1" spc="-45" dirty="0">
                          <a:solidFill>
                            <a:srgbClr val="231F2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700" b="1" dirty="0" err="1">
                          <a:solidFill>
                            <a:srgbClr val="231F20"/>
                          </a:solidFill>
                          <a:latin typeface="Trebuchet MS"/>
                          <a:cs typeface="Trebuchet MS"/>
                        </a:rPr>
                        <a:t>рамках</a:t>
                      </a:r>
                      <a:r>
                        <a:rPr sz="700" b="1" spc="-45" dirty="0">
                          <a:solidFill>
                            <a:srgbClr val="231F2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lang="ru-RU" sz="700" b="1" spc="-10" dirty="0" smtClean="0">
                          <a:solidFill>
                            <a:srgbClr val="231F20"/>
                          </a:solidFill>
                          <a:latin typeface="Trebuchet MS"/>
                          <a:cs typeface="Trebuchet MS"/>
                        </a:rPr>
                        <a:t>муниципальных </a:t>
                      </a:r>
                      <a:r>
                        <a:rPr sz="700" b="1" spc="-5" dirty="0" err="1" smtClean="0">
                          <a:solidFill>
                            <a:srgbClr val="231F20"/>
                          </a:solidFill>
                          <a:latin typeface="Trebuchet MS"/>
                          <a:cs typeface="Trebuchet MS"/>
                        </a:rPr>
                        <a:t>программ</a:t>
                      </a:r>
                      <a:endParaRPr sz="7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lang="ru-RU" sz="75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lang="ru-RU" sz="75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lang="ru-RU" sz="750" dirty="0" smtClean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70815" indent="0" algn="ct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lang="ru-RU" sz="75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lang="ru-RU" sz="75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07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85"/>
                        </a:spcBef>
                      </a:pPr>
                      <a:r>
                        <a:rPr sz="700" spc="5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01</a:t>
                      </a:r>
                      <a:endParaRPr sz="70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1590" marR="104139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b="1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Муниципальная программа «Социально-экономическое развитие Шалинского городского округа до 2020 года»</a:t>
                      </a:r>
                      <a:endParaRPr lang="ru-RU" sz="700" b="1" spc="-15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b="1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228 532,1</a:t>
                      </a:r>
                    </a:p>
                  </a:txBody>
                  <a:tcPr marL="44450" marR="4445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b="1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220 886,2</a:t>
                      </a:r>
                    </a:p>
                  </a:txBody>
                  <a:tcPr marL="44450" marR="4445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b="1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96,7</a:t>
                      </a:r>
                    </a:p>
                  </a:txBody>
                  <a:tcPr marL="44450" marR="4445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b="1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26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b="1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61,8</a:t>
                      </a:r>
                    </a:p>
                  </a:txBody>
                  <a:tcPr marL="44450" marR="4445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r>
                        <a:rPr lang="ru-RU" sz="700" spc="5" dirty="0" smtClean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02</a:t>
                      </a: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1590" marR="104139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Подпрограмма «Развитие физической культуры, спорта и молодежной политики в  Шалинском городском округе  до 2020 года»</a:t>
                      </a:r>
                      <a:endParaRPr lang="ru-RU" sz="700" spc="-15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3 394,4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3 391,2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99,9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0,4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115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r>
                        <a:rPr sz="700" spc="5" dirty="0" smtClean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0</a:t>
                      </a:r>
                      <a:r>
                        <a:rPr lang="ru-RU" sz="700" spc="5" dirty="0" smtClean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3</a:t>
                      </a: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1590" marR="104139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Подпрограмма «Обеспечение  общественной безопасности на территории Шалинского городского округа до</a:t>
                      </a:r>
                      <a:r>
                        <a:rPr lang="ru-RU" sz="700" spc="-15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2020 </a:t>
                      </a: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года»</a:t>
                      </a:r>
                    </a:p>
                  </a:txBody>
                  <a:tcPr marL="44450" marR="4445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9 165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9 062,1</a:t>
                      </a:r>
                    </a:p>
                  </a:txBody>
                  <a:tcPr marL="44450" marR="4445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98,9</a:t>
                      </a:r>
                    </a:p>
                  </a:txBody>
                  <a:tcPr marL="44450" marR="4445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1,1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171,1</a:t>
                      </a:r>
                    </a:p>
                  </a:txBody>
                  <a:tcPr marL="44450" marR="4445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650" dirty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700" spc="5" dirty="0" smtClean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0</a:t>
                      </a:r>
                      <a:r>
                        <a:rPr lang="ru-RU" sz="700" spc="5" dirty="0" smtClean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4</a:t>
                      </a: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Подпрограмма «Развитие  субъектов малого и среднего  предпринимательства в Шалинском  городском округе до 2020 года»</a:t>
                      </a:r>
                    </a:p>
                  </a:txBody>
                  <a:tcPr marL="44450" marR="4445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600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600</a:t>
                      </a:r>
                    </a:p>
                  </a:txBody>
                  <a:tcPr marL="44450" marR="4445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44450" marR="4445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0,1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110,2</a:t>
                      </a:r>
                    </a:p>
                  </a:txBody>
                  <a:tcPr marL="44450" marR="4445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77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 dirty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700" spc="5" dirty="0" smtClean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0</a:t>
                      </a:r>
                      <a:r>
                        <a:rPr lang="ru-RU" sz="700" spc="5" dirty="0" smtClean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5</a:t>
                      </a: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Подпрограмма «Развитие транспорта, дорожного хозяйства, связи и информационных технологий Шалинского городского округа до 2020 года»</a:t>
                      </a:r>
                    </a:p>
                  </a:txBody>
                  <a:tcPr marL="44450" marR="4445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56 043,1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53 506,4</a:t>
                      </a:r>
                    </a:p>
                  </a:txBody>
                  <a:tcPr marL="44450" marR="4445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95,5</a:t>
                      </a:r>
                    </a:p>
                  </a:txBody>
                  <a:tcPr marL="44450" marR="4445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6,3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113,3</a:t>
                      </a:r>
                    </a:p>
                  </a:txBody>
                  <a:tcPr marL="44450" marR="4445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</a:tr>
              <a:tr h="17398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r>
                        <a:rPr sz="700" spc="5" dirty="0" smtClean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0</a:t>
                      </a:r>
                      <a:r>
                        <a:rPr lang="ru-RU" sz="700" spc="5" dirty="0" smtClean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6</a:t>
                      </a: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Подпрограмма «Экология и природные ресурсы Шалинского городского округа до 2020 года»</a:t>
                      </a:r>
                    </a:p>
                  </a:txBody>
                  <a:tcPr marL="44450" marR="4445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323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322,8</a:t>
                      </a:r>
                    </a:p>
                  </a:txBody>
                  <a:tcPr marL="44450" marR="4445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99,9</a:t>
                      </a:r>
                    </a:p>
                  </a:txBody>
                  <a:tcPr marL="44450" marR="4445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0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1,1</a:t>
                      </a:r>
                    </a:p>
                  </a:txBody>
                  <a:tcPr marL="44450" marR="4445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r>
                        <a:rPr sz="700" spc="5" dirty="0" smtClean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0</a:t>
                      </a:r>
                      <a:r>
                        <a:rPr lang="ru-RU" sz="700" spc="5" dirty="0" smtClean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7</a:t>
                      </a: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Подпрограмма «Реализация основных направлений в строительном комплексе Шалинского городского  округа до 2020 года»</a:t>
                      </a:r>
                    </a:p>
                  </a:txBody>
                  <a:tcPr marL="44450" marR="4445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41 623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40 509,9</a:t>
                      </a:r>
                    </a:p>
                  </a:txBody>
                  <a:tcPr marL="44450" marR="4445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97,3</a:t>
                      </a:r>
                    </a:p>
                  </a:txBody>
                  <a:tcPr marL="44450" marR="4445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4,8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1430,4</a:t>
                      </a:r>
                    </a:p>
                  </a:txBody>
                  <a:tcPr marL="44450" marR="4445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r>
                        <a:rPr lang="ru-RU" sz="700" spc="5" dirty="0" smtClean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08</a:t>
                      </a: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Подпрограмма «Социальная поддержка и социальное обслуживание населения Шалинского городского округа до 2020 года»</a:t>
                      </a:r>
                    </a:p>
                  </a:txBody>
                  <a:tcPr marL="44450" marR="4445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76 914,7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74 384,7</a:t>
                      </a:r>
                    </a:p>
                  </a:txBody>
                  <a:tcPr marL="44450" marR="4445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96,7</a:t>
                      </a:r>
                    </a:p>
                  </a:txBody>
                  <a:tcPr marL="44450" marR="4445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8,8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110,7</a:t>
                      </a:r>
                    </a:p>
                  </a:txBody>
                  <a:tcPr marL="44450" marR="4445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</a:tr>
              <a:tr h="17398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r>
                        <a:rPr lang="ru-RU" sz="700" spc="5" dirty="0" smtClean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09</a:t>
                      </a: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Подпрограмма «Устойчивое развитие сельских  населенных пунктов Шалинского городского округа до 2020 года»</a:t>
                      </a:r>
                    </a:p>
                  </a:txBody>
                  <a:tcPr marL="44450" marR="44450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3 001,5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3 001,5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0,4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106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0"/>
                        </a:spcBef>
                      </a:pPr>
                      <a:r>
                        <a:rPr lang="ru-RU" sz="700" dirty="0" smtClean="0">
                          <a:latin typeface="Century Gothic"/>
                          <a:cs typeface="Century Gothic"/>
                        </a:rPr>
                        <a:t>10</a:t>
                      </a: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Подпрограмма «Обеспечение жильем молодых семей на территории Шалинского городского округа до 2020 года»</a:t>
                      </a:r>
                    </a:p>
                  </a:txBody>
                  <a:tcPr marL="44450" marR="44450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</a:t>
                      </a:r>
                      <a:r>
                        <a:rPr lang="ru-RU" sz="750" baseline="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482,5</a:t>
                      </a:r>
                      <a:endParaRPr lang="ru-RU" sz="750" dirty="0" smtClean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2 482,5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0,3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184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0"/>
                        </a:spcBef>
                      </a:pPr>
                      <a:r>
                        <a:rPr lang="ru-RU" sz="700" spc="5" dirty="0" smtClean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11</a:t>
                      </a: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Подпрограмма «Развитие жилищно-коммунального хозяйства и повышение энергетической эффективности в Шалинском городском округе» до 2020 года»</a:t>
                      </a:r>
                    </a:p>
                  </a:txBody>
                  <a:tcPr marL="44450" marR="44450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18 300,8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16 941,9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92,6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15,7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</a:tr>
              <a:tr h="17398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r>
                        <a:rPr sz="700" spc="5" dirty="0" smtClean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1</a:t>
                      </a:r>
                      <a:r>
                        <a:rPr lang="ru-RU" sz="700" spc="5" dirty="0" smtClean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2</a:t>
                      </a: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Подпрограмма «Развитие архивного дела на территории Шалинского городского округа до 2020 года»</a:t>
                      </a:r>
                    </a:p>
                  </a:txBody>
                  <a:tcPr marL="44450" marR="44450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332,7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331,8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99,7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0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101,4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0"/>
                        </a:spcBef>
                      </a:pPr>
                      <a:r>
                        <a:rPr lang="ru-RU" sz="700" dirty="0" smtClean="0">
                          <a:latin typeface="Century Gothic"/>
                          <a:cs typeface="Century Gothic"/>
                        </a:rPr>
                        <a:t>13</a:t>
                      </a: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Подпрограмма «Предоставление региональной</a:t>
                      </a:r>
                      <a:r>
                        <a:rPr lang="ru-RU" sz="700" spc="-15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поддержки молодым семьям на улучшение жилищных условий на территории Шалинского городского округа на 2018-2020 годы»</a:t>
                      </a: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4450" marR="44450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993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993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0,1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0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0"/>
                        </a:spcBef>
                      </a:pPr>
                      <a:r>
                        <a:rPr lang="ru-RU" sz="700" dirty="0" smtClean="0">
                          <a:latin typeface="Century Gothic"/>
                          <a:cs typeface="Century Gothic"/>
                        </a:rPr>
                        <a:t>14</a:t>
                      </a: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Подпрограмма «Развитие системы</a:t>
                      </a:r>
                      <a:r>
                        <a:rPr lang="ru-RU" sz="700" spc="-15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дополнительного образования в сфере физической культуры и спорта до 2020 года»</a:t>
                      </a: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4450" marR="44450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15 308,4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15 308,4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1,8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103,8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0"/>
                        </a:spcBef>
                      </a:pPr>
                      <a:r>
                        <a:rPr sz="700" spc="5" dirty="0" smtClean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1</a:t>
                      </a:r>
                      <a:r>
                        <a:rPr lang="ru-RU" sz="700" spc="5" dirty="0" smtClean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5</a:t>
                      </a: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Подпрограмма «Профилактика ВИЧ-инфекции на  территории Шалинского городского округа до 2020 года»</a:t>
                      </a:r>
                    </a:p>
                  </a:txBody>
                  <a:tcPr marL="44450" marR="44450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20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20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0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</a:tr>
              <a:tr h="34797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r>
                        <a:rPr lang="ru-RU" sz="700" spc="5" dirty="0" smtClean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16</a:t>
                      </a: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Подпрограмма «Профилактика наркомании и противодействие незаконному обороту наркотиков  на территории Шалинского городского  округа до 2020 года»</a:t>
                      </a:r>
                    </a:p>
                  </a:txBody>
                  <a:tcPr marL="44450" marR="4445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</a:t>
                      </a:r>
                    </a:p>
                  </a:txBody>
                  <a:tcPr marL="44450" marR="4445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44450" marR="4445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0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44450" marR="4445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108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r>
                        <a:rPr lang="ru-RU" sz="700" dirty="0" smtClean="0">
                          <a:latin typeface="Century Gothic"/>
                          <a:cs typeface="Century Gothic"/>
                        </a:rPr>
                        <a:t>17</a:t>
                      </a: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Подпрограмма «Профилактика туберкулеза на территории Шалинского городского округа до 2020 года»</a:t>
                      </a:r>
                    </a:p>
                  </a:txBody>
                  <a:tcPr marL="44450" marR="44450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20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20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0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231080">
                <a:tc>
                  <a:txBody>
                    <a:bodyPr/>
                    <a:lstStyle/>
                    <a:p>
                      <a:pPr marL="0" marR="104139" indent="0" algn="r" defTabSz="914400" eaLnBrk="1" fontAlgn="auto" latinLnBrk="0" hangingPunct="1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70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18</a:t>
                      </a:r>
                      <a:endParaRPr lang="ru-RU" sz="700" dirty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700" b="1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Муниципальная программа «Развитие кадровой политики в системе муниципального управления Шалинского городского округа и противодействие коррупции в Шалинском городском округе до 2020 года»</a:t>
                      </a:r>
                    </a:p>
                  </a:txBody>
                  <a:tcPr marL="44450" marR="44450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b="1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238,2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b="1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238,2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b="1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b="1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0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b="1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0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108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r>
                        <a:rPr lang="ru-RU" sz="700" dirty="0" smtClean="0">
                          <a:latin typeface="Century Gothic"/>
                          <a:cs typeface="Century Gothic"/>
                        </a:rPr>
                        <a:t>19</a:t>
                      </a: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700" b="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Подпрограмма «Развитие кадровой политики в системе муниципального управления Шалинского городского округа в Шалинском городском округе до 2020 года»</a:t>
                      </a:r>
                    </a:p>
                  </a:txBody>
                  <a:tcPr marL="44450" marR="44450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b="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198,2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b="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198,2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b="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b="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0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b="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0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23108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r>
                        <a:rPr lang="ru-RU" sz="700" dirty="0" smtClean="0">
                          <a:latin typeface="Century Gothic"/>
                          <a:cs typeface="Century Gothic"/>
                        </a:rPr>
                        <a:t>20</a:t>
                      </a: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700" b="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Подпрограмма</a:t>
                      </a:r>
                      <a:r>
                        <a:rPr lang="ru-RU" sz="700" b="0" spc="-15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«Противодействие коррупции в Шалинском городском округе до 2020 года»</a:t>
                      </a:r>
                      <a:endParaRPr lang="ru-RU" sz="700" b="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4450" marR="44450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b="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40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b="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40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b="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b="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0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b="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0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108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r>
                        <a:rPr lang="ru-RU" sz="700" dirty="0" smtClean="0">
                          <a:latin typeface="Century Gothic"/>
                          <a:cs typeface="Century Gothic"/>
                        </a:rPr>
                        <a:t>21</a:t>
                      </a: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700" b="1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Муниципальная программа «Формирование современной городской</a:t>
                      </a:r>
                      <a:r>
                        <a:rPr lang="ru-RU" sz="700" b="1" spc="-15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среды на территории Шалинского городского округа на 2018-2022 годы»</a:t>
                      </a:r>
                      <a:endParaRPr lang="ru-RU" sz="700" b="1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4450" marR="44450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b="1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300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b="1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300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b="1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b="1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0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b="1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0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22612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0"/>
                        </a:spcBef>
                      </a:pPr>
                      <a:r>
                        <a:rPr lang="ru-RU" sz="700" spc="5" dirty="0" smtClean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22</a:t>
                      </a: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b="1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Муниципальная программа «Развитие культуры в Шалинском городском округе до 2020 года»</a:t>
                      </a:r>
                    </a:p>
                  </a:txBody>
                  <a:tcPr marL="44450" marR="44450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b="1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87 411,1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b="1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85</a:t>
                      </a:r>
                      <a:r>
                        <a:rPr lang="ru-RU" sz="750" b="1" baseline="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788,1</a:t>
                      </a:r>
                      <a:endParaRPr lang="ru-RU" sz="750" b="1" dirty="0" smtClean="0">
                        <a:solidFill>
                          <a:schemeClr val="tx1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b="1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98,1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b="1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10,1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b="1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0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</a:tr>
              <a:tr h="17398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sz="700" spc="5" dirty="0" smtClean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2</a:t>
                      </a:r>
                      <a:r>
                        <a:rPr lang="ru-RU" sz="700" spc="5" dirty="0" smtClean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3</a:t>
                      </a: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Подпрограмма «Развитие культуры и искусства в Шалинском городском округе до 2020 года»</a:t>
                      </a:r>
                    </a:p>
                  </a:txBody>
                  <a:tcPr marL="44450" marR="4445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70 115,8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70 115,8</a:t>
                      </a:r>
                    </a:p>
                  </a:txBody>
                  <a:tcPr marL="44450" marR="4445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44450" marR="4445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8,2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0</a:t>
                      </a:r>
                    </a:p>
                  </a:txBody>
                  <a:tcPr marL="44450" marR="4445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sz="700" spc="5" dirty="0" smtClean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2</a:t>
                      </a:r>
                      <a:r>
                        <a:rPr lang="ru-RU" sz="700" spc="5" dirty="0" smtClean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4</a:t>
                      </a: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Подпрограмма «Развитие образования в сфере культуры и искусства в Шалинском</a:t>
                      </a:r>
                      <a:r>
                        <a:rPr lang="ru-RU" sz="700" spc="-15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городском округе до 2020 года»</a:t>
                      </a: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4450" marR="4445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4 585,2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4 585,2</a:t>
                      </a:r>
                    </a:p>
                  </a:txBody>
                  <a:tcPr marL="44450" marR="4445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44450" marR="4445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0,5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0</a:t>
                      </a:r>
                    </a:p>
                  </a:txBody>
                  <a:tcPr marL="44450" marR="4445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sz="700" spc="5" dirty="0" smtClean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2</a:t>
                      </a:r>
                      <a:r>
                        <a:rPr lang="ru-RU" sz="700" spc="5" dirty="0" smtClean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5</a:t>
                      </a: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Подпрограмма «Обеспечение реализации муниципальной</a:t>
                      </a:r>
                      <a:r>
                        <a:rPr lang="ru-RU" sz="700" spc="-15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программы «Развитие культуры в Шалинском городском округе до 2020 года»</a:t>
                      </a: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4450" marR="4445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12 710,1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11 087,1</a:t>
                      </a:r>
                    </a:p>
                  </a:txBody>
                  <a:tcPr marL="44450" marR="4445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87,2</a:t>
                      </a:r>
                    </a:p>
                  </a:txBody>
                  <a:tcPr marL="44450" marR="4445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1,3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0</a:t>
                      </a:r>
                    </a:p>
                  </a:txBody>
                  <a:tcPr marL="44450" marR="4445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</a:tr>
            </a:tbl>
          </a:graphicData>
        </a:graphic>
      </p:graphicFrame>
      <p:sp>
        <p:nvSpPr>
          <p:cNvPr id="22" name="object 22"/>
          <p:cNvSpPr txBox="1"/>
          <p:nvPr/>
        </p:nvSpPr>
        <p:spPr>
          <a:xfrm>
            <a:off x="635299" y="812139"/>
            <a:ext cx="4125595" cy="2908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1100"/>
              </a:lnSpc>
            </a:pPr>
            <a:r>
              <a:rPr sz="1000" b="1" spc="15" dirty="0" err="1">
                <a:solidFill>
                  <a:srgbClr val="00B8BE"/>
                </a:solidFill>
                <a:latin typeface="Trebuchet MS"/>
                <a:cs typeface="Trebuchet MS"/>
              </a:rPr>
              <a:t>Расходы</a:t>
            </a:r>
            <a:r>
              <a:rPr sz="1000" b="1" spc="15" dirty="0">
                <a:solidFill>
                  <a:srgbClr val="00B8BE"/>
                </a:solidFill>
                <a:latin typeface="Trebuchet MS"/>
                <a:cs typeface="Trebuchet MS"/>
              </a:rPr>
              <a:t> </a:t>
            </a:r>
            <a:r>
              <a:rPr sz="1000" b="1" dirty="0" err="1" smtClean="0">
                <a:solidFill>
                  <a:srgbClr val="00B8BE"/>
                </a:solidFill>
                <a:latin typeface="Trebuchet MS"/>
                <a:cs typeface="Trebuchet MS"/>
              </a:rPr>
              <a:t>бюджета</a:t>
            </a:r>
            <a:r>
              <a:rPr lang="en-US" sz="1000" b="1" dirty="0" smtClean="0">
                <a:solidFill>
                  <a:srgbClr val="00B8BE"/>
                </a:solidFill>
                <a:latin typeface="Trebuchet MS"/>
                <a:cs typeface="Trebuchet MS"/>
              </a:rPr>
              <a:t> </a:t>
            </a:r>
            <a:r>
              <a:rPr lang="ru-RU" sz="1000" b="1" dirty="0" smtClean="0">
                <a:solidFill>
                  <a:srgbClr val="00B8BE"/>
                </a:solidFill>
                <a:latin typeface="Trebuchet MS"/>
                <a:cs typeface="Trebuchet MS"/>
              </a:rPr>
              <a:t>городского округа</a:t>
            </a:r>
            <a:r>
              <a:rPr sz="1000" b="1" dirty="0" smtClean="0">
                <a:solidFill>
                  <a:srgbClr val="00B8BE"/>
                </a:solidFill>
                <a:latin typeface="Trebuchet MS"/>
                <a:cs typeface="Trebuchet MS"/>
              </a:rPr>
              <a:t> </a:t>
            </a:r>
            <a:r>
              <a:rPr sz="1000" b="1" spc="15" dirty="0">
                <a:solidFill>
                  <a:srgbClr val="00B8BE"/>
                </a:solidFill>
                <a:latin typeface="Trebuchet MS"/>
                <a:cs typeface="Trebuchet MS"/>
              </a:rPr>
              <a:t>в </a:t>
            </a:r>
            <a:r>
              <a:rPr sz="1000" b="1" dirty="0" err="1">
                <a:solidFill>
                  <a:srgbClr val="00B8BE"/>
                </a:solidFill>
                <a:latin typeface="Trebuchet MS"/>
                <a:cs typeface="Trebuchet MS"/>
              </a:rPr>
              <a:t>рамках</a:t>
            </a:r>
            <a:r>
              <a:rPr sz="1000" b="1" dirty="0">
                <a:solidFill>
                  <a:srgbClr val="00B8BE"/>
                </a:solidFill>
                <a:latin typeface="Trebuchet MS"/>
                <a:cs typeface="Trebuchet MS"/>
              </a:rPr>
              <a:t> </a:t>
            </a:r>
            <a:r>
              <a:rPr lang="ru-RU" sz="1000" b="1" spc="-10" dirty="0" smtClean="0">
                <a:solidFill>
                  <a:srgbClr val="00B8BE"/>
                </a:solidFill>
                <a:latin typeface="Trebuchet MS"/>
                <a:cs typeface="Trebuchet MS"/>
              </a:rPr>
              <a:t>муниципальных </a:t>
            </a:r>
            <a:r>
              <a:rPr sz="1000" b="1" spc="-5" dirty="0" err="1" smtClean="0">
                <a:solidFill>
                  <a:srgbClr val="00B8BE"/>
                </a:solidFill>
                <a:latin typeface="Trebuchet MS"/>
                <a:cs typeface="Trebuchet MS"/>
              </a:rPr>
              <a:t>программ</a:t>
            </a:r>
            <a:r>
              <a:rPr sz="1000" b="1" spc="-5" dirty="0" smtClean="0">
                <a:solidFill>
                  <a:srgbClr val="00B8BE"/>
                </a:solidFill>
                <a:latin typeface="Trebuchet MS"/>
                <a:cs typeface="Trebuchet MS"/>
              </a:rPr>
              <a:t> </a:t>
            </a:r>
            <a:r>
              <a:rPr sz="1000" b="1" spc="-40" dirty="0" smtClean="0">
                <a:solidFill>
                  <a:srgbClr val="00B8BE"/>
                </a:solidFill>
                <a:latin typeface="Trebuchet MS"/>
                <a:cs typeface="Trebuchet MS"/>
              </a:rPr>
              <a:t>и </a:t>
            </a:r>
            <a:r>
              <a:rPr sz="1000" b="1" spc="-10" dirty="0">
                <a:solidFill>
                  <a:srgbClr val="00B8BE"/>
                </a:solidFill>
                <a:latin typeface="Trebuchet MS"/>
                <a:cs typeface="Trebuchet MS"/>
              </a:rPr>
              <a:t>непрограммных </a:t>
            </a:r>
            <a:r>
              <a:rPr sz="1000" b="1" spc="-25" dirty="0">
                <a:solidFill>
                  <a:srgbClr val="00B8BE"/>
                </a:solidFill>
                <a:latin typeface="Trebuchet MS"/>
                <a:cs typeface="Trebuchet MS"/>
              </a:rPr>
              <a:t>направлений</a:t>
            </a:r>
            <a:r>
              <a:rPr sz="1000" b="1" spc="-155" dirty="0">
                <a:solidFill>
                  <a:srgbClr val="00B8BE"/>
                </a:solidFill>
                <a:latin typeface="Trebuchet MS"/>
                <a:cs typeface="Trebuchet MS"/>
              </a:rPr>
              <a:t> </a:t>
            </a:r>
            <a:r>
              <a:rPr sz="1000" b="1" spc="-10" dirty="0">
                <a:solidFill>
                  <a:srgbClr val="00B8BE"/>
                </a:solidFill>
                <a:latin typeface="Trebuchet MS"/>
                <a:cs typeface="Trebuchet MS"/>
              </a:rPr>
              <a:t>деятельности</a:t>
            </a:r>
            <a:endParaRPr sz="1000" dirty="0">
              <a:latin typeface="Trebuchet MS"/>
              <a:cs typeface="Trebuchet MS"/>
            </a:endParaRPr>
          </a:p>
        </p:txBody>
      </p:sp>
      <p:grpSp>
        <p:nvGrpSpPr>
          <p:cNvPr id="23" name="Группа 22"/>
          <p:cNvGrpSpPr/>
          <p:nvPr/>
        </p:nvGrpSpPr>
        <p:grpSpPr>
          <a:xfrm>
            <a:off x="0" y="196850"/>
            <a:ext cx="7740523" cy="396240"/>
            <a:chOff x="0" y="288010"/>
            <a:chExt cx="7740523" cy="396240"/>
          </a:xfrm>
        </p:grpSpPr>
        <p:sp>
          <p:nvSpPr>
            <p:cNvPr id="24" name="object 3"/>
            <p:cNvSpPr/>
            <p:nvPr/>
          </p:nvSpPr>
          <p:spPr>
            <a:xfrm>
              <a:off x="7567803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4"/>
            <p:cNvSpPr/>
            <p:nvPr/>
          </p:nvSpPr>
          <p:spPr>
            <a:xfrm>
              <a:off x="7376998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5"/>
            <p:cNvSpPr/>
            <p:nvPr/>
          </p:nvSpPr>
          <p:spPr>
            <a:xfrm>
              <a:off x="7186193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6"/>
            <p:cNvSpPr/>
            <p:nvPr/>
          </p:nvSpPr>
          <p:spPr>
            <a:xfrm>
              <a:off x="6995400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7"/>
            <p:cNvSpPr/>
            <p:nvPr/>
          </p:nvSpPr>
          <p:spPr>
            <a:xfrm>
              <a:off x="0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8"/>
            <p:cNvSpPr/>
            <p:nvPr/>
          </p:nvSpPr>
          <p:spPr>
            <a:xfrm>
              <a:off x="251999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9"/>
            <p:cNvSpPr/>
            <p:nvPr/>
          </p:nvSpPr>
          <p:spPr>
            <a:xfrm>
              <a:off x="504000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10"/>
            <p:cNvSpPr/>
            <p:nvPr/>
          </p:nvSpPr>
          <p:spPr>
            <a:xfrm>
              <a:off x="756000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grpSp>
          <p:nvGrpSpPr>
            <p:cNvPr id="32" name="Группа 44"/>
            <p:cNvGrpSpPr/>
            <p:nvPr/>
          </p:nvGrpSpPr>
          <p:grpSpPr>
            <a:xfrm>
              <a:off x="990600" y="288010"/>
              <a:ext cx="6101715" cy="396240"/>
              <a:chOff x="990600" y="288010"/>
              <a:chExt cx="6101715" cy="396240"/>
            </a:xfrm>
          </p:grpSpPr>
          <p:sp>
            <p:nvSpPr>
              <p:cNvPr id="34" name="object 12"/>
              <p:cNvSpPr/>
              <p:nvPr/>
            </p:nvSpPr>
            <p:spPr>
              <a:xfrm>
                <a:off x="990600" y="288010"/>
                <a:ext cx="6101715" cy="396240"/>
              </a:xfrm>
              <a:custGeom>
                <a:avLst/>
                <a:gdLst/>
                <a:ahLst/>
                <a:cxnLst/>
                <a:rect l="l" t="t" r="r" b="b"/>
                <a:pathLst>
                  <a:path w="6101715" h="396240">
                    <a:moveTo>
                      <a:pt x="6028944" y="0"/>
                    </a:moveTo>
                    <a:lnTo>
                      <a:pt x="280758" y="0"/>
                    </a:lnTo>
                    <a:lnTo>
                      <a:pt x="0" y="198031"/>
                    </a:lnTo>
                    <a:lnTo>
                      <a:pt x="280758" y="395998"/>
                    </a:lnTo>
                    <a:lnTo>
                      <a:pt x="6028944" y="395998"/>
                    </a:lnTo>
                    <a:lnTo>
                      <a:pt x="6057141" y="391390"/>
                    </a:lnTo>
                    <a:lnTo>
                      <a:pt x="6080172" y="378823"/>
                    </a:lnTo>
                    <a:lnTo>
                      <a:pt x="6095702" y="360181"/>
                    </a:lnTo>
                    <a:lnTo>
                      <a:pt x="6101397" y="337350"/>
                    </a:lnTo>
                    <a:lnTo>
                      <a:pt x="6101397" y="58648"/>
                    </a:lnTo>
                    <a:lnTo>
                      <a:pt x="6095702" y="35816"/>
                    </a:lnTo>
                    <a:lnTo>
                      <a:pt x="6080172" y="17175"/>
                    </a:lnTo>
                    <a:lnTo>
                      <a:pt x="6057141" y="4607"/>
                    </a:lnTo>
                    <a:lnTo>
                      <a:pt x="6028944" y="0"/>
                    </a:lnTo>
                    <a:close/>
                  </a:path>
                </a:pathLst>
              </a:custGeom>
              <a:solidFill>
                <a:srgbClr val="00B8B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35" name="object 13"/>
              <p:cNvSpPr/>
              <p:nvPr/>
            </p:nvSpPr>
            <p:spPr>
              <a:xfrm>
                <a:off x="6734556" y="342011"/>
                <a:ext cx="288290" cy="288290"/>
              </a:xfrm>
              <a:custGeom>
                <a:avLst/>
                <a:gdLst/>
                <a:ahLst/>
                <a:cxnLst/>
                <a:rect l="l" t="t" r="r" b="b"/>
                <a:pathLst>
                  <a:path w="288290" h="288290">
                    <a:moveTo>
                      <a:pt x="235673" y="0"/>
                    </a:moveTo>
                    <a:lnTo>
                      <a:pt x="52324" y="0"/>
                    </a:lnTo>
                    <a:lnTo>
                      <a:pt x="31953" y="4105"/>
                    </a:lnTo>
                    <a:lnTo>
                      <a:pt x="15322" y="15308"/>
                    </a:lnTo>
                    <a:lnTo>
                      <a:pt x="4110" y="31937"/>
                    </a:lnTo>
                    <a:lnTo>
                      <a:pt x="0" y="52324"/>
                    </a:lnTo>
                    <a:lnTo>
                      <a:pt x="0" y="235661"/>
                    </a:lnTo>
                    <a:lnTo>
                      <a:pt x="4110" y="256031"/>
                    </a:lnTo>
                    <a:lnTo>
                      <a:pt x="15322" y="272662"/>
                    </a:lnTo>
                    <a:lnTo>
                      <a:pt x="31953" y="283874"/>
                    </a:lnTo>
                    <a:lnTo>
                      <a:pt x="52324" y="287985"/>
                    </a:lnTo>
                    <a:lnTo>
                      <a:pt x="235673" y="287985"/>
                    </a:lnTo>
                    <a:lnTo>
                      <a:pt x="256038" y="283874"/>
                    </a:lnTo>
                    <a:lnTo>
                      <a:pt x="272670" y="272662"/>
                    </a:lnTo>
                    <a:lnTo>
                      <a:pt x="283885" y="256031"/>
                    </a:lnTo>
                    <a:lnTo>
                      <a:pt x="287997" y="235661"/>
                    </a:lnTo>
                    <a:lnTo>
                      <a:pt x="287997" y="52324"/>
                    </a:lnTo>
                    <a:lnTo>
                      <a:pt x="283885" y="31937"/>
                    </a:lnTo>
                    <a:lnTo>
                      <a:pt x="272670" y="15308"/>
                    </a:lnTo>
                    <a:lnTo>
                      <a:pt x="256038" y="4105"/>
                    </a:lnTo>
                    <a:lnTo>
                      <a:pt x="235673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36" name="object 14"/>
              <p:cNvSpPr txBox="1"/>
              <p:nvPr/>
            </p:nvSpPr>
            <p:spPr>
              <a:xfrm>
                <a:off x="6762750" y="381748"/>
                <a:ext cx="245403" cy="18466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marL="12700">
                  <a:lnSpc>
                    <a:spcPct val="100000"/>
                  </a:lnSpc>
                </a:pPr>
                <a:r>
                  <a:rPr lang="ru-RU" sz="1200" b="1" spc="25" dirty="0" smtClean="0">
                    <a:solidFill>
                      <a:srgbClr val="009DA2"/>
                    </a:solidFill>
                    <a:latin typeface="Gill Sans MT"/>
                    <a:cs typeface="Gill Sans MT"/>
                  </a:rPr>
                  <a:t>16</a:t>
                </a:r>
                <a:endParaRPr sz="1200" dirty="0">
                  <a:latin typeface="Gill Sans MT"/>
                  <a:cs typeface="Gill Sans MT"/>
                </a:endParaRPr>
              </a:p>
            </p:txBody>
          </p:sp>
        </p:grpSp>
        <p:sp>
          <p:nvSpPr>
            <p:cNvPr id="33" name="object 21"/>
            <p:cNvSpPr txBox="1"/>
            <p:nvPr/>
          </p:nvSpPr>
          <p:spPr>
            <a:xfrm>
              <a:off x="1276350" y="364210"/>
              <a:ext cx="5410200" cy="166712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 marR="5080">
                <a:lnSpc>
                  <a:spcPts val="1300"/>
                </a:lnSpc>
              </a:pPr>
              <a:r>
                <a:rPr lang="ru-RU" sz="1000" b="1" spc="-15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МУНИЦИПАЛЬНЫЕ </a:t>
              </a:r>
              <a:r>
                <a:rPr lang="ru-RU" sz="1000" b="1" spc="2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ПРОГРАММЫ</a:t>
              </a:r>
              <a:r>
                <a:rPr lang="ru-RU" sz="1000" b="1" spc="-25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 </a:t>
              </a:r>
              <a:r>
                <a:rPr lang="ru-RU" sz="1000" b="1" spc="2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ШАЛИНСКОГО ГОРОДСКОГО ОКРУГА</a:t>
              </a:r>
              <a:endParaRPr lang="ru-RU" sz="1000" dirty="0" smtClean="0">
                <a:latin typeface="Trebuchet MS"/>
                <a:cs typeface="Trebuchet MS"/>
              </a:endParaRPr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416000" y="12"/>
            <a:ext cx="323989" cy="1090799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0" y="10420698"/>
            <a:ext cx="7740015" cy="0"/>
          </a:xfrm>
          <a:custGeom>
            <a:avLst/>
            <a:gdLst/>
            <a:ahLst/>
            <a:cxnLst/>
            <a:rect l="l" t="t" r="r" b="b"/>
            <a:pathLst>
              <a:path w="7740015">
                <a:moveTo>
                  <a:pt x="0" y="0"/>
                </a:moveTo>
                <a:lnTo>
                  <a:pt x="7739997" y="0"/>
                </a:lnTo>
              </a:path>
            </a:pathLst>
          </a:custGeom>
          <a:ln w="6350">
            <a:solidFill>
              <a:srgbClr val="8A8C8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0" y="10506584"/>
            <a:ext cx="7740015" cy="0"/>
          </a:xfrm>
          <a:custGeom>
            <a:avLst/>
            <a:gdLst/>
            <a:ahLst/>
            <a:cxnLst/>
            <a:rect l="l" t="t" r="r" b="b"/>
            <a:pathLst>
              <a:path w="7740015">
                <a:moveTo>
                  <a:pt x="0" y="0"/>
                </a:moveTo>
                <a:lnTo>
                  <a:pt x="7739997" y="0"/>
                </a:lnTo>
              </a:path>
            </a:pathLst>
          </a:custGeom>
          <a:ln w="6350">
            <a:solidFill>
              <a:srgbClr val="8A8C8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0" y="10597236"/>
            <a:ext cx="7740015" cy="0"/>
          </a:xfrm>
          <a:custGeom>
            <a:avLst/>
            <a:gdLst/>
            <a:ahLst/>
            <a:cxnLst/>
            <a:rect l="l" t="t" r="r" b="b"/>
            <a:pathLst>
              <a:path w="7740015">
                <a:moveTo>
                  <a:pt x="0" y="0"/>
                </a:moveTo>
                <a:lnTo>
                  <a:pt x="7739997" y="0"/>
                </a:lnTo>
              </a:path>
            </a:pathLst>
          </a:custGeom>
          <a:ln w="6350">
            <a:solidFill>
              <a:srgbClr val="8A8C8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0" y="10602001"/>
            <a:ext cx="5016500" cy="0"/>
          </a:xfrm>
          <a:custGeom>
            <a:avLst/>
            <a:gdLst/>
            <a:ahLst/>
            <a:cxnLst/>
            <a:rect l="l" t="t" r="r" b="b"/>
            <a:pathLst>
              <a:path w="5016500">
                <a:moveTo>
                  <a:pt x="0" y="0"/>
                </a:moveTo>
                <a:lnTo>
                  <a:pt x="5016138" y="0"/>
                </a:lnTo>
              </a:path>
            </a:pathLst>
          </a:custGeom>
          <a:ln w="36004">
            <a:solidFill>
              <a:srgbClr val="00A3A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0" y="10511350"/>
            <a:ext cx="4229735" cy="0"/>
          </a:xfrm>
          <a:custGeom>
            <a:avLst/>
            <a:gdLst/>
            <a:ahLst/>
            <a:cxnLst/>
            <a:rect l="l" t="t" r="r" b="b"/>
            <a:pathLst>
              <a:path w="4229735">
                <a:moveTo>
                  <a:pt x="0" y="0"/>
                </a:moveTo>
                <a:lnTo>
                  <a:pt x="4229411" y="0"/>
                </a:lnTo>
              </a:path>
            </a:pathLst>
          </a:custGeom>
          <a:ln w="36004">
            <a:solidFill>
              <a:srgbClr val="00B8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0" y="10420700"/>
            <a:ext cx="3446779" cy="0"/>
          </a:xfrm>
          <a:custGeom>
            <a:avLst/>
            <a:gdLst/>
            <a:ahLst/>
            <a:cxnLst/>
            <a:rect l="l" t="t" r="r" b="b"/>
            <a:pathLst>
              <a:path w="3446779">
                <a:moveTo>
                  <a:pt x="0" y="0"/>
                </a:moveTo>
                <a:lnTo>
                  <a:pt x="3446329" y="0"/>
                </a:lnTo>
              </a:path>
            </a:pathLst>
          </a:custGeom>
          <a:ln w="36004">
            <a:solidFill>
              <a:srgbClr val="A2DAD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21" name="object 21"/>
          <p:cNvGraphicFramePr>
            <a:graphicFrameLocks noGrp="1"/>
          </p:cNvGraphicFramePr>
          <p:nvPr/>
        </p:nvGraphicFramePr>
        <p:xfrm>
          <a:off x="647999" y="1175143"/>
          <a:ext cx="6724351" cy="259541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98860"/>
                <a:gridCol w="2839166"/>
                <a:gridCol w="946385"/>
                <a:gridCol w="658740"/>
                <a:gridCol w="636321"/>
                <a:gridCol w="747154"/>
                <a:gridCol w="597725"/>
              </a:tblGrid>
              <a:tr h="652445">
                <a:tc>
                  <a:txBody>
                    <a:bodyPr/>
                    <a:lstStyle/>
                    <a:p>
                      <a:pPr marL="39370" marR="28575" indent="19050" algn="ctr">
                        <a:lnSpc>
                          <a:spcPts val="700"/>
                        </a:lnSpc>
                      </a:pPr>
                      <a:r>
                        <a:rPr sz="700" b="1" spc="90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№  </a:t>
                      </a:r>
                      <a:r>
                        <a:rPr sz="700" b="1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п/п</a:t>
                      </a:r>
                      <a:endParaRPr sz="7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 anchor="ctr">
                    <a:lnR w="6350">
                      <a:solidFill>
                        <a:srgbClr val="FFFFFF"/>
                      </a:solidFill>
                      <a:prstDash val="solid"/>
                    </a:lnR>
                    <a:solidFill>
                      <a:srgbClr val="00B8BE"/>
                    </a:solidFill>
                  </a:tcPr>
                </a:tc>
                <a:tc>
                  <a:txBody>
                    <a:bodyPr/>
                    <a:lstStyle/>
                    <a:p>
                      <a:pPr marL="308610" marR="300990" algn="ctr">
                        <a:lnSpc>
                          <a:spcPts val="700"/>
                        </a:lnSpc>
                        <a:spcBef>
                          <a:spcPts val="555"/>
                        </a:spcBef>
                      </a:pPr>
                      <a:r>
                        <a:rPr sz="700" b="1" spc="-10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Наименование </a:t>
                      </a:r>
                      <a:r>
                        <a:rPr sz="700" b="1" dirty="0" err="1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показателя</a:t>
                      </a:r>
                      <a:r>
                        <a:rPr lang="ru-RU" sz="700" b="1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700" b="1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/  </a:t>
                      </a:r>
                      <a:r>
                        <a:rPr sz="700" b="1" spc="-15" dirty="0" err="1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наименование</a:t>
                      </a:r>
                      <a:r>
                        <a:rPr sz="700" b="1" spc="-1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lang="ru-RU" sz="700" b="1" spc="-10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муниципальной</a:t>
                      </a:r>
                      <a:r>
                        <a:rPr lang="ru-RU" sz="700" b="1" spc="-10" baseline="0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700" b="1" dirty="0" err="1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программы</a:t>
                      </a:r>
                      <a:r>
                        <a:rPr sz="700" b="1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lang="ru-RU" sz="700" b="1" spc="-5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Шалинского городского округа</a:t>
                      </a:r>
                      <a:endParaRPr sz="7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solidFill>
                      <a:srgbClr val="00B8BE"/>
                    </a:solidFill>
                  </a:tcPr>
                </a:tc>
                <a:tc>
                  <a:txBody>
                    <a:bodyPr/>
                    <a:lstStyle/>
                    <a:p>
                      <a:pPr marL="90170" marR="82550" algn="ctr">
                        <a:lnSpc>
                          <a:spcPts val="700"/>
                        </a:lnSpc>
                      </a:pPr>
                      <a:r>
                        <a:rPr lang="ru-RU" sz="700" b="1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Объем бюджетных ассигнований</a:t>
                      </a:r>
                      <a:r>
                        <a:rPr lang="ru-RU" sz="700" b="1" baseline="0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на финансовое обеспечение реализации муниципальной программы, в тысячах рублей</a:t>
                      </a:r>
                      <a:endParaRPr sz="7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solidFill>
                      <a:srgbClr val="00B8BE"/>
                    </a:solidFill>
                  </a:tcPr>
                </a:tc>
                <a:tc>
                  <a:txBody>
                    <a:bodyPr/>
                    <a:lstStyle/>
                    <a:p>
                      <a:pPr marL="39370" algn="ctr">
                        <a:lnSpc>
                          <a:spcPct val="100000"/>
                        </a:lnSpc>
                      </a:pPr>
                      <a:r>
                        <a:rPr sz="700" b="1" spc="-20" dirty="0" err="1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Исполнено</a:t>
                      </a:r>
                      <a:r>
                        <a:rPr lang="ru-RU" sz="700" b="1" spc="-20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, в тысячах рублей</a:t>
                      </a:r>
                      <a:endParaRPr sz="7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solidFill>
                      <a:srgbClr val="00B8BE"/>
                    </a:solidFill>
                  </a:tcPr>
                </a:tc>
                <a:tc>
                  <a:txBody>
                    <a:bodyPr/>
                    <a:lstStyle/>
                    <a:p>
                      <a:pPr marL="34925" marR="27940" algn="ctr">
                        <a:lnSpc>
                          <a:spcPts val="700"/>
                        </a:lnSpc>
                        <a:spcBef>
                          <a:spcPts val="70"/>
                        </a:spcBef>
                      </a:pPr>
                      <a:r>
                        <a:rPr lang="ru-RU" sz="700" b="1" spc="-30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Процент</a:t>
                      </a:r>
                      <a:r>
                        <a:rPr lang="ru-RU" sz="700" b="1" spc="-30" baseline="0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700" b="1" spc="-30" dirty="0" err="1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исполнени</a:t>
                      </a:r>
                      <a:r>
                        <a:rPr sz="700" b="1" dirty="0" err="1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я</a:t>
                      </a:r>
                      <a:r>
                        <a:rPr sz="700" b="1" spc="-95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lang="ru-RU" sz="700" b="1" spc="-95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, %</a:t>
                      </a:r>
                      <a:endParaRPr sz="7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solidFill>
                      <a:srgbClr val="00B8BE"/>
                    </a:solidFill>
                  </a:tcPr>
                </a:tc>
                <a:tc>
                  <a:txBody>
                    <a:bodyPr/>
                    <a:lstStyle/>
                    <a:p>
                      <a:pPr marL="50165" marR="42545" algn="ctr">
                        <a:lnSpc>
                          <a:spcPts val="700"/>
                        </a:lnSpc>
                      </a:pPr>
                      <a:r>
                        <a:rPr sz="700" b="1" spc="-30" dirty="0" err="1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У</a:t>
                      </a:r>
                      <a:r>
                        <a:rPr sz="700" b="1" dirty="0" err="1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дельный</a:t>
                      </a:r>
                      <a:r>
                        <a:rPr sz="700" b="1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 </a:t>
                      </a:r>
                      <a:r>
                        <a:rPr sz="700" b="1" spc="-1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вес</a:t>
                      </a:r>
                      <a:endParaRPr sz="700" dirty="0">
                        <a:latin typeface="Trebuchet MS"/>
                        <a:cs typeface="Trebuchet MS"/>
                      </a:endParaRPr>
                    </a:p>
                    <a:p>
                      <a:pPr marL="52705" marR="45085" indent="-635" algn="ctr">
                        <a:lnSpc>
                          <a:spcPts val="700"/>
                        </a:lnSpc>
                      </a:pPr>
                      <a:r>
                        <a:rPr sz="700" b="1" spc="1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в </a:t>
                      </a:r>
                      <a:r>
                        <a:rPr sz="700" b="1" dirty="0" err="1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общем</a:t>
                      </a:r>
                      <a:r>
                        <a:rPr sz="700" b="1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 </a:t>
                      </a:r>
                      <a:r>
                        <a:rPr sz="700" b="1" spc="-25" dirty="0" err="1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объеме</a:t>
                      </a:r>
                      <a:r>
                        <a:rPr lang="ru-RU" sz="700" b="1" spc="-25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расходов</a:t>
                      </a:r>
                      <a:r>
                        <a:rPr sz="700" b="1" spc="-25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,</a:t>
                      </a:r>
                      <a:r>
                        <a:rPr sz="700" b="1" spc="-120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700" b="1" spc="3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%</a:t>
                      </a:r>
                      <a:endParaRPr sz="7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solidFill>
                      <a:srgbClr val="00B8BE"/>
                    </a:solidFill>
                  </a:tcPr>
                </a:tc>
                <a:tc>
                  <a:txBody>
                    <a:bodyPr/>
                    <a:lstStyle/>
                    <a:p>
                      <a:pPr marL="74295" marR="66040" indent="12700" algn="ctr">
                        <a:lnSpc>
                          <a:spcPts val="700"/>
                        </a:lnSpc>
                      </a:pPr>
                      <a:r>
                        <a:rPr sz="700" b="1" spc="-5" dirty="0" err="1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Дина</a:t>
                      </a:r>
                      <a:r>
                        <a:rPr sz="700" b="1" spc="5" dirty="0" err="1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мика</a:t>
                      </a:r>
                      <a:r>
                        <a:rPr sz="700" b="1" spc="5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 </a:t>
                      </a:r>
                      <a:r>
                        <a:rPr sz="700" b="1" spc="1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к</a:t>
                      </a:r>
                      <a:r>
                        <a:rPr sz="700" b="1" spc="-13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700" b="1" spc="-10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201</a:t>
                      </a:r>
                      <a:r>
                        <a:rPr lang="ru-RU" sz="700" b="1" spc="-10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7</a:t>
                      </a:r>
                      <a:endParaRPr sz="700" dirty="0">
                        <a:latin typeface="Trebuchet MS"/>
                        <a:cs typeface="Trebuchet MS"/>
                      </a:endParaRPr>
                    </a:p>
                    <a:p>
                      <a:pPr marL="65405" algn="ctr">
                        <a:lnSpc>
                          <a:spcPts val="700"/>
                        </a:lnSpc>
                      </a:pPr>
                      <a:r>
                        <a:rPr sz="700" b="1" spc="-3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году,</a:t>
                      </a:r>
                      <a:r>
                        <a:rPr sz="700" b="1" spc="-13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700" b="1" spc="3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%</a:t>
                      </a:r>
                      <a:endParaRPr sz="7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solidFill>
                      <a:srgbClr val="00B8BE"/>
                    </a:solidFill>
                  </a:tcPr>
                </a:tc>
              </a:tr>
              <a:tr h="23108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r>
                        <a:rPr lang="ru-RU" sz="700" dirty="0" smtClean="0">
                          <a:latin typeface="Century Gothic"/>
                          <a:cs typeface="Century Gothic"/>
                        </a:rPr>
                        <a:t>26</a:t>
                      </a: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700" b="1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Муниципальная программа «Развитие системы образования Шалинского городского  округа до 2020 года»</a:t>
                      </a:r>
                    </a:p>
                  </a:txBody>
                  <a:tcPr marL="44450" marR="44450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b="1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402 732,2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b="1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402 622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b="1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99,9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b="1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47,3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b="1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102,5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612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0"/>
                        </a:spcBef>
                      </a:pPr>
                      <a:r>
                        <a:rPr lang="ru-RU" sz="700" spc="5" dirty="0" smtClean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27</a:t>
                      </a: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Подпрограмма «Развитие системы дошкольного образования в Шалинском городском округе» до 2020 года»</a:t>
                      </a:r>
                    </a:p>
                  </a:txBody>
                  <a:tcPr marL="44450" marR="44450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126 198,6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126 198,6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14,8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102,4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</a:tr>
              <a:tr h="17398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sz="700" spc="5" dirty="0" smtClean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2</a:t>
                      </a:r>
                      <a:r>
                        <a:rPr lang="ru-RU" sz="700" spc="5" dirty="0" smtClean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8</a:t>
                      </a: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Подпрограмма «Развитие системы общего образования в Шалинском городском округе» до 2020 года»</a:t>
                      </a:r>
                    </a:p>
                  </a:txBody>
                  <a:tcPr marL="44450" marR="4445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244 298,7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244 298,7</a:t>
                      </a:r>
                    </a:p>
                  </a:txBody>
                  <a:tcPr marL="44450" marR="4445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44450" marR="4445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28,7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102,2</a:t>
                      </a:r>
                    </a:p>
                  </a:txBody>
                  <a:tcPr marL="44450" marR="4445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lang="ru-RU" sz="700" spc="5" dirty="0" smtClean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29</a:t>
                      </a: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Подпрограмма «Развитие системы дополнительного образования, отдыха и оздоровления детей в Шалинском городском округе до 2020 года»</a:t>
                      </a:r>
                    </a:p>
                  </a:txBody>
                  <a:tcPr marL="44450" marR="4445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21 977,7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21 977,7</a:t>
                      </a:r>
                    </a:p>
                  </a:txBody>
                  <a:tcPr marL="44450" marR="4445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44450" marR="4445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2,6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109,6</a:t>
                      </a:r>
                    </a:p>
                  </a:txBody>
                  <a:tcPr marL="44450" marR="4445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lang="ru-RU" sz="700" spc="5" dirty="0" smtClean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30</a:t>
                      </a: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Подпрограмма «Обеспечение реализации муниципальной программы «Развитие системы образования в Шалинском городском округе до 2020 года»</a:t>
                      </a:r>
                    </a:p>
                  </a:txBody>
                  <a:tcPr marL="44450" marR="44450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10 287,2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10 147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98,6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1,2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126,9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lang="ru-RU" sz="700" dirty="0" smtClean="0">
                          <a:latin typeface="Century Gothic"/>
                          <a:cs typeface="Century Gothic"/>
                        </a:rPr>
                        <a:t>31</a:t>
                      </a: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b="1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Муниципальная программа «Управление муниципальными финансами Шалинского городского округа до 2020 года»</a:t>
                      </a:r>
                    </a:p>
                  </a:txBody>
                  <a:tcPr marL="44450" marR="44450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b="1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9 499,5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b="1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9 467,9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b="1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99,7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b="1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1,1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b="1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107,3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223695">
                <a:tc gridSpan="2">
                  <a:txBody>
                    <a:bodyPr/>
                    <a:lstStyle/>
                    <a:p>
                      <a:pPr marL="20955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sz="700" b="1" spc="-5" dirty="0">
                          <a:solidFill>
                            <a:srgbClr val="231F20"/>
                          </a:solidFill>
                          <a:latin typeface="Trebuchet MS"/>
                          <a:cs typeface="Trebuchet MS"/>
                        </a:rPr>
                        <a:t>Непрограммные</a:t>
                      </a:r>
                      <a:r>
                        <a:rPr sz="700" b="1" spc="-85" dirty="0">
                          <a:solidFill>
                            <a:srgbClr val="231F2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700" b="1" dirty="0">
                          <a:solidFill>
                            <a:srgbClr val="231F20"/>
                          </a:solidFill>
                          <a:latin typeface="Trebuchet MS"/>
                          <a:cs typeface="Trebuchet MS"/>
                        </a:rPr>
                        <a:t>расходы</a:t>
                      </a:r>
                      <a:endParaRPr sz="7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b="1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135 456,3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b="1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130 766,4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b="1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96,5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b="1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15,4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50" b="1" dirty="0" smtClean="0">
                          <a:solidFill>
                            <a:schemeClr val="tx1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145,8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2" name="object 22"/>
          <p:cNvSpPr txBox="1"/>
          <p:nvPr/>
        </p:nvSpPr>
        <p:spPr>
          <a:xfrm>
            <a:off x="635299" y="812139"/>
            <a:ext cx="4125595" cy="2908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1100"/>
              </a:lnSpc>
            </a:pPr>
            <a:r>
              <a:rPr sz="1000" b="1" spc="15" dirty="0" err="1">
                <a:solidFill>
                  <a:srgbClr val="00B8BE"/>
                </a:solidFill>
                <a:latin typeface="Trebuchet MS"/>
                <a:cs typeface="Trebuchet MS"/>
              </a:rPr>
              <a:t>Расходы</a:t>
            </a:r>
            <a:r>
              <a:rPr sz="1000" b="1" spc="15" dirty="0">
                <a:solidFill>
                  <a:srgbClr val="00B8BE"/>
                </a:solidFill>
                <a:latin typeface="Trebuchet MS"/>
                <a:cs typeface="Trebuchet MS"/>
              </a:rPr>
              <a:t> </a:t>
            </a:r>
            <a:r>
              <a:rPr sz="1000" b="1" dirty="0" err="1" smtClean="0">
                <a:solidFill>
                  <a:srgbClr val="00B8BE"/>
                </a:solidFill>
                <a:latin typeface="Trebuchet MS"/>
                <a:cs typeface="Trebuchet MS"/>
              </a:rPr>
              <a:t>бюджета</a:t>
            </a:r>
            <a:r>
              <a:rPr lang="en-US" sz="1000" b="1" dirty="0" smtClean="0">
                <a:solidFill>
                  <a:srgbClr val="00B8BE"/>
                </a:solidFill>
                <a:latin typeface="Trebuchet MS"/>
                <a:cs typeface="Trebuchet MS"/>
              </a:rPr>
              <a:t> </a:t>
            </a:r>
            <a:r>
              <a:rPr lang="ru-RU" sz="1000" b="1" dirty="0" smtClean="0">
                <a:solidFill>
                  <a:srgbClr val="00B8BE"/>
                </a:solidFill>
                <a:latin typeface="Trebuchet MS"/>
                <a:cs typeface="Trebuchet MS"/>
              </a:rPr>
              <a:t>городского округа</a:t>
            </a:r>
            <a:r>
              <a:rPr sz="1000" b="1" dirty="0" smtClean="0">
                <a:solidFill>
                  <a:srgbClr val="00B8BE"/>
                </a:solidFill>
                <a:latin typeface="Trebuchet MS"/>
                <a:cs typeface="Trebuchet MS"/>
              </a:rPr>
              <a:t> </a:t>
            </a:r>
            <a:r>
              <a:rPr sz="1000" b="1" spc="15" dirty="0">
                <a:solidFill>
                  <a:srgbClr val="00B8BE"/>
                </a:solidFill>
                <a:latin typeface="Trebuchet MS"/>
                <a:cs typeface="Trebuchet MS"/>
              </a:rPr>
              <a:t>в </a:t>
            </a:r>
            <a:r>
              <a:rPr sz="1000" b="1" dirty="0" err="1">
                <a:solidFill>
                  <a:srgbClr val="00B8BE"/>
                </a:solidFill>
                <a:latin typeface="Trebuchet MS"/>
                <a:cs typeface="Trebuchet MS"/>
              </a:rPr>
              <a:t>рамках</a:t>
            </a:r>
            <a:r>
              <a:rPr sz="1000" b="1" dirty="0">
                <a:solidFill>
                  <a:srgbClr val="00B8BE"/>
                </a:solidFill>
                <a:latin typeface="Trebuchet MS"/>
                <a:cs typeface="Trebuchet MS"/>
              </a:rPr>
              <a:t> </a:t>
            </a:r>
            <a:r>
              <a:rPr lang="ru-RU" sz="1000" b="1" spc="-10" dirty="0" smtClean="0">
                <a:solidFill>
                  <a:srgbClr val="00B8BE"/>
                </a:solidFill>
                <a:latin typeface="Trebuchet MS"/>
                <a:cs typeface="Trebuchet MS"/>
              </a:rPr>
              <a:t>муниципальных </a:t>
            </a:r>
            <a:r>
              <a:rPr sz="1000" b="1" spc="-5" dirty="0" err="1" smtClean="0">
                <a:solidFill>
                  <a:srgbClr val="00B8BE"/>
                </a:solidFill>
                <a:latin typeface="Trebuchet MS"/>
                <a:cs typeface="Trebuchet MS"/>
              </a:rPr>
              <a:t>программ</a:t>
            </a:r>
            <a:r>
              <a:rPr sz="1000" b="1" spc="-5" dirty="0" smtClean="0">
                <a:solidFill>
                  <a:srgbClr val="00B8BE"/>
                </a:solidFill>
                <a:latin typeface="Trebuchet MS"/>
                <a:cs typeface="Trebuchet MS"/>
              </a:rPr>
              <a:t> </a:t>
            </a:r>
            <a:r>
              <a:rPr sz="1000" b="1" spc="-40" dirty="0" smtClean="0">
                <a:solidFill>
                  <a:srgbClr val="00B8BE"/>
                </a:solidFill>
                <a:latin typeface="Trebuchet MS"/>
                <a:cs typeface="Trebuchet MS"/>
              </a:rPr>
              <a:t>и </a:t>
            </a:r>
            <a:r>
              <a:rPr sz="1000" b="1" spc="-10" dirty="0">
                <a:solidFill>
                  <a:srgbClr val="00B8BE"/>
                </a:solidFill>
                <a:latin typeface="Trebuchet MS"/>
                <a:cs typeface="Trebuchet MS"/>
              </a:rPr>
              <a:t>непрограммных </a:t>
            </a:r>
            <a:r>
              <a:rPr sz="1000" b="1" spc="-25" dirty="0">
                <a:solidFill>
                  <a:srgbClr val="00B8BE"/>
                </a:solidFill>
                <a:latin typeface="Trebuchet MS"/>
                <a:cs typeface="Trebuchet MS"/>
              </a:rPr>
              <a:t>направлений</a:t>
            </a:r>
            <a:r>
              <a:rPr sz="1000" b="1" spc="-155" dirty="0">
                <a:solidFill>
                  <a:srgbClr val="00B8BE"/>
                </a:solidFill>
                <a:latin typeface="Trebuchet MS"/>
                <a:cs typeface="Trebuchet MS"/>
              </a:rPr>
              <a:t> </a:t>
            </a:r>
            <a:r>
              <a:rPr sz="1000" b="1" spc="-10" dirty="0">
                <a:solidFill>
                  <a:srgbClr val="00B8BE"/>
                </a:solidFill>
                <a:latin typeface="Trebuchet MS"/>
                <a:cs typeface="Trebuchet MS"/>
              </a:rPr>
              <a:t>деятельности</a:t>
            </a:r>
            <a:endParaRPr sz="1000" dirty="0">
              <a:latin typeface="Trebuchet MS"/>
              <a:cs typeface="Trebuchet MS"/>
            </a:endParaRPr>
          </a:p>
        </p:txBody>
      </p:sp>
      <p:grpSp>
        <p:nvGrpSpPr>
          <p:cNvPr id="23" name="Группа 22"/>
          <p:cNvGrpSpPr/>
          <p:nvPr/>
        </p:nvGrpSpPr>
        <p:grpSpPr>
          <a:xfrm>
            <a:off x="0" y="196850"/>
            <a:ext cx="7740523" cy="396240"/>
            <a:chOff x="0" y="288010"/>
            <a:chExt cx="7740523" cy="396240"/>
          </a:xfrm>
        </p:grpSpPr>
        <p:sp>
          <p:nvSpPr>
            <p:cNvPr id="24" name="object 3"/>
            <p:cNvSpPr/>
            <p:nvPr/>
          </p:nvSpPr>
          <p:spPr>
            <a:xfrm>
              <a:off x="7567803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4"/>
            <p:cNvSpPr/>
            <p:nvPr/>
          </p:nvSpPr>
          <p:spPr>
            <a:xfrm>
              <a:off x="7376998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5"/>
            <p:cNvSpPr/>
            <p:nvPr/>
          </p:nvSpPr>
          <p:spPr>
            <a:xfrm>
              <a:off x="7186193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6"/>
            <p:cNvSpPr/>
            <p:nvPr/>
          </p:nvSpPr>
          <p:spPr>
            <a:xfrm>
              <a:off x="6995400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7"/>
            <p:cNvSpPr/>
            <p:nvPr/>
          </p:nvSpPr>
          <p:spPr>
            <a:xfrm>
              <a:off x="0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8"/>
            <p:cNvSpPr/>
            <p:nvPr/>
          </p:nvSpPr>
          <p:spPr>
            <a:xfrm>
              <a:off x="251999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9"/>
            <p:cNvSpPr/>
            <p:nvPr/>
          </p:nvSpPr>
          <p:spPr>
            <a:xfrm>
              <a:off x="504000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10"/>
            <p:cNvSpPr/>
            <p:nvPr/>
          </p:nvSpPr>
          <p:spPr>
            <a:xfrm>
              <a:off x="756000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grpSp>
          <p:nvGrpSpPr>
            <p:cNvPr id="32" name="Группа 44"/>
            <p:cNvGrpSpPr/>
            <p:nvPr/>
          </p:nvGrpSpPr>
          <p:grpSpPr>
            <a:xfrm>
              <a:off x="990600" y="288010"/>
              <a:ext cx="6101715" cy="396240"/>
              <a:chOff x="990600" y="288010"/>
              <a:chExt cx="6101715" cy="396240"/>
            </a:xfrm>
          </p:grpSpPr>
          <p:sp>
            <p:nvSpPr>
              <p:cNvPr id="34" name="object 12"/>
              <p:cNvSpPr/>
              <p:nvPr/>
            </p:nvSpPr>
            <p:spPr>
              <a:xfrm>
                <a:off x="990600" y="288010"/>
                <a:ext cx="6101715" cy="396240"/>
              </a:xfrm>
              <a:custGeom>
                <a:avLst/>
                <a:gdLst/>
                <a:ahLst/>
                <a:cxnLst/>
                <a:rect l="l" t="t" r="r" b="b"/>
                <a:pathLst>
                  <a:path w="6101715" h="396240">
                    <a:moveTo>
                      <a:pt x="6028944" y="0"/>
                    </a:moveTo>
                    <a:lnTo>
                      <a:pt x="280758" y="0"/>
                    </a:lnTo>
                    <a:lnTo>
                      <a:pt x="0" y="198031"/>
                    </a:lnTo>
                    <a:lnTo>
                      <a:pt x="280758" y="395998"/>
                    </a:lnTo>
                    <a:lnTo>
                      <a:pt x="6028944" y="395998"/>
                    </a:lnTo>
                    <a:lnTo>
                      <a:pt x="6057141" y="391390"/>
                    </a:lnTo>
                    <a:lnTo>
                      <a:pt x="6080172" y="378823"/>
                    </a:lnTo>
                    <a:lnTo>
                      <a:pt x="6095702" y="360181"/>
                    </a:lnTo>
                    <a:lnTo>
                      <a:pt x="6101397" y="337350"/>
                    </a:lnTo>
                    <a:lnTo>
                      <a:pt x="6101397" y="58648"/>
                    </a:lnTo>
                    <a:lnTo>
                      <a:pt x="6095702" y="35816"/>
                    </a:lnTo>
                    <a:lnTo>
                      <a:pt x="6080172" y="17175"/>
                    </a:lnTo>
                    <a:lnTo>
                      <a:pt x="6057141" y="4607"/>
                    </a:lnTo>
                    <a:lnTo>
                      <a:pt x="6028944" y="0"/>
                    </a:lnTo>
                    <a:close/>
                  </a:path>
                </a:pathLst>
              </a:custGeom>
              <a:solidFill>
                <a:srgbClr val="00B8B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35" name="object 13"/>
              <p:cNvSpPr/>
              <p:nvPr/>
            </p:nvSpPr>
            <p:spPr>
              <a:xfrm>
                <a:off x="6734556" y="342011"/>
                <a:ext cx="288290" cy="288290"/>
              </a:xfrm>
              <a:custGeom>
                <a:avLst/>
                <a:gdLst/>
                <a:ahLst/>
                <a:cxnLst/>
                <a:rect l="l" t="t" r="r" b="b"/>
                <a:pathLst>
                  <a:path w="288290" h="288290">
                    <a:moveTo>
                      <a:pt x="235673" y="0"/>
                    </a:moveTo>
                    <a:lnTo>
                      <a:pt x="52324" y="0"/>
                    </a:lnTo>
                    <a:lnTo>
                      <a:pt x="31953" y="4105"/>
                    </a:lnTo>
                    <a:lnTo>
                      <a:pt x="15322" y="15308"/>
                    </a:lnTo>
                    <a:lnTo>
                      <a:pt x="4110" y="31937"/>
                    </a:lnTo>
                    <a:lnTo>
                      <a:pt x="0" y="52324"/>
                    </a:lnTo>
                    <a:lnTo>
                      <a:pt x="0" y="235661"/>
                    </a:lnTo>
                    <a:lnTo>
                      <a:pt x="4110" y="256031"/>
                    </a:lnTo>
                    <a:lnTo>
                      <a:pt x="15322" y="272662"/>
                    </a:lnTo>
                    <a:lnTo>
                      <a:pt x="31953" y="283874"/>
                    </a:lnTo>
                    <a:lnTo>
                      <a:pt x="52324" y="287985"/>
                    </a:lnTo>
                    <a:lnTo>
                      <a:pt x="235673" y="287985"/>
                    </a:lnTo>
                    <a:lnTo>
                      <a:pt x="256038" y="283874"/>
                    </a:lnTo>
                    <a:lnTo>
                      <a:pt x="272670" y="272662"/>
                    </a:lnTo>
                    <a:lnTo>
                      <a:pt x="283885" y="256031"/>
                    </a:lnTo>
                    <a:lnTo>
                      <a:pt x="287997" y="235661"/>
                    </a:lnTo>
                    <a:lnTo>
                      <a:pt x="287997" y="52324"/>
                    </a:lnTo>
                    <a:lnTo>
                      <a:pt x="283885" y="31937"/>
                    </a:lnTo>
                    <a:lnTo>
                      <a:pt x="272670" y="15308"/>
                    </a:lnTo>
                    <a:lnTo>
                      <a:pt x="256038" y="4105"/>
                    </a:lnTo>
                    <a:lnTo>
                      <a:pt x="235673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36" name="object 14"/>
              <p:cNvSpPr txBox="1"/>
              <p:nvPr/>
            </p:nvSpPr>
            <p:spPr>
              <a:xfrm>
                <a:off x="6762750" y="381748"/>
                <a:ext cx="245403" cy="18466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marL="12700">
                  <a:lnSpc>
                    <a:spcPct val="100000"/>
                  </a:lnSpc>
                </a:pPr>
                <a:r>
                  <a:rPr lang="ru-RU" sz="1200" b="1" spc="25" dirty="0" smtClean="0">
                    <a:solidFill>
                      <a:srgbClr val="009DA2"/>
                    </a:solidFill>
                    <a:latin typeface="Gill Sans MT"/>
                    <a:cs typeface="Gill Sans MT"/>
                  </a:rPr>
                  <a:t>17</a:t>
                </a:r>
                <a:endParaRPr sz="1200" dirty="0">
                  <a:latin typeface="Gill Sans MT"/>
                  <a:cs typeface="Gill Sans MT"/>
                </a:endParaRPr>
              </a:p>
            </p:txBody>
          </p:sp>
        </p:grpSp>
        <p:sp>
          <p:nvSpPr>
            <p:cNvPr id="33" name="object 21"/>
            <p:cNvSpPr txBox="1"/>
            <p:nvPr/>
          </p:nvSpPr>
          <p:spPr>
            <a:xfrm>
              <a:off x="1276350" y="364210"/>
              <a:ext cx="5410200" cy="166712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 marR="5080">
                <a:lnSpc>
                  <a:spcPts val="1300"/>
                </a:lnSpc>
              </a:pPr>
              <a:r>
                <a:rPr lang="ru-RU" sz="1000" b="1" spc="-15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МУНИЦИПАЛЬНЫЕ </a:t>
              </a:r>
              <a:r>
                <a:rPr lang="ru-RU" sz="1000" b="1" spc="2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ПРОГРАММЫ</a:t>
              </a:r>
              <a:r>
                <a:rPr lang="ru-RU" sz="1000" b="1" spc="-25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 </a:t>
              </a:r>
              <a:r>
                <a:rPr lang="ru-RU" sz="1000" b="1" spc="2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ШАЛИНСКОГО ГОРОДСКОГО ОКРУГА</a:t>
              </a:r>
              <a:endParaRPr lang="ru-RU" sz="1000" dirty="0" smtClean="0">
                <a:latin typeface="Trebuchet MS"/>
                <a:cs typeface="Trebuchet MS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1" y="723"/>
            <a:ext cx="7739227" cy="181926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1" y="1813888"/>
            <a:ext cx="989241" cy="909541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829628" y="0"/>
            <a:ext cx="910361" cy="1090929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61" y="8635313"/>
            <a:ext cx="1366850" cy="227267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361516" y="9305962"/>
            <a:ext cx="5474208" cy="160202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90003" y="1601977"/>
            <a:ext cx="6119977" cy="317456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0" name="Рисунок 9" descr="Приветственное слово 2018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38150" y="730250"/>
            <a:ext cx="6858000" cy="9814269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2"/>
            <a:ext cx="324002" cy="1090799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0" y="10420698"/>
            <a:ext cx="7740015" cy="0"/>
          </a:xfrm>
          <a:custGeom>
            <a:avLst/>
            <a:gdLst/>
            <a:ahLst/>
            <a:cxnLst/>
            <a:rect l="l" t="t" r="r" b="b"/>
            <a:pathLst>
              <a:path w="7740015">
                <a:moveTo>
                  <a:pt x="0" y="0"/>
                </a:moveTo>
                <a:lnTo>
                  <a:pt x="7740001" y="0"/>
                </a:lnTo>
              </a:path>
            </a:pathLst>
          </a:custGeom>
          <a:ln w="6350">
            <a:solidFill>
              <a:srgbClr val="8A8C8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0" y="10506584"/>
            <a:ext cx="7740015" cy="0"/>
          </a:xfrm>
          <a:custGeom>
            <a:avLst/>
            <a:gdLst/>
            <a:ahLst/>
            <a:cxnLst/>
            <a:rect l="l" t="t" r="r" b="b"/>
            <a:pathLst>
              <a:path w="7740015">
                <a:moveTo>
                  <a:pt x="0" y="0"/>
                </a:moveTo>
                <a:lnTo>
                  <a:pt x="7740001" y="0"/>
                </a:lnTo>
              </a:path>
            </a:pathLst>
          </a:custGeom>
          <a:ln w="6350">
            <a:solidFill>
              <a:srgbClr val="8A8C8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0" y="10597236"/>
            <a:ext cx="7740015" cy="0"/>
          </a:xfrm>
          <a:custGeom>
            <a:avLst/>
            <a:gdLst/>
            <a:ahLst/>
            <a:cxnLst/>
            <a:rect l="l" t="t" r="r" b="b"/>
            <a:pathLst>
              <a:path w="7740015">
                <a:moveTo>
                  <a:pt x="0" y="0"/>
                </a:moveTo>
                <a:lnTo>
                  <a:pt x="7740001" y="0"/>
                </a:lnTo>
              </a:path>
            </a:pathLst>
          </a:custGeom>
          <a:ln w="6350">
            <a:solidFill>
              <a:srgbClr val="8A8C8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2723857" y="10602001"/>
            <a:ext cx="5016500" cy="0"/>
          </a:xfrm>
          <a:custGeom>
            <a:avLst/>
            <a:gdLst/>
            <a:ahLst/>
            <a:cxnLst/>
            <a:rect l="l" t="t" r="r" b="b"/>
            <a:pathLst>
              <a:path w="5016500">
                <a:moveTo>
                  <a:pt x="0" y="0"/>
                </a:moveTo>
                <a:lnTo>
                  <a:pt x="5016144" y="0"/>
                </a:lnTo>
              </a:path>
            </a:pathLst>
          </a:custGeom>
          <a:ln w="36004">
            <a:solidFill>
              <a:srgbClr val="00A3A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3510584" y="10511350"/>
            <a:ext cx="4229735" cy="0"/>
          </a:xfrm>
          <a:custGeom>
            <a:avLst/>
            <a:gdLst/>
            <a:ahLst/>
            <a:cxnLst/>
            <a:rect l="l" t="t" r="r" b="b"/>
            <a:pathLst>
              <a:path w="4229734">
                <a:moveTo>
                  <a:pt x="0" y="0"/>
                </a:moveTo>
                <a:lnTo>
                  <a:pt x="4229417" y="0"/>
                </a:lnTo>
              </a:path>
            </a:pathLst>
          </a:custGeom>
          <a:ln w="36004">
            <a:solidFill>
              <a:srgbClr val="00B8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4293666" y="10420700"/>
            <a:ext cx="3446779" cy="0"/>
          </a:xfrm>
          <a:custGeom>
            <a:avLst/>
            <a:gdLst/>
            <a:ahLst/>
            <a:cxnLst/>
            <a:rect l="l" t="t" r="r" b="b"/>
            <a:pathLst>
              <a:path w="3446779">
                <a:moveTo>
                  <a:pt x="0" y="0"/>
                </a:moveTo>
                <a:lnTo>
                  <a:pt x="3446335" y="0"/>
                </a:lnTo>
              </a:path>
            </a:pathLst>
          </a:custGeom>
          <a:ln w="36004">
            <a:solidFill>
              <a:srgbClr val="A2DAD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1440624" y="324218"/>
            <a:ext cx="5149850" cy="3416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1300"/>
              </a:lnSpc>
            </a:pPr>
            <a:r>
              <a:rPr sz="1200" b="1" spc="-45" dirty="0" smtClean="0">
                <a:solidFill>
                  <a:srgbClr val="FFFFFF"/>
                </a:solidFill>
                <a:latin typeface="Trebuchet MS"/>
                <a:cs typeface="Trebuchet MS"/>
              </a:rPr>
              <a:t>ДОСТИЖЕНИ</a:t>
            </a:r>
            <a:r>
              <a:rPr lang="ru-RU" sz="1200" b="1" spc="-45" dirty="0" smtClean="0">
                <a:solidFill>
                  <a:srgbClr val="FFFFFF"/>
                </a:solidFill>
                <a:latin typeface="Trebuchet MS"/>
                <a:cs typeface="Trebuchet MS"/>
              </a:rPr>
              <a:t>Е</a:t>
            </a:r>
            <a:r>
              <a:rPr sz="1200" b="1" spc="-120" dirty="0" smtClean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b="1" dirty="0">
                <a:solidFill>
                  <a:srgbClr val="FFFFFF"/>
                </a:solidFill>
                <a:latin typeface="Trebuchet MS"/>
                <a:cs typeface="Trebuchet MS"/>
              </a:rPr>
              <a:t>ЦЕЛЕВЫХ</a:t>
            </a:r>
            <a:r>
              <a:rPr sz="1200" b="1" spc="-1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b="1" spc="-30" dirty="0">
                <a:solidFill>
                  <a:srgbClr val="FFFFFF"/>
                </a:solidFill>
                <a:latin typeface="Trebuchet MS"/>
                <a:cs typeface="Trebuchet MS"/>
              </a:rPr>
              <a:t>ПОКАЗАТЕЛЕЙ</a:t>
            </a:r>
            <a:r>
              <a:rPr sz="1200" b="1" spc="-1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lang="ru-RU" sz="1200" b="1" spc="-20" dirty="0" smtClean="0">
                <a:solidFill>
                  <a:srgbClr val="FFFFFF"/>
                </a:solidFill>
                <a:latin typeface="Trebuchet MS"/>
                <a:cs typeface="Trebuchet MS"/>
              </a:rPr>
              <a:t>МУНИЦИПАЛЬНЫХ </a:t>
            </a:r>
            <a:r>
              <a:rPr sz="1200" b="1" spc="10" dirty="0" smtClean="0">
                <a:solidFill>
                  <a:srgbClr val="FFFFFF"/>
                </a:solidFill>
                <a:latin typeface="Trebuchet MS"/>
                <a:cs typeface="Trebuchet MS"/>
              </a:rPr>
              <a:t>ПРОГРАМ  </a:t>
            </a:r>
            <a:r>
              <a:rPr lang="ru-RU" sz="1200" b="1" spc="-20" dirty="0" smtClean="0">
                <a:solidFill>
                  <a:srgbClr val="FFFFFF"/>
                </a:solidFill>
                <a:latin typeface="Trebuchet MS"/>
                <a:cs typeface="Trebuchet MS"/>
              </a:rPr>
              <a:t>ШАЛИНСКОГО ГОРОДСКОГО ОКРУГА </a:t>
            </a:r>
            <a:r>
              <a:rPr sz="1200" b="1" spc="45" dirty="0" smtClean="0">
                <a:solidFill>
                  <a:srgbClr val="FFFFFF"/>
                </a:solidFill>
                <a:latin typeface="Trebuchet MS"/>
                <a:cs typeface="Trebuchet MS"/>
              </a:rPr>
              <a:t>В</a:t>
            </a:r>
            <a:r>
              <a:rPr sz="1200" b="1" spc="-95" dirty="0" smtClean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b="1" spc="-30" dirty="0" smtClean="0">
                <a:solidFill>
                  <a:srgbClr val="FFFFFF"/>
                </a:solidFill>
                <a:latin typeface="Trebuchet MS"/>
                <a:cs typeface="Trebuchet MS"/>
              </a:rPr>
              <a:t>201</a:t>
            </a:r>
            <a:r>
              <a:rPr lang="en-US" sz="1200" b="1" spc="-30" dirty="0" smtClean="0">
                <a:solidFill>
                  <a:srgbClr val="FFFFFF"/>
                </a:solidFill>
                <a:latin typeface="Trebuchet MS"/>
                <a:cs typeface="Trebuchet MS"/>
              </a:rPr>
              <a:t>8</a:t>
            </a:r>
            <a:r>
              <a:rPr sz="1200" b="1" spc="-95" dirty="0" smtClean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b="1" spc="-30" dirty="0">
                <a:solidFill>
                  <a:srgbClr val="FFFFFF"/>
                </a:solidFill>
                <a:latin typeface="Trebuchet MS"/>
                <a:cs typeface="Trebuchet MS"/>
              </a:rPr>
              <a:t>ГОДУ</a:t>
            </a:r>
            <a:endParaRPr sz="1200" dirty="0">
              <a:latin typeface="Trebuchet MS"/>
              <a:cs typeface="Trebuchet MS"/>
            </a:endParaRPr>
          </a:p>
        </p:txBody>
      </p:sp>
      <p:graphicFrame>
        <p:nvGraphicFramePr>
          <p:cNvPr id="116" name="object 21"/>
          <p:cNvGraphicFramePr>
            <a:graphicFrameLocks noGrp="1"/>
          </p:cNvGraphicFramePr>
          <p:nvPr/>
        </p:nvGraphicFramePr>
        <p:xfrm>
          <a:off x="514350" y="806450"/>
          <a:ext cx="6734244" cy="908185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98860"/>
                <a:gridCol w="2749140"/>
                <a:gridCol w="762000"/>
                <a:gridCol w="685800"/>
                <a:gridCol w="685800"/>
                <a:gridCol w="762000"/>
                <a:gridCol w="790644"/>
              </a:tblGrid>
              <a:tr h="304800">
                <a:tc rowSpan="2">
                  <a:txBody>
                    <a:bodyPr/>
                    <a:lstStyle/>
                    <a:p>
                      <a:pPr marL="39370" marR="28575" indent="19050" algn="ctr">
                        <a:lnSpc>
                          <a:spcPts val="700"/>
                        </a:lnSpc>
                      </a:pPr>
                      <a:r>
                        <a:rPr sz="800" b="1" spc="90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№  </a:t>
                      </a:r>
                      <a:r>
                        <a:rPr sz="800" b="1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п/п</a:t>
                      </a:r>
                      <a:endParaRPr sz="8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 anchor="ctr"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700"/>
                        </a:lnSpc>
                        <a:spcAft>
                          <a:spcPts val="0"/>
                        </a:spcAft>
                      </a:pPr>
                      <a:r>
                        <a:rPr lang="ru-RU" sz="800" b="1" spc="-5" dirty="0" smtClean="0">
                          <a:solidFill>
                            <a:srgbClr val="FFFFFF"/>
                          </a:solidFill>
                          <a:latin typeface="Trebuchet MS"/>
                          <a:ea typeface="+mn-ea"/>
                          <a:cs typeface="Trebuchet MS"/>
                        </a:rPr>
                        <a:t>Цели, задачи и целевые показатели</a:t>
                      </a:r>
                    </a:p>
                  </a:txBody>
                  <a:tcPr marL="39370" marR="39370" marT="64770" marB="64770" anchor="ctr">
                    <a:lnL w="6350">
                      <a:solidFill>
                        <a:srgbClr val="FFFFFF"/>
                      </a:solidFill>
                      <a:prstDash val="soli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700"/>
                        </a:lnSpc>
                        <a:spcAft>
                          <a:spcPts val="0"/>
                        </a:spcAft>
                      </a:pPr>
                      <a:r>
                        <a:rPr lang="ru-RU" sz="800" b="1" spc="-5" dirty="0" smtClean="0">
                          <a:solidFill>
                            <a:srgbClr val="FFFFFF"/>
                          </a:solidFill>
                          <a:latin typeface="Trebuchet MS"/>
                          <a:ea typeface="+mn-ea"/>
                          <a:cs typeface="Trebuchet MS"/>
                        </a:rPr>
                        <a:t>Единица измерения</a:t>
                      </a:r>
                    </a:p>
                  </a:txBody>
                  <a:tcPr marL="39370" marR="39370" marT="64770" marB="6477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700"/>
                        </a:lnSpc>
                        <a:spcAft>
                          <a:spcPts val="0"/>
                        </a:spcAft>
                      </a:pPr>
                      <a:r>
                        <a:rPr lang="ru-RU" sz="800" b="1" spc="-5" dirty="0" smtClean="0">
                          <a:solidFill>
                            <a:srgbClr val="FFFFFF"/>
                          </a:solidFill>
                          <a:latin typeface="Trebuchet MS"/>
                          <a:ea typeface="+mn-ea"/>
                          <a:cs typeface="Trebuchet MS"/>
                        </a:rPr>
                        <a:t>Значение целевого показателя </a:t>
                      </a:r>
                      <a:r>
                        <a:rPr lang="ru-RU" sz="800" b="1" spc="-5" dirty="0" smtClean="0">
                          <a:solidFill>
                            <a:srgbClr val="FFFFFF"/>
                          </a:solidFill>
                          <a:latin typeface="Trebuchet MS"/>
                          <a:ea typeface="+mn-ea"/>
                          <a:cs typeface="Trebuchet MS"/>
                          <a:hlinkClick r:id="" action="ppaction://hlinkfile"/>
                        </a:rPr>
                        <a:t>&lt;*&gt;</a:t>
                      </a:r>
                      <a:endParaRPr lang="ru-RU" sz="800" b="1" spc="-5" dirty="0" smtClean="0">
                        <a:solidFill>
                          <a:srgbClr val="FFFFFF"/>
                        </a:solidFill>
                        <a:latin typeface="Trebuchet MS"/>
                        <a:ea typeface="+mn-ea"/>
                        <a:cs typeface="Trebuchet MS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ts val="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spc="-5" dirty="0" smtClean="0">
                          <a:solidFill>
                            <a:srgbClr val="FFFFFF"/>
                          </a:solidFill>
                          <a:latin typeface="Trebuchet MS"/>
                          <a:ea typeface="+mn-ea"/>
                          <a:cs typeface="Trebuchet MS"/>
                        </a:rPr>
                        <a:t>Процент выполнения</a:t>
                      </a:r>
                    </a:p>
                  </a:txBody>
                  <a:tcPr marL="39370" marR="39370" marT="64770" marB="6477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74295" marR="66040" indent="12700" algn="ctr" defTabSz="914400" eaLnBrk="1" fontAlgn="auto" latinLnBrk="0" hangingPunct="1">
                        <a:lnSpc>
                          <a:spcPts val="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spc="-5" dirty="0" smtClean="0">
                          <a:solidFill>
                            <a:srgbClr val="FFFFFF"/>
                          </a:solidFill>
                          <a:latin typeface="Trebuchet MS"/>
                          <a:ea typeface="+mn-ea"/>
                          <a:cs typeface="Trebuchet MS"/>
                        </a:rPr>
                        <a:t>Причины отклонений от планового значения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pPr marL="39370" marR="28575" indent="19050" algn="ctr">
                        <a:lnSpc>
                          <a:spcPts val="700"/>
                        </a:lnSpc>
                      </a:pPr>
                      <a:endParaRPr sz="7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 anchor="ctr"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ts val="700"/>
                        </a:lnSpc>
                        <a:spcAft>
                          <a:spcPts val="0"/>
                        </a:spcAft>
                      </a:pPr>
                      <a:endParaRPr lang="ru-RU" sz="700" b="1" spc="-5" dirty="0" smtClean="0">
                        <a:solidFill>
                          <a:srgbClr val="FFFFFF"/>
                        </a:solidFill>
                        <a:latin typeface="Trebuchet MS"/>
                        <a:ea typeface="+mn-ea"/>
                        <a:cs typeface="Trebuchet MS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700"/>
                        </a:lnSpc>
                        <a:spcAft>
                          <a:spcPts val="0"/>
                        </a:spcAft>
                      </a:pPr>
                      <a:r>
                        <a:rPr lang="ru-RU" sz="800" b="1" spc="-5" dirty="0" smtClean="0">
                          <a:solidFill>
                            <a:srgbClr val="FFFFFF"/>
                          </a:solidFill>
                          <a:latin typeface="Trebuchet MS"/>
                          <a:ea typeface="+mn-ea"/>
                          <a:cs typeface="Trebuchet MS"/>
                        </a:rPr>
                        <a:t>план</a:t>
                      </a:r>
                    </a:p>
                  </a:txBody>
                  <a:tcPr marL="39370" marR="39370" marT="64770" marB="6477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700"/>
                        </a:lnSpc>
                        <a:spcAft>
                          <a:spcPts val="0"/>
                        </a:spcAft>
                      </a:pPr>
                      <a:r>
                        <a:rPr lang="ru-RU" sz="800" b="1" spc="-5" dirty="0" smtClean="0">
                          <a:solidFill>
                            <a:srgbClr val="FFFFFF"/>
                          </a:solidFill>
                          <a:latin typeface="Trebuchet MS"/>
                          <a:ea typeface="+mn-ea"/>
                          <a:cs typeface="Trebuchet MS"/>
                        </a:rPr>
                        <a:t>факт</a:t>
                      </a:r>
                    </a:p>
                  </a:txBody>
                  <a:tcPr marL="39370" marR="39370" marT="64770" marB="6477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3353">
                <a:tc>
                  <a:txBody>
                    <a:bodyPr/>
                    <a:lstStyle/>
                    <a:p>
                      <a:pPr marL="21590" marR="104139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</a:t>
                      </a:r>
                      <a:endParaRPr lang="ru-RU" sz="700" spc="-15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1590" marR="104139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</a:t>
                      </a:r>
                      <a:endParaRPr lang="ru-RU" sz="700" spc="-15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3</a:t>
                      </a:r>
                      <a:endParaRPr lang="ru-RU" sz="700" spc="-15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marR="104139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marR="104139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marR="104139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marR="104139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85"/>
                        </a:spcBef>
                      </a:pPr>
                      <a:r>
                        <a:rPr lang="ru-RU" sz="700" dirty="0" smtClean="0">
                          <a:latin typeface="Century Gothic"/>
                          <a:cs typeface="Century Gothic"/>
                        </a:rPr>
                        <a:t>1</a:t>
                      </a: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 gridSpan="6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800" b="1" cap="all" spc="-15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1. Муниципальная программа  «Развитие культуры в Шалинском  городском округе до 2020 года»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104139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Подпрограмма 1.  «Развитие культуры  и искусства в Шалинском  городском округе до 2020 года»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Цель: Духовно-нравственное развитие и реализация человеческого потенциала в сфере культуры Шалинского городского округа</a:t>
                      </a:r>
                    </a:p>
                    <a:p>
                      <a:pPr marL="0" marR="104139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Задача 1. Повышение доступности и качества услуг, оказываемых населению в сфере культуры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36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85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just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Количество посещений муниципальных библиотек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тыс.человек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114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114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</a:t>
                      </a:r>
                      <a:r>
                        <a:rPr lang="en-US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0</a:t>
                      </a: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0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Количество экземпляров новых поступлений в фонды общедоступных муниципальных библиотек в расчете на 1000 человек жителей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единиц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58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72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124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Уровень удовлетворенности населения Шалинского городского округа качеством и доступностью предоставляемых услуг в сфере культуры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%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79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542925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В связи с тем, что результатов </a:t>
                      </a:r>
                      <a:r>
                        <a:rPr lang="ru-RU" sz="700" spc="-15" dirty="0" err="1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независи-мой</a:t>
                      </a: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</a:t>
                      </a:r>
                      <a:r>
                        <a:rPr lang="ru-RU" sz="700" spc="-15" dirty="0" err="1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оцен-ки</a:t>
                      </a: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качества оказания услуг (результаты</a:t>
                      </a:r>
                      <a:r>
                        <a:rPr lang="ru-RU" sz="700" spc="-15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выдает </a:t>
                      </a:r>
                      <a:r>
                        <a:rPr lang="ru-RU" sz="700" spc="-15" baseline="0" dirty="0" err="1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Ми-нистерство</a:t>
                      </a:r>
                      <a:r>
                        <a:rPr lang="ru-RU" sz="700" spc="-15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культуры </a:t>
                      </a:r>
                      <a:r>
                        <a:rPr lang="ru-RU" sz="700" spc="-15" baseline="0" dirty="0" err="1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Свердлов-ской</a:t>
                      </a:r>
                      <a:r>
                        <a:rPr lang="ru-RU" sz="700" spc="-15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</a:t>
                      </a:r>
                      <a:r>
                        <a:rPr lang="ru-RU" sz="700" spc="-15" baseline="0" dirty="0" err="1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об-ласти</a:t>
                      </a:r>
                      <a:r>
                        <a:rPr lang="ru-RU" sz="700" spc="-15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) в сфере нет, мы не можем выставить процент </a:t>
                      </a:r>
                      <a:r>
                        <a:rPr lang="ru-RU" sz="700" spc="-15" baseline="0" dirty="0" err="1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удовлетв-оренности</a:t>
                      </a: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70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Доля жителей Шалинского городского округа, положительно оценивающих состояние межнациональных отношений в общем количестве</a:t>
                      </a:r>
                      <a:r>
                        <a:rPr lang="ru-RU" sz="700" spc="-15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жителей, принявших участие в опросе на сайте учреждения культуры Шалинского городского округа</a:t>
                      </a: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%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57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86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150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65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70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Прирост</a:t>
                      </a:r>
                      <a:r>
                        <a:rPr lang="ru-RU" sz="700" spc="-15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числа лауреатов международных, региональных, областных, окружных, районных конкурсов и фестивалей в сфере культуры (по сравнению с предыдущим годом)</a:t>
                      </a: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человек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6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600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70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Количество проведенных культурно-массовых мероприятий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единиц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2138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2138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27377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104139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Подпрограмма 2.  «Развитие образования в сфере культуры и искусства до 2020 года»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65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16066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endParaRPr sz="70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Задача 1. Повышение</a:t>
                      </a:r>
                      <a:r>
                        <a:rPr lang="ru-RU" sz="700" spc="-15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доступности и качества услуг, оказываемых населению в образовательном учреждении</a:t>
                      </a: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в сфере культуры</a:t>
                      </a:r>
                    </a:p>
                  </a:txBody>
                  <a:tcPr marL="39370" marR="39370" marT="64770" marB="6477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Увеличение численности учащихся</a:t>
                      </a:r>
                      <a:r>
                        <a:rPr lang="ru-RU" sz="700" spc="-15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в МБОУ ДО «Шалинская ДМШ», в том числе детей-сирот, детей, оставшихся без попечения родителей, и иных категорий несовершеннолетних граждан, нуждающихся в социальной поддержке (по сравнению с предыдущим годом)</a:t>
                      </a: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%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</a:t>
                      </a:r>
                    </a:p>
                  </a:txBody>
                  <a:tcPr marL="39370" marR="39370" marT="64770" marB="6477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/>
                      </a:pPr>
                      <a:endParaRPr lang="ru-RU" sz="65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104139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Задача 2. Создание и обеспечение необходимых условий для личностного развития, профессионального самоопределения и творческого труда детей в возрасте преимущественно от 6 до</a:t>
                      </a:r>
                      <a:r>
                        <a:rPr lang="ru-RU" sz="700" spc="-15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18 лет</a:t>
                      </a: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/>
                      </a:pPr>
                      <a:endParaRPr lang="ru-RU" sz="65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Доля учащихся МБОУ ДО «Шалинская ДМШ», привлекаемых к участию в творческих мероприятиях, от общего числа учащихся МБОУ ДО «Шалинская ДМШ»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%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28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87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310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/>
                      </a:pPr>
                      <a:endParaRPr lang="ru-RU" sz="65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104139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Задача 3. Выявление и поддержка творчески одаренных детей и молодежи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/>
                      </a:pPr>
                      <a:endParaRPr lang="ru-RU" sz="65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Доля творчески одаренных</a:t>
                      </a:r>
                      <a:r>
                        <a:rPr lang="ru-RU" sz="700" spc="-15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обучающихся МБОУ ДО «Шалинская ДМШ», принимающих участие в районных, областных конкурсах и фестивалях от общего количества обучающихся в МБОУ ДО «Шалинская ДМШ»</a:t>
                      </a: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%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28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67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239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/>
                      </a:pPr>
                      <a:endParaRPr lang="ru-RU" sz="65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pSp>
        <p:nvGrpSpPr>
          <p:cNvPr id="23" name="Группа 22"/>
          <p:cNvGrpSpPr/>
          <p:nvPr/>
        </p:nvGrpSpPr>
        <p:grpSpPr>
          <a:xfrm>
            <a:off x="0" y="196850"/>
            <a:ext cx="7740523" cy="409625"/>
            <a:chOff x="0" y="288010"/>
            <a:chExt cx="7740523" cy="409625"/>
          </a:xfrm>
        </p:grpSpPr>
        <p:sp>
          <p:nvSpPr>
            <p:cNvPr id="24" name="object 3"/>
            <p:cNvSpPr/>
            <p:nvPr/>
          </p:nvSpPr>
          <p:spPr>
            <a:xfrm>
              <a:off x="7567803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4"/>
            <p:cNvSpPr/>
            <p:nvPr/>
          </p:nvSpPr>
          <p:spPr>
            <a:xfrm>
              <a:off x="7376998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5"/>
            <p:cNvSpPr/>
            <p:nvPr/>
          </p:nvSpPr>
          <p:spPr>
            <a:xfrm>
              <a:off x="7186193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6"/>
            <p:cNvSpPr/>
            <p:nvPr/>
          </p:nvSpPr>
          <p:spPr>
            <a:xfrm>
              <a:off x="6995400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7"/>
            <p:cNvSpPr/>
            <p:nvPr/>
          </p:nvSpPr>
          <p:spPr>
            <a:xfrm>
              <a:off x="0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8"/>
            <p:cNvSpPr/>
            <p:nvPr/>
          </p:nvSpPr>
          <p:spPr>
            <a:xfrm>
              <a:off x="251999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9"/>
            <p:cNvSpPr/>
            <p:nvPr/>
          </p:nvSpPr>
          <p:spPr>
            <a:xfrm>
              <a:off x="504000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10"/>
            <p:cNvSpPr/>
            <p:nvPr/>
          </p:nvSpPr>
          <p:spPr>
            <a:xfrm>
              <a:off x="756000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grpSp>
          <p:nvGrpSpPr>
            <p:cNvPr id="32" name="Группа 44"/>
            <p:cNvGrpSpPr/>
            <p:nvPr/>
          </p:nvGrpSpPr>
          <p:grpSpPr>
            <a:xfrm>
              <a:off x="990600" y="288010"/>
              <a:ext cx="6101715" cy="396240"/>
              <a:chOff x="990600" y="288010"/>
              <a:chExt cx="6101715" cy="396240"/>
            </a:xfrm>
          </p:grpSpPr>
          <p:sp>
            <p:nvSpPr>
              <p:cNvPr id="34" name="object 12"/>
              <p:cNvSpPr/>
              <p:nvPr/>
            </p:nvSpPr>
            <p:spPr>
              <a:xfrm>
                <a:off x="990600" y="288010"/>
                <a:ext cx="6101715" cy="396240"/>
              </a:xfrm>
              <a:custGeom>
                <a:avLst/>
                <a:gdLst/>
                <a:ahLst/>
                <a:cxnLst/>
                <a:rect l="l" t="t" r="r" b="b"/>
                <a:pathLst>
                  <a:path w="6101715" h="396240">
                    <a:moveTo>
                      <a:pt x="6028944" y="0"/>
                    </a:moveTo>
                    <a:lnTo>
                      <a:pt x="280758" y="0"/>
                    </a:lnTo>
                    <a:lnTo>
                      <a:pt x="0" y="198031"/>
                    </a:lnTo>
                    <a:lnTo>
                      <a:pt x="280758" y="395998"/>
                    </a:lnTo>
                    <a:lnTo>
                      <a:pt x="6028944" y="395998"/>
                    </a:lnTo>
                    <a:lnTo>
                      <a:pt x="6057141" y="391390"/>
                    </a:lnTo>
                    <a:lnTo>
                      <a:pt x="6080172" y="378823"/>
                    </a:lnTo>
                    <a:lnTo>
                      <a:pt x="6095702" y="360181"/>
                    </a:lnTo>
                    <a:lnTo>
                      <a:pt x="6101397" y="337350"/>
                    </a:lnTo>
                    <a:lnTo>
                      <a:pt x="6101397" y="58648"/>
                    </a:lnTo>
                    <a:lnTo>
                      <a:pt x="6095702" y="35816"/>
                    </a:lnTo>
                    <a:lnTo>
                      <a:pt x="6080172" y="17175"/>
                    </a:lnTo>
                    <a:lnTo>
                      <a:pt x="6057141" y="4607"/>
                    </a:lnTo>
                    <a:lnTo>
                      <a:pt x="6028944" y="0"/>
                    </a:lnTo>
                    <a:close/>
                  </a:path>
                </a:pathLst>
              </a:custGeom>
              <a:solidFill>
                <a:srgbClr val="00B8B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35" name="object 13"/>
              <p:cNvSpPr/>
              <p:nvPr/>
            </p:nvSpPr>
            <p:spPr>
              <a:xfrm>
                <a:off x="6734556" y="342011"/>
                <a:ext cx="288290" cy="288290"/>
              </a:xfrm>
              <a:custGeom>
                <a:avLst/>
                <a:gdLst/>
                <a:ahLst/>
                <a:cxnLst/>
                <a:rect l="l" t="t" r="r" b="b"/>
                <a:pathLst>
                  <a:path w="288290" h="288290">
                    <a:moveTo>
                      <a:pt x="235673" y="0"/>
                    </a:moveTo>
                    <a:lnTo>
                      <a:pt x="52324" y="0"/>
                    </a:lnTo>
                    <a:lnTo>
                      <a:pt x="31953" y="4105"/>
                    </a:lnTo>
                    <a:lnTo>
                      <a:pt x="15322" y="15308"/>
                    </a:lnTo>
                    <a:lnTo>
                      <a:pt x="4110" y="31937"/>
                    </a:lnTo>
                    <a:lnTo>
                      <a:pt x="0" y="52324"/>
                    </a:lnTo>
                    <a:lnTo>
                      <a:pt x="0" y="235661"/>
                    </a:lnTo>
                    <a:lnTo>
                      <a:pt x="4110" y="256031"/>
                    </a:lnTo>
                    <a:lnTo>
                      <a:pt x="15322" y="272662"/>
                    </a:lnTo>
                    <a:lnTo>
                      <a:pt x="31953" y="283874"/>
                    </a:lnTo>
                    <a:lnTo>
                      <a:pt x="52324" y="287985"/>
                    </a:lnTo>
                    <a:lnTo>
                      <a:pt x="235673" y="287985"/>
                    </a:lnTo>
                    <a:lnTo>
                      <a:pt x="256038" y="283874"/>
                    </a:lnTo>
                    <a:lnTo>
                      <a:pt x="272670" y="272662"/>
                    </a:lnTo>
                    <a:lnTo>
                      <a:pt x="283885" y="256031"/>
                    </a:lnTo>
                    <a:lnTo>
                      <a:pt x="287997" y="235661"/>
                    </a:lnTo>
                    <a:lnTo>
                      <a:pt x="287997" y="52324"/>
                    </a:lnTo>
                    <a:lnTo>
                      <a:pt x="283885" y="31937"/>
                    </a:lnTo>
                    <a:lnTo>
                      <a:pt x="272670" y="15308"/>
                    </a:lnTo>
                    <a:lnTo>
                      <a:pt x="256038" y="4105"/>
                    </a:lnTo>
                    <a:lnTo>
                      <a:pt x="235673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36" name="object 14"/>
              <p:cNvSpPr txBox="1"/>
              <p:nvPr/>
            </p:nvSpPr>
            <p:spPr>
              <a:xfrm>
                <a:off x="6762750" y="381748"/>
                <a:ext cx="245403" cy="18466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marL="12700">
                  <a:lnSpc>
                    <a:spcPct val="100000"/>
                  </a:lnSpc>
                </a:pPr>
                <a:r>
                  <a:rPr lang="ru-RU" sz="1200" b="1" spc="25" dirty="0" smtClean="0">
                    <a:solidFill>
                      <a:srgbClr val="009DA2"/>
                    </a:solidFill>
                    <a:latin typeface="Gill Sans MT"/>
                    <a:cs typeface="Gill Sans MT"/>
                  </a:rPr>
                  <a:t>18</a:t>
                </a:r>
                <a:endParaRPr sz="1200" dirty="0">
                  <a:latin typeface="Gill Sans MT"/>
                  <a:cs typeface="Gill Sans MT"/>
                </a:endParaRPr>
              </a:p>
            </p:txBody>
          </p:sp>
        </p:grpSp>
        <p:sp>
          <p:nvSpPr>
            <p:cNvPr id="33" name="object 21"/>
            <p:cNvSpPr txBox="1"/>
            <p:nvPr/>
          </p:nvSpPr>
          <p:spPr>
            <a:xfrm>
              <a:off x="1276350" y="364210"/>
              <a:ext cx="5410200" cy="33342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 marR="5080">
                <a:lnSpc>
                  <a:spcPts val="1300"/>
                </a:lnSpc>
              </a:pPr>
              <a:r>
                <a:rPr lang="ru-RU" sz="1000" b="1" spc="-45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ДОСТИЖЕНИЕ</a:t>
              </a:r>
              <a:r>
                <a:rPr lang="ru-RU" sz="1000" b="1" spc="-12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 </a:t>
              </a:r>
              <a:r>
                <a:rPr lang="ru-RU" sz="1000" b="1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ЦЕЛЕВЫХ</a:t>
              </a:r>
              <a:r>
                <a:rPr lang="ru-RU" sz="1000" b="1" spc="-12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 </a:t>
              </a:r>
              <a:r>
                <a:rPr lang="ru-RU" sz="1000" b="1" spc="-3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ПОКАЗАТЕЛЕЙ</a:t>
              </a:r>
              <a:r>
                <a:rPr lang="ru-RU" sz="1000" b="1" spc="-12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 </a:t>
              </a:r>
              <a:r>
                <a:rPr lang="ru-RU" sz="1000" b="1" spc="-2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МУНИЦИПАЛЬНЫХ </a:t>
              </a:r>
              <a:r>
                <a:rPr lang="ru-RU" sz="1000" b="1" spc="1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ПРОГРАММ  </a:t>
              </a:r>
              <a:r>
                <a:rPr lang="ru-RU" sz="1000" b="1" spc="-2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ШАЛИНСКОГО ГОРОДСКОГО ОКРУГА </a:t>
              </a:r>
              <a:r>
                <a:rPr lang="ru-RU" sz="1000" b="1" spc="45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В</a:t>
              </a:r>
              <a:r>
                <a:rPr lang="ru-RU" sz="1000" b="1" spc="-95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 </a:t>
              </a:r>
              <a:r>
                <a:rPr lang="ru-RU" sz="1000" b="1" spc="-3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2018</a:t>
              </a:r>
              <a:r>
                <a:rPr lang="ru-RU" sz="1000" b="1" spc="-95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 </a:t>
              </a:r>
              <a:r>
                <a:rPr lang="ru-RU" sz="1000" b="1" spc="-3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ГОДУ</a:t>
              </a:r>
              <a:endParaRPr lang="ru-RU" sz="1000" dirty="0" smtClean="0">
                <a:latin typeface="Trebuchet MS"/>
                <a:cs typeface="Trebuchet MS"/>
              </a:endParaRPr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2"/>
            <a:ext cx="324002" cy="1090799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0" y="10420698"/>
            <a:ext cx="7740015" cy="0"/>
          </a:xfrm>
          <a:custGeom>
            <a:avLst/>
            <a:gdLst/>
            <a:ahLst/>
            <a:cxnLst/>
            <a:rect l="l" t="t" r="r" b="b"/>
            <a:pathLst>
              <a:path w="7740015">
                <a:moveTo>
                  <a:pt x="0" y="0"/>
                </a:moveTo>
                <a:lnTo>
                  <a:pt x="7740001" y="0"/>
                </a:lnTo>
              </a:path>
            </a:pathLst>
          </a:custGeom>
          <a:ln w="6350">
            <a:solidFill>
              <a:srgbClr val="8A8C8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0" y="10506584"/>
            <a:ext cx="7740015" cy="0"/>
          </a:xfrm>
          <a:custGeom>
            <a:avLst/>
            <a:gdLst/>
            <a:ahLst/>
            <a:cxnLst/>
            <a:rect l="l" t="t" r="r" b="b"/>
            <a:pathLst>
              <a:path w="7740015">
                <a:moveTo>
                  <a:pt x="0" y="0"/>
                </a:moveTo>
                <a:lnTo>
                  <a:pt x="7740001" y="0"/>
                </a:lnTo>
              </a:path>
            </a:pathLst>
          </a:custGeom>
          <a:ln w="6350">
            <a:solidFill>
              <a:srgbClr val="8A8C8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0" y="10597236"/>
            <a:ext cx="7740015" cy="0"/>
          </a:xfrm>
          <a:custGeom>
            <a:avLst/>
            <a:gdLst/>
            <a:ahLst/>
            <a:cxnLst/>
            <a:rect l="l" t="t" r="r" b="b"/>
            <a:pathLst>
              <a:path w="7740015">
                <a:moveTo>
                  <a:pt x="0" y="0"/>
                </a:moveTo>
                <a:lnTo>
                  <a:pt x="7740001" y="0"/>
                </a:lnTo>
              </a:path>
            </a:pathLst>
          </a:custGeom>
          <a:ln w="6350">
            <a:solidFill>
              <a:srgbClr val="8A8C8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2723857" y="10602001"/>
            <a:ext cx="5016500" cy="0"/>
          </a:xfrm>
          <a:custGeom>
            <a:avLst/>
            <a:gdLst/>
            <a:ahLst/>
            <a:cxnLst/>
            <a:rect l="l" t="t" r="r" b="b"/>
            <a:pathLst>
              <a:path w="5016500">
                <a:moveTo>
                  <a:pt x="0" y="0"/>
                </a:moveTo>
                <a:lnTo>
                  <a:pt x="5016144" y="0"/>
                </a:lnTo>
              </a:path>
            </a:pathLst>
          </a:custGeom>
          <a:ln w="36004">
            <a:solidFill>
              <a:srgbClr val="00A3A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3510584" y="10511350"/>
            <a:ext cx="4229735" cy="0"/>
          </a:xfrm>
          <a:custGeom>
            <a:avLst/>
            <a:gdLst/>
            <a:ahLst/>
            <a:cxnLst/>
            <a:rect l="l" t="t" r="r" b="b"/>
            <a:pathLst>
              <a:path w="4229734">
                <a:moveTo>
                  <a:pt x="0" y="0"/>
                </a:moveTo>
                <a:lnTo>
                  <a:pt x="4229417" y="0"/>
                </a:lnTo>
              </a:path>
            </a:pathLst>
          </a:custGeom>
          <a:ln w="36004">
            <a:solidFill>
              <a:srgbClr val="00B8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4293666" y="10420700"/>
            <a:ext cx="3446779" cy="0"/>
          </a:xfrm>
          <a:custGeom>
            <a:avLst/>
            <a:gdLst/>
            <a:ahLst/>
            <a:cxnLst/>
            <a:rect l="l" t="t" r="r" b="b"/>
            <a:pathLst>
              <a:path w="3446779">
                <a:moveTo>
                  <a:pt x="0" y="0"/>
                </a:moveTo>
                <a:lnTo>
                  <a:pt x="3446335" y="0"/>
                </a:lnTo>
              </a:path>
            </a:pathLst>
          </a:custGeom>
          <a:ln w="36004">
            <a:solidFill>
              <a:srgbClr val="A2DAD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16" name="object 21"/>
          <p:cNvGraphicFramePr>
            <a:graphicFrameLocks noGrp="1"/>
          </p:cNvGraphicFramePr>
          <p:nvPr/>
        </p:nvGraphicFramePr>
        <p:xfrm>
          <a:off x="514350" y="806450"/>
          <a:ext cx="6734244" cy="95040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98860"/>
                <a:gridCol w="2749140"/>
                <a:gridCol w="762000"/>
                <a:gridCol w="685800"/>
                <a:gridCol w="685800"/>
                <a:gridCol w="762000"/>
                <a:gridCol w="790644"/>
              </a:tblGrid>
              <a:tr h="304800">
                <a:tc rowSpan="2">
                  <a:txBody>
                    <a:bodyPr/>
                    <a:lstStyle/>
                    <a:p>
                      <a:pPr marL="39370" marR="28575" indent="19050" algn="ctr">
                        <a:lnSpc>
                          <a:spcPts val="700"/>
                        </a:lnSpc>
                      </a:pPr>
                      <a:r>
                        <a:rPr sz="800" b="1" spc="90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№  </a:t>
                      </a:r>
                      <a:r>
                        <a:rPr sz="800" b="1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п/п</a:t>
                      </a:r>
                      <a:endParaRPr sz="8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 anchor="ctr"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700"/>
                        </a:lnSpc>
                        <a:spcAft>
                          <a:spcPts val="0"/>
                        </a:spcAft>
                      </a:pPr>
                      <a:r>
                        <a:rPr lang="ru-RU" sz="800" b="1" spc="-5" dirty="0" smtClean="0">
                          <a:solidFill>
                            <a:srgbClr val="FFFFFF"/>
                          </a:solidFill>
                          <a:latin typeface="Trebuchet MS"/>
                          <a:ea typeface="+mn-ea"/>
                          <a:cs typeface="Trebuchet MS"/>
                        </a:rPr>
                        <a:t>Цели, задачи и целевые показатели</a:t>
                      </a:r>
                    </a:p>
                  </a:txBody>
                  <a:tcPr marL="39370" marR="39370" marT="64770" marB="64770" anchor="ctr">
                    <a:lnL w="6350">
                      <a:solidFill>
                        <a:srgbClr val="FFFFFF"/>
                      </a:solidFill>
                      <a:prstDash val="soli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700"/>
                        </a:lnSpc>
                        <a:spcAft>
                          <a:spcPts val="0"/>
                        </a:spcAft>
                      </a:pPr>
                      <a:r>
                        <a:rPr lang="ru-RU" sz="800" b="1" spc="-5" dirty="0" smtClean="0">
                          <a:solidFill>
                            <a:srgbClr val="FFFFFF"/>
                          </a:solidFill>
                          <a:latin typeface="Trebuchet MS"/>
                          <a:ea typeface="+mn-ea"/>
                          <a:cs typeface="Trebuchet MS"/>
                        </a:rPr>
                        <a:t>Единица измерения</a:t>
                      </a:r>
                    </a:p>
                  </a:txBody>
                  <a:tcPr marL="39370" marR="39370" marT="64770" marB="6477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700"/>
                        </a:lnSpc>
                        <a:spcAft>
                          <a:spcPts val="0"/>
                        </a:spcAft>
                      </a:pPr>
                      <a:r>
                        <a:rPr lang="ru-RU" sz="800" b="1" spc="-5" dirty="0" smtClean="0">
                          <a:solidFill>
                            <a:srgbClr val="FFFFFF"/>
                          </a:solidFill>
                          <a:latin typeface="Trebuchet MS"/>
                          <a:ea typeface="+mn-ea"/>
                          <a:cs typeface="Trebuchet MS"/>
                        </a:rPr>
                        <a:t>Значение целевого показателя </a:t>
                      </a:r>
                      <a:r>
                        <a:rPr lang="ru-RU" sz="800" b="1" spc="-5" dirty="0" smtClean="0">
                          <a:solidFill>
                            <a:srgbClr val="FFFFFF"/>
                          </a:solidFill>
                          <a:latin typeface="Trebuchet MS"/>
                          <a:ea typeface="+mn-ea"/>
                          <a:cs typeface="Trebuchet MS"/>
                          <a:hlinkClick r:id="" action="ppaction://hlinkfile"/>
                        </a:rPr>
                        <a:t>&lt;*&gt;</a:t>
                      </a:r>
                      <a:endParaRPr lang="ru-RU" sz="800" b="1" spc="-5" dirty="0" smtClean="0">
                        <a:solidFill>
                          <a:srgbClr val="FFFFFF"/>
                        </a:solidFill>
                        <a:latin typeface="Trebuchet MS"/>
                        <a:ea typeface="+mn-ea"/>
                        <a:cs typeface="Trebuchet MS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ts val="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spc="-5" dirty="0" smtClean="0">
                          <a:solidFill>
                            <a:srgbClr val="FFFFFF"/>
                          </a:solidFill>
                          <a:latin typeface="Trebuchet MS"/>
                          <a:ea typeface="+mn-ea"/>
                          <a:cs typeface="Trebuchet MS"/>
                        </a:rPr>
                        <a:t>Процент выполнения</a:t>
                      </a:r>
                    </a:p>
                  </a:txBody>
                  <a:tcPr marL="39370" marR="39370" marT="64770" marB="6477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74295" marR="66040" indent="12700" algn="ctr" defTabSz="914400" eaLnBrk="1" fontAlgn="auto" latinLnBrk="0" hangingPunct="1">
                        <a:lnSpc>
                          <a:spcPts val="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spc="-5" dirty="0" smtClean="0">
                          <a:solidFill>
                            <a:srgbClr val="FFFFFF"/>
                          </a:solidFill>
                          <a:latin typeface="Trebuchet MS"/>
                          <a:ea typeface="+mn-ea"/>
                          <a:cs typeface="Trebuchet MS"/>
                        </a:rPr>
                        <a:t>Причины отклонений от планового значения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pPr marL="39370" marR="28575" indent="19050" algn="ctr">
                        <a:lnSpc>
                          <a:spcPts val="700"/>
                        </a:lnSpc>
                      </a:pPr>
                      <a:endParaRPr sz="7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 anchor="ctr"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ts val="700"/>
                        </a:lnSpc>
                        <a:spcAft>
                          <a:spcPts val="0"/>
                        </a:spcAft>
                      </a:pPr>
                      <a:endParaRPr lang="ru-RU" sz="700" b="1" spc="-5" dirty="0" smtClean="0">
                        <a:solidFill>
                          <a:srgbClr val="FFFFFF"/>
                        </a:solidFill>
                        <a:latin typeface="Trebuchet MS"/>
                        <a:ea typeface="+mn-ea"/>
                        <a:cs typeface="Trebuchet MS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700"/>
                        </a:lnSpc>
                        <a:spcAft>
                          <a:spcPts val="0"/>
                        </a:spcAft>
                      </a:pPr>
                      <a:r>
                        <a:rPr lang="ru-RU" sz="800" b="1" spc="-5" dirty="0" smtClean="0">
                          <a:solidFill>
                            <a:srgbClr val="FFFFFF"/>
                          </a:solidFill>
                          <a:latin typeface="Trebuchet MS"/>
                          <a:ea typeface="+mn-ea"/>
                          <a:cs typeface="Trebuchet MS"/>
                        </a:rPr>
                        <a:t>план</a:t>
                      </a:r>
                    </a:p>
                  </a:txBody>
                  <a:tcPr marL="39370" marR="39370" marT="64770" marB="6477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700"/>
                        </a:lnSpc>
                        <a:spcAft>
                          <a:spcPts val="0"/>
                        </a:spcAft>
                      </a:pPr>
                      <a:r>
                        <a:rPr lang="ru-RU" sz="800" b="1" spc="-5" dirty="0" smtClean="0">
                          <a:solidFill>
                            <a:srgbClr val="FFFFFF"/>
                          </a:solidFill>
                          <a:latin typeface="Trebuchet MS"/>
                          <a:ea typeface="+mn-ea"/>
                          <a:cs typeface="Trebuchet MS"/>
                        </a:rPr>
                        <a:t>факт</a:t>
                      </a:r>
                    </a:p>
                  </a:txBody>
                  <a:tcPr marL="39370" marR="39370" marT="64770" marB="6477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3353">
                <a:tc>
                  <a:txBody>
                    <a:bodyPr/>
                    <a:lstStyle/>
                    <a:p>
                      <a:pPr marL="21590" marR="104139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1590" marR="104139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</a:t>
                      </a:r>
                      <a:endParaRPr lang="ru-RU" sz="700" spc="-15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3</a:t>
                      </a:r>
                      <a:endParaRPr lang="ru-RU" sz="700" spc="-15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marR="104139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marR="104139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marR="104139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marR="104139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267">
                <a:tc>
                  <a:txBody>
                    <a:bodyPr/>
                    <a:lstStyle/>
                    <a:p>
                      <a:pPr marL="21590" marR="104139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104139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Подпрограмма 3. «Обеспечение реализации муниципальной программы </a:t>
                      </a:r>
                    </a:p>
                    <a:p>
                      <a:pPr marL="0" marR="104139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«Развитие культуры</a:t>
                      </a:r>
                      <a:r>
                        <a:rPr lang="ru-RU" sz="800" b="1" spc="-15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и искусства в Шалинском городском округе</a:t>
                      </a:r>
                      <a:r>
                        <a:rPr lang="ru-RU" sz="800" b="1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до 2020 года»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5267">
                <a:tc>
                  <a:txBody>
                    <a:bodyPr/>
                    <a:lstStyle/>
                    <a:p>
                      <a:pPr marL="21590" marR="104139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Задача 1. Повышение качества и эффективности услуг в сфере культуры</a:t>
                      </a:r>
                      <a:endParaRPr lang="ru-RU" sz="700" spc="-15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2159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21590" marR="104139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21590" marR="104139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21590" marR="104139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21590" marR="104139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9114">
                <a:tc>
                  <a:txBody>
                    <a:bodyPr/>
                    <a:lstStyle/>
                    <a:p>
                      <a:pPr marL="21590" marR="104139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1590" marR="104139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Доля зданий муниципальных учреждений культуры Шалинского городского округа, находящихся в удовлетворительном</a:t>
                      </a:r>
                      <a:r>
                        <a:rPr lang="ru-RU" sz="700" spc="-15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состоянии, в общем количестве зданий учреждений культуры</a:t>
                      </a:r>
                      <a:endParaRPr lang="ru-RU" sz="700" spc="-15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159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%</a:t>
                      </a:r>
                      <a:endParaRPr lang="ru-RU" sz="700" spc="-15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1590" marR="104139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46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1590" marR="104139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75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1590" marR="104139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163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1590" marR="104139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9114">
                <a:tc>
                  <a:txBody>
                    <a:bodyPr/>
                    <a:lstStyle/>
                    <a:p>
                      <a:pPr marL="21590" marR="104139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1590" marR="104139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Количество качественных ресурсов в информационно-телекоммуникационной сети «Интернет», позволяющих изучать русский язык, получать информацию о русском языке, образовании, русской культуре</a:t>
                      </a:r>
                      <a:endParaRPr lang="ru-RU" sz="700" spc="-15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2159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единиц</a:t>
                      </a:r>
                      <a:endParaRPr lang="ru-RU" sz="700" spc="-15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21590" marR="104139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21590" marR="104139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21590" marR="104139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21590" marR="104139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Сайт учреждения культуры Шалинского городского округа </a:t>
                      </a:r>
                      <a:r>
                        <a:rPr lang="en-US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http://kultvshale.ru</a:t>
                      </a: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Сохранение</a:t>
                      </a:r>
                      <a:r>
                        <a:rPr lang="ru-RU" sz="700" spc="-15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доли общедоступных библиотек, обеспечивающих доступ пользователей к информационным ресурсам информационно-телекоммуникационной сети Интернет в общем количестве общедоступных библиотек на территории Шалинского городского округа</a:t>
                      </a: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%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104139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Задача 2. Обеспечение пожарной безопасности</a:t>
                      </a:r>
                      <a:r>
                        <a:rPr lang="ru-RU" sz="700" spc="-15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зданий учреждений культуры</a:t>
                      </a: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Сохранение доли объектов с массовым пребыванием</a:t>
                      </a:r>
                      <a:r>
                        <a:rPr lang="ru-RU" sz="700" spc="-15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людей среди муниципальных общедоступных библиотек, оборудованных системой противопожарной защиты зданий и обслуживаемых специализированной организацией в общем количестве объектов с массовым пребыванием людей среди муниципальных общедоступных библиотек</a:t>
                      </a: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%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Сохранение доли объектов с массовым пребыванием</a:t>
                      </a:r>
                      <a:r>
                        <a:rPr lang="ru-RU" sz="700" spc="-15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людей среди учреждений </a:t>
                      </a:r>
                      <a:r>
                        <a:rPr lang="ru-RU" sz="700" spc="-15" baseline="0" dirty="0" err="1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культурно-досугового</a:t>
                      </a:r>
                      <a:r>
                        <a:rPr lang="ru-RU" sz="700" spc="-15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типа в Шалинском городском округе, оборудованных системой противопожарной защиты зданий и обслуживаемых специализированной организацией в общем количестве объектов с массовым пребыванием людей среди учреждений </a:t>
                      </a:r>
                      <a:r>
                        <a:rPr lang="ru-RU" sz="700" spc="-15" baseline="0" dirty="0" err="1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культурно-досугового</a:t>
                      </a:r>
                      <a:r>
                        <a:rPr lang="ru-RU" sz="700" spc="-15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типа в Шалинском городском округе</a:t>
                      </a: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%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104139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Задача 3. Создание условий для сохранения и развития кадрового</a:t>
                      </a:r>
                      <a:r>
                        <a:rPr lang="ru-RU" sz="700" spc="-15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и творческого потенциала сферы культуры</a:t>
                      </a: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Обеспечение соотношения</a:t>
                      </a:r>
                      <a:r>
                        <a:rPr lang="ru-RU" sz="700" spc="-15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средней заработной платы работников учреждений культуры и средней заработной платы по экономике Свердловской области</a:t>
                      </a: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%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100,2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100,2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104139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Задача 4. Создание условий для сохранения и развития кадрового</a:t>
                      </a:r>
                      <a:r>
                        <a:rPr lang="ru-RU" sz="700" spc="-15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и творческого потенциала в образовательном учреждении в сфере культуры</a:t>
                      </a: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Обеспечение соотношения среднемесячной заработной платы педагогических работников организаций дополнительного</a:t>
                      </a:r>
                      <a:r>
                        <a:rPr lang="ru-RU" sz="700" spc="-15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образования детей со среднемесячной заработной платой в Свердловской области</a:t>
                      </a: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%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90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90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104139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cap="all" spc="-15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2. Муниципальная программа  «Развитие кадровой  политики в системе муниципального управления Шалинского городского округа и противодействию коррупции в Шалинском  городском округе до 2020 года»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104139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Подпрограмма 1. «Развитие кадровой политики в системе</a:t>
                      </a:r>
                      <a:r>
                        <a:rPr lang="ru-RU" sz="800" b="1" spc="-15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муниципального управления </a:t>
                      </a:r>
                      <a:r>
                        <a:rPr lang="ru-RU" sz="800" b="1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Шалинского городского округа</a:t>
                      </a:r>
                      <a:r>
                        <a:rPr lang="ru-RU" sz="800" b="1" spc="-15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до 2020 года</a:t>
                      </a:r>
                      <a:r>
                        <a:rPr lang="ru-RU" sz="800" b="1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»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104139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Цель: Формирование и эффективное</a:t>
                      </a:r>
                      <a:r>
                        <a:rPr lang="ru-RU" sz="700" spc="-15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использование кадрового потенциала в системе муниципального управления, направленного на обеспечение социально-экономического развития </a:t>
                      </a: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Шалинского городского округа</a:t>
                      </a:r>
                    </a:p>
                    <a:p>
                      <a:pPr marL="0" marR="104139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Задача 1. Совершенствование правового регулирования муниципального управления Шалинского городского округа в сфере кадровой политики;</a:t>
                      </a:r>
                    </a:p>
                    <a:p>
                      <a:pPr marL="0" marR="104139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Задача 2. Повышение эффективности системы мер по противодействию коррупции на муниципальной службе в Шалинском городском округе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097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Для муниципальных</a:t>
                      </a:r>
                      <a:r>
                        <a:rPr lang="ru-RU" sz="700" spc="-15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служащих </a:t>
                      </a: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Шалинского городского округа, прошедших обучение по программам дополнительного профессионального образования, от общего количества муниципальных служащих Шалинского городского округа на 1 число отчетного года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%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15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22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137,5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pSp>
        <p:nvGrpSpPr>
          <p:cNvPr id="23" name="Группа 22"/>
          <p:cNvGrpSpPr/>
          <p:nvPr/>
        </p:nvGrpSpPr>
        <p:grpSpPr>
          <a:xfrm>
            <a:off x="0" y="196850"/>
            <a:ext cx="7740523" cy="409625"/>
            <a:chOff x="0" y="288010"/>
            <a:chExt cx="7740523" cy="409625"/>
          </a:xfrm>
        </p:grpSpPr>
        <p:sp>
          <p:nvSpPr>
            <p:cNvPr id="24" name="object 3"/>
            <p:cNvSpPr/>
            <p:nvPr/>
          </p:nvSpPr>
          <p:spPr>
            <a:xfrm>
              <a:off x="7567803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4"/>
            <p:cNvSpPr/>
            <p:nvPr/>
          </p:nvSpPr>
          <p:spPr>
            <a:xfrm>
              <a:off x="7376998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5"/>
            <p:cNvSpPr/>
            <p:nvPr/>
          </p:nvSpPr>
          <p:spPr>
            <a:xfrm>
              <a:off x="7186193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6"/>
            <p:cNvSpPr/>
            <p:nvPr/>
          </p:nvSpPr>
          <p:spPr>
            <a:xfrm>
              <a:off x="6995400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7"/>
            <p:cNvSpPr/>
            <p:nvPr/>
          </p:nvSpPr>
          <p:spPr>
            <a:xfrm>
              <a:off x="0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8"/>
            <p:cNvSpPr/>
            <p:nvPr/>
          </p:nvSpPr>
          <p:spPr>
            <a:xfrm>
              <a:off x="251999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9"/>
            <p:cNvSpPr/>
            <p:nvPr/>
          </p:nvSpPr>
          <p:spPr>
            <a:xfrm>
              <a:off x="504000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10"/>
            <p:cNvSpPr/>
            <p:nvPr/>
          </p:nvSpPr>
          <p:spPr>
            <a:xfrm>
              <a:off x="756000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grpSp>
          <p:nvGrpSpPr>
            <p:cNvPr id="32" name="Группа 44"/>
            <p:cNvGrpSpPr/>
            <p:nvPr/>
          </p:nvGrpSpPr>
          <p:grpSpPr>
            <a:xfrm>
              <a:off x="990600" y="288010"/>
              <a:ext cx="6101715" cy="396240"/>
              <a:chOff x="990600" y="288010"/>
              <a:chExt cx="6101715" cy="396240"/>
            </a:xfrm>
          </p:grpSpPr>
          <p:sp>
            <p:nvSpPr>
              <p:cNvPr id="34" name="object 12"/>
              <p:cNvSpPr/>
              <p:nvPr/>
            </p:nvSpPr>
            <p:spPr>
              <a:xfrm>
                <a:off x="990600" y="288010"/>
                <a:ext cx="6101715" cy="396240"/>
              </a:xfrm>
              <a:custGeom>
                <a:avLst/>
                <a:gdLst/>
                <a:ahLst/>
                <a:cxnLst/>
                <a:rect l="l" t="t" r="r" b="b"/>
                <a:pathLst>
                  <a:path w="6101715" h="396240">
                    <a:moveTo>
                      <a:pt x="6028944" y="0"/>
                    </a:moveTo>
                    <a:lnTo>
                      <a:pt x="280758" y="0"/>
                    </a:lnTo>
                    <a:lnTo>
                      <a:pt x="0" y="198031"/>
                    </a:lnTo>
                    <a:lnTo>
                      <a:pt x="280758" y="395998"/>
                    </a:lnTo>
                    <a:lnTo>
                      <a:pt x="6028944" y="395998"/>
                    </a:lnTo>
                    <a:lnTo>
                      <a:pt x="6057141" y="391390"/>
                    </a:lnTo>
                    <a:lnTo>
                      <a:pt x="6080172" y="378823"/>
                    </a:lnTo>
                    <a:lnTo>
                      <a:pt x="6095702" y="360181"/>
                    </a:lnTo>
                    <a:lnTo>
                      <a:pt x="6101397" y="337350"/>
                    </a:lnTo>
                    <a:lnTo>
                      <a:pt x="6101397" y="58648"/>
                    </a:lnTo>
                    <a:lnTo>
                      <a:pt x="6095702" y="35816"/>
                    </a:lnTo>
                    <a:lnTo>
                      <a:pt x="6080172" y="17175"/>
                    </a:lnTo>
                    <a:lnTo>
                      <a:pt x="6057141" y="4607"/>
                    </a:lnTo>
                    <a:lnTo>
                      <a:pt x="6028944" y="0"/>
                    </a:lnTo>
                    <a:close/>
                  </a:path>
                </a:pathLst>
              </a:custGeom>
              <a:solidFill>
                <a:srgbClr val="00B8B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35" name="object 13"/>
              <p:cNvSpPr/>
              <p:nvPr/>
            </p:nvSpPr>
            <p:spPr>
              <a:xfrm>
                <a:off x="6734556" y="342011"/>
                <a:ext cx="288290" cy="288290"/>
              </a:xfrm>
              <a:custGeom>
                <a:avLst/>
                <a:gdLst/>
                <a:ahLst/>
                <a:cxnLst/>
                <a:rect l="l" t="t" r="r" b="b"/>
                <a:pathLst>
                  <a:path w="288290" h="288290">
                    <a:moveTo>
                      <a:pt x="235673" y="0"/>
                    </a:moveTo>
                    <a:lnTo>
                      <a:pt x="52324" y="0"/>
                    </a:lnTo>
                    <a:lnTo>
                      <a:pt x="31953" y="4105"/>
                    </a:lnTo>
                    <a:lnTo>
                      <a:pt x="15322" y="15308"/>
                    </a:lnTo>
                    <a:lnTo>
                      <a:pt x="4110" y="31937"/>
                    </a:lnTo>
                    <a:lnTo>
                      <a:pt x="0" y="52324"/>
                    </a:lnTo>
                    <a:lnTo>
                      <a:pt x="0" y="235661"/>
                    </a:lnTo>
                    <a:lnTo>
                      <a:pt x="4110" y="256031"/>
                    </a:lnTo>
                    <a:lnTo>
                      <a:pt x="15322" y="272662"/>
                    </a:lnTo>
                    <a:lnTo>
                      <a:pt x="31953" y="283874"/>
                    </a:lnTo>
                    <a:lnTo>
                      <a:pt x="52324" y="287985"/>
                    </a:lnTo>
                    <a:lnTo>
                      <a:pt x="235673" y="287985"/>
                    </a:lnTo>
                    <a:lnTo>
                      <a:pt x="256038" y="283874"/>
                    </a:lnTo>
                    <a:lnTo>
                      <a:pt x="272670" y="272662"/>
                    </a:lnTo>
                    <a:lnTo>
                      <a:pt x="283885" y="256031"/>
                    </a:lnTo>
                    <a:lnTo>
                      <a:pt x="287997" y="235661"/>
                    </a:lnTo>
                    <a:lnTo>
                      <a:pt x="287997" y="52324"/>
                    </a:lnTo>
                    <a:lnTo>
                      <a:pt x="283885" y="31937"/>
                    </a:lnTo>
                    <a:lnTo>
                      <a:pt x="272670" y="15308"/>
                    </a:lnTo>
                    <a:lnTo>
                      <a:pt x="256038" y="4105"/>
                    </a:lnTo>
                    <a:lnTo>
                      <a:pt x="235673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36" name="object 14"/>
              <p:cNvSpPr txBox="1"/>
              <p:nvPr/>
            </p:nvSpPr>
            <p:spPr>
              <a:xfrm>
                <a:off x="6762750" y="381748"/>
                <a:ext cx="245403" cy="18466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marL="12700">
                  <a:lnSpc>
                    <a:spcPct val="100000"/>
                  </a:lnSpc>
                </a:pPr>
                <a:r>
                  <a:rPr lang="ru-RU" sz="1200" b="1" spc="25" dirty="0" smtClean="0">
                    <a:solidFill>
                      <a:srgbClr val="009DA2"/>
                    </a:solidFill>
                    <a:latin typeface="Gill Sans MT"/>
                    <a:cs typeface="Gill Sans MT"/>
                  </a:rPr>
                  <a:t>19</a:t>
                </a:r>
                <a:endParaRPr sz="1200" dirty="0">
                  <a:latin typeface="Gill Sans MT"/>
                  <a:cs typeface="Gill Sans MT"/>
                </a:endParaRPr>
              </a:p>
            </p:txBody>
          </p:sp>
        </p:grpSp>
        <p:sp>
          <p:nvSpPr>
            <p:cNvPr id="33" name="object 21"/>
            <p:cNvSpPr txBox="1"/>
            <p:nvPr/>
          </p:nvSpPr>
          <p:spPr>
            <a:xfrm>
              <a:off x="1276350" y="364210"/>
              <a:ext cx="5410200" cy="33342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 marR="5080">
                <a:lnSpc>
                  <a:spcPts val="1300"/>
                </a:lnSpc>
              </a:pPr>
              <a:r>
                <a:rPr lang="ru-RU" sz="1000" b="1" spc="-45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ДОСТИЖЕНИЕ</a:t>
              </a:r>
              <a:r>
                <a:rPr lang="ru-RU" sz="1000" b="1" spc="-12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 </a:t>
              </a:r>
              <a:r>
                <a:rPr lang="ru-RU" sz="1000" b="1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ЦЕЛЕВЫХ</a:t>
              </a:r>
              <a:r>
                <a:rPr lang="ru-RU" sz="1000" b="1" spc="-12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 </a:t>
              </a:r>
              <a:r>
                <a:rPr lang="ru-RU" sz="1000" b="1" spc="-3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ПОКАЗАТЕЛЕЙ</a:t>
              </a:r>
              <a:r>
                <a:rPr lang="ru-RU" sz="1000" b="1" spc="-12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 </a:t>
              </a:r>
              <a:r>
                <a:rPr lang="ru-RU" sz="1000" b="1" spc="-2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МУНИЦИПАЛЬНЫХ </a:t>
              </a:r>
              <a:r>
                <a:rPr lang="ru-RU" sz="1000" b="1" spc="1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ПРОГРАММ  </a:t>
              </a:r>
              <a:r>
                <a:rPr lang="ru-RU" sz="1000" b="1" spc="-2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ШАЛИНСКОГО ГОРОДСКОГО ОКРУГА </a:t>
              </a:r>
              <a:r>
                <a:rPr lang="ru-RU" sz="1000" b="1" spc="45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В</a:t>
              </a:r>
              <a:r>
                <a:rPr lang="ru-RU" sz="1000" b="1" spc="-95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 </a:t>
              </a:r>
              <a:r>
                <a:rPr lang="ru-RU" sz="1000" b="1" spc="-3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2018</a:t>
              </a:r>
              <a:r>
                <a:rPr lang="ru-RU" sz="1000" b="1" spc="-95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 </a:t>
              </a:r>
              <a:r>
                <a:rPr lang="ru-RU" sz="1000" b="1" spc="-3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ГОДУ</a:t>
              </a:r>
              <a:endParaRPr lang="ru-RU" sz="1000" dirty="0" smtClean="0">
                <a:latin typeface="Trebuchet MS"/>
                <a:cs typeface="Trebuchet MS"/>
              </a:endParaRPr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2"/>
            <a:ext cx="324002" cy="1090799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0" y="10420698"/>
            <a:ext cx="7740015" cy="0"/>
          </a:xfrm>
          <a:custGeom>
            <a:avLst/>
            <a:gdLst/>
            <a:ahLst/>
            <a:cxnLst/>
            <a:rect l="l" t="t" r="r" b="b"/>
            <a:pathLst>
              <a:path w="7740015">
                <a:moveTo>
                  <a:pt x="0" y="0"/>
                </a:moveTo>
                <a:lnTo>
                  <a:pt x="7740001" y="0"/>
                </a:lnTo>
              </a:path>
            </a:pathLst>
          </a:custGeom>
          <a:ln w="6350">
            <a:solidFill>
              <a:srgbClr val="8A8C8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0" y="10506584"/>
            <a:ext cx="7740015" cy="0"/>
          </a:xfrm>
          <a:custGeom>
            <a:avLst/>
            <a:gdLst/>
            <a:ahLst/>
            <a:cxnLst/>
            <a:rect l="l" t="t" r="r" b="b"/>
            <a:pathLst>
              <a:path w="7740015">
                <a:moveTo>
                  <a:pt x="0" y="0"/>
                </a:moveTo>
                <a:lnTo>
                  <a:pt x="7740001" y="0"/>
                </a:lnTo>
              </a:path>
            </a:pathLst>
          </a:custGeom>
          <a:ln w="6350">
            <a:solidFill>
              <a:srgbClr val="8A8C8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0" y="10597236"/>
            <a:ext cx="7740015" cy="0"/>
          </a:xfrm>
          <a:custGeom>
            <a:avLst/>
            <a:gdLst/>
            <a:ahLst/>
            <a:cxnLst/>
            <a:rect l="l" t="t" r="r" b="b"/>
            <a:pathLst>
              <a:path w="7740015">
                <a:moveTo>
                  <a:pt x="0" y="0"/>
                </a:moveTo>
                <a:lnTo>
                  <a:pt x="7740001" y="0"/>
                </a:lnTo>
              </a:path>
            </a:pathLst>
          </a:custGeom>
          <a:ln w="6350">
            <a:solidFill>
              <a:srgbClr val="8A8C8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2723857" y="10602001"/>
            <a:ext cx="5016500" cy="0"/>
          </a:xfrm>
          <a:custGeom>
            <a:avLst/>
            <a:gdLst/>
            <a:ahLst/>
            <a:cxnLst/>
            <a:rect l="l" t="t" r="r" b="b"/>
            <a:pathLst>
              <a:path w="5016500">
                <a:moveTo>
                  <a:pt x="0" y="0"/>
                </a:moveTo>
                <a:lnTo>
                  <a:pt x="5016144" y="0"/>
                </a:lnTo>
              </a:path>
            </a:pathLst>
          </a:custGeom>
          <a:ln w="36004">
            <a:solidFill>
              <a:srgbClr val="00A3A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3510584" y="10511350"/>
            <a:ext cx="4229735" cy="0"/>
          </a:xfrm>
          <a:custGeom>
            <a:avLst/>
            <a:gdLst/>
            <a:ahLst/>
            <a:cxnLst/>
            <a:rect l="l" t="t" r="r" b="b"/>
            <a:pathLst>
              <a:path w="4229734">
                <a:moveTo>
                  <a:pt x="0" y="0"/>
                </a:moveTo>
                <a:lnTo>
                  <a:pt x="4229417" y="0"/>
                </a:lnTo>
              </a:path>
            </a:pathLst>
          </a:custGeom>
          <a:ln w="36004">
            <a:solidFill>
              <a:srgbClr val="00B8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4293666" y="10420700"/>
            <a:ext cx="3446779" cy="0"/>
          </a:xfrm>
          <a:custGeom>
            <a:avLst/>
            <a:gdLst/>
            <a:ahLst/>
            <a:cxnLst/>
            <a:rect l="l" t="t" r="r" b="b"/>
            <a:pathLst>
              <a:path w="3446779">
                <a:moveTo>
                  <a:pt x="0" y="0"/>
                </a:moveTo>
                <a:lnTo>
                  <a:pt x="3446335" y="0"/>
                </a:lnTo>
              </a:path>
            </a:pathLst>
          </a:custGeom>
          <a:ln w="36004">
            <a:solidFill>
              <a:srgbClr val="A2DAD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1440624" y="324218"/>
            <a:ext cx="5149850" cy="3416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1300"/>
              </a:lnSpc>
            </a:pPr>
            <a:r>
              <a:rPr sz="1200" b="1" spc="-45" dirty="0" smtClean="0">
                <a:solidFill>
                  <a:srgbClr val="FFFFFF"/>
                </a:solidFill>
                <a:latin typeface="Trebuchet MS"/>
                <a:cs typeface="Trebuchet MS"/>
              </a:rPr>
              <a:t>ДОСТИЖЕНИ</a:t>
            </a:r>
            <a:r>
              <a:rPr lang="ru-RU" sz="1200" b="1" spc="-45" dirty="0" smtClean="0">
                <a:solidFill>
                  <a:srgbClr val="FFFFFF"/>
                </a:solidFill>
                <a:latin typeface="Trebuchet MS"/>
                <a:cs typeface="Trebuchet MS"/>
              </a:rPr>
              <a:t>Е</a:t>
            </a:r>
            <a:r>
              <a:rPr sz="1200" b="1" spc="-120" dirty="0" smtClean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b="1" dirty="0">
                <a:solidFill>
                  <a:srgbClr val="FFFFFF"/>
                </a:solidFill>
                <a:latin typeface="Trebuchet MS"/>
                <a:cs typeface="Trebuchet MS"/>
              </a:rPr>
              <a:t>ЦЕЛЕВЫХ</a:t>
            </a:r>
            <a:r>
              <a:rPr sz="1200" b="1" spc="-1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b="1" spc="-30" dirty="0">
                <a:solidFill>
                  <a:srgbClr val="FFFFFF"/>
                </a:solidFill>
                <a:latin typeface="Trebuchet MS"/>
                <a:cs typeface="Trebuchet MS"/>
              </a:rPr>
              <a:t>ПОКАЗАТЕЛЕЙ</a:t>
            </a:r>
            <a:r>
              <a:rPr sz="1200" b="1" spc="-1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lang="ru-RU" sz="1200" b="1" spc="-20" dirty="0" smtClean="0">
                <a:solidFill>
                  <a:srgbClr val="FFFFFF"/>
                </a:solidFill>
                <a:latin typeface="Trebuchet MS"/>
                <a:cs typeface="Trebuchet MS"/>
              </a:rPr>
              <a:t>МУНИЦИПАЛЬНЫХ </a:t>
            </a:r>
            <a:r>
              <a:rPr sz="1200" b="1" spc="10" dirty="0" smtClean="0">
                <a:solidFill>
                  <a:srgbClr val="FFFFFF"/>
                </a:solidFill>
                <a:latin typeface="Trebuchet MS"/>
                <a:cs typeface="Trebuchet MS"/>
              </a:rPr>
              <a:t>ПРОГРАММ  </a:t>
            </a:r>
            <a:r>
              <a:rPr lang="ru-RU" sz="1200" b="1" spc="-20" dirty="0" smtClean="0">
                <a:solidFill>
                  <a:srgbClr val="FFFFFF"/>
                </a:solidFill>
                <a:latin typeface="Trebuchet MS"/>
                <a:cs typeface="Trebuchet MS"/>
              </a:rPr>
              <a:t>ШАЛИНСКОГО ГОРОДСКОГО ОКРУГА </a:t>
            </a:r>
            <a:r>
              <a:rPr sz="1200" b="1" spc="45" dirty="0" smtClean="0">
                <a:solidFill>
                  <a:srgbClr val="FFFFFF"/>
                </a:solidFill>
                <a:latin typeface="Trebuchet MS"/>
                <a:cs typeface="Trebuchet MS"/>
              </a:rPr>
              <a:t>В</a:t>
            </a:r>
            <a:r>
              <a:rPr sz="1200" b="1" spc="-95" dirty="0" smtClean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b="1" spc="-30" dirty="0" smtClean="0">
                <a:solidFill>
                  <a:srgbClr val="FFFFFF"/>
                </a:solidFill>
                <a:latin typeface="Trebuchet MS"/>
                <a:cs typeface="Trebuchet MS"/>
              </a:rPr>
              <a:t>201</a:t>
            </a:r>
            <a:r>
              <a:rPr lang="ru-RU" sz="1200" b="1" spc="-30" dirty="0" smtClean="0">
                <a:solidFill>
                  <a:srgbClr val="FFFFFF"/>
                </a:solidFill>
                <a:latin typeface="Trebuchet MS"/>
                <a:cs typeface="Trebuchet MS"/>
              </a:rPr>
              <a:t>8</a:t>
            </a:r>
            <a:r>
              <a:rPr sz="1200" b="1" spc="-95" dirty="0" smtClean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b="1" spc="-30" dirty="0">
                <a:solidFill>
                  <a:srgbClr val="FFFFFF"/>
                </a:solidFill>
                <a:latin typeface="Trebuchet MS"/>
                <a:cs typeface="Trebuchet MS"/>
              </a:rPr>
              <a:t>ГОДУ</a:t>
            </a:r>
            <a:endParaRPr sz="1200" dirty="0">
              <a:latin typeface="Trebuchet MS"/>
              <a:cs typeface="Trebuchet MS"/>
            </a:endParaRPr>
          </a:p>
        </p:txBody>
      </p:sp>
      <p:graphicFrame>
        <p:nvGraphicFramePr>
          <p:cNvPr id="116" name="object 21"/>
          <p:cNvGraphicFramePr>
            <a:graphicFrameLocks noGrp="1"/>
          </p:cNvGraphicFramePr>
          <p:nvPr/>
        </p:nvGraphicFramePr>
        <p:xfrm>
          <a:off x="514350" y="806450"/>
          <a:ext cx="6734244" cy="910621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98860"/>
                <a:gridCol w="2749140"/>
                <a:gridCol w="762000"/>
                <a:gridCol w="685800"/>
                <a:gridCol w="685800"/>
                <a:gridCol w="762000"/>
                <a:gridCol w="790644"/>
              </a:tblGrid>
              <a:tr h="304800">
                <a:tc rowSpan="2">
                  <a:txBody>
                    <a:bodyPr/>
                    <a:lstStyle/>
                    <a:p>
                      <a:pPr marL="39370" marR="28575" indent="19050" algn="ctr">
                        <a:lnSpc>
                          <a:spcPts val="700"/>
                        </a:lnSpc>
                      </a:pPr>
                      <a:r>
                        <a:rPr sz="800" b="1" spc="90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№  </a:t>
                      </a:r>
                      <a:r>
                        <a:rPr sz="800" b="1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п/п</a:t>
                      </a:r>
                      <a:endParaRPr sz="8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 anchor="ctr"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700"/>
                        </a:lnSpc>
                        <a:spcAft>
                          <a:spcPts val="0"/>
                        </a:spcAft>
                      </a:pPr>
                      <a:r>
                        <a:rPr lang="ru-RU" sz="800" b="1" spc="-5" dirty="0" smtClean="0">
                          <a:solidFill>
                            <a:srgbClr val="FFFFFF"/>
                          </a:solidFill>
                          <a:latin typeface="Trebuchet MS"/>
                          <a:ea typeface="+mn-ea"/>
                          <a:cs typeface="Trebuchet MS"/>
                        </a:rPr>
                        <a:t>Цели, задачи и целевые показатели</a:t>
                      </a:r>
                    </a:p>
                  </a:txBody>
                  <a:tcPr marL="39370" marR="39370" marT="64770" marB="64770" anchor="ctr">
                    <a:lnL w="6350">
                      <a:solidFill>
                        <a:srgbClr val="FFFFFF"/>
                      </a:solidFill>
                      <a:prstDash val="soli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700"/>
                        </a:lnSpc>
                        <a:spcAft>
                          <a:spcPts val="0"/>
                        </a:spcAft>
                      </a:pPr>
                      <a:r>
                        <a:rPr lang="ru-RU" sz="800" b="1" spc="-5" dirty="0" smtClean="0">
                          <a:solidFill>
                            <a:srgbClr val="FFFFFF"/>
                          </a:solidFill>
                          <a:latin typeface="Trebuchet MS"/>
                          <a:ea typeface="+mn-ea"/>
                          <a:cs typeface="Trebuchet MS"/>
                        </a:rPr>
                        <a:t>Единица измерения</a:t>
                      </a:r>
                    </a:p>
                  </a:txBody>
                  <a:tcPr marL="39370" marR="39370" marT="64770" marB="6477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700"/>
                        </a:lnSpc>
                        <a:spcAft>
                          <a:spcPts val="0"/>
                        </a:spcAft>
                      </a:pPr>
                      <a:r>
                        <a:rPr lang="ru-RU" sz="800" b="1" spc="-5" dirty="0" smtClean="0">
                          <a:solidFill>
                            <a:srgbClr val="FFFFFF"/>
                          </a:solidFill>
                          <a:latin typeface="Trebuchet MS"/>
                          <a:ea typeface="+mn-ea"/>
                          <a:cs typeface="Trebuchet MS"/>
                        </a:rPr>
                        <a:t>Значение целевого показателя </a:t>
                      </a:r>
                      <a:r>
                        <a:rPr lang="ru-RU" sz="800" b="1" spc="-5" dirty="0" smtClean="0">
                          <a:solidFill>
                            <a:srgbClr val="FFFFFF"/>
                          </a:solidFill>
                          <a:latin typeface="Trebuchet MS"/>
                          <a:ea typeface="+mn-ea"/>
                          <a:cs typeface="Trebuchet MS"/>
                          <a:hlinkClick r:id="" action="ppaction://hlinkfile"/>
                        </a:rPr>
                        <a:t>&lt;*&gt;</a:t>
                      </a:r>
                      <a:endParaRPr lang="ru-RU" sz="800" b="1" spc="-5" dirty="0" smtClean="0">
                        <a:solidFill>
                          <a:srgbClr val="FFFFFF"/>
                        </a:solidFill>
                        <a:latin typeface="Trebuchet MS"/>
                        <a:ea typeface="+mn-ea"/>
                        <a:cs typeface="Trebuchet MS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ts val="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spc="-5" dirty="0" smtClean="0">
                          <a:solidFill>
                            <a:srgbClr val="FFFFFF"/>
                          </a:solidFill>
                          <a:latin typeface="Trebuchet MS"/>
                          <a:ea typeface="+mn-ea"/>
                          <a:cs typeface="Trebuchet MS"/>
                        </a:rPr>
                        <a:t>Процент выполнения</a:t>
                      </a:r>
                    </a:p>
                  </a:txBody>
                  <a:tcPr marL="39370" marR="39370" marT="64770" marB="6477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74295" marR="66040" indent="12700" algn="ctr" defTabSz="914400" eaLnBrk="1" fontAlgn="auto" latinLnBrk="0" hangingPunct="1">
                        <a:lnSpc>
                          <a:spcPts val="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spc="-5" dirty="0" smtClean="0">
                          <a:solidFill>
                            <a:srgbClr val="FFFFFF"/>
                          </a:solidFill>
                          <a:latin typeface="Trebuchet MS"/>
                          <a:ea typeface="+mn-ea"/>
                          <a:cs typeface="Trebuchet MS"/>
                        </a:rPr>
                        <a:t>Причины отклонений от планового значения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pPr marL="39370" marR="28575" indent="19050" algn="ctr">
                        <a:lnSpc>
                          <a:spcPts val="700"/>
                        </a:lnSpc>
                      </a:pPr>
                      <a:endParaRPr sz="7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 anchor="ctr"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ts val="700"/>
                        </a:lnSpc>
                        <a:spcAft>
                          <a:spcPts val="0"/>
                        </a:spcAft>
                      </a:pPr>
                      <a:endParaRPr lang="ru-RU" sz="700" b="1" spc="-5" dirty="0" smtClean="0">
                        <a:solidFill>
                          <a:srgbClr val="FFFFFF"/>
                        </a:solidFill>
                        <a:latin typeface="Trebuchet MS"/>
                        <a:ea typeface="+mn-ea"/>
                        <a:cs typeface="Trebuchet MS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700"/>
                        </a:lnSpc>
                        <a:spcAft>
                          <a:spcPts val="0"/>
                        </a:spcAft>
                      </a:pPr>
                      <a:r>
                        <a:rPr lang="ru-RU" sz="800" b="1" spc="-5" dirty="0" smtClean="0">
                          <a:solidFill>
                            <a:srgbClr val="FFFFFF"/>
                          </a:solidFill>
                          <a:latin typeface="Trebuchet MS"/>
                          <a:ea typeface="+mn-ea"/>
                          <a:cs typeface="Trebuchet MS"/>
                        </a:rPr>
                        <a:t>план</a:t>
                      </a:r>
                    </a:p>
                  </a:txBody>
                  <a:tcPr marL="39370" marR="39370" marT="64770" marB="6477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700"/>
                        </a:lnSpc>
                        <a:spcAft>
                          <a:spcPts val="0"/>
                        </a:spcAft>
                      </a:pPr>
                      <a:r>
                        <a:rPr lang="ru-RU" sz="800" b="1" spc="-5" dirty="0" smtClean="0">
                          <a:solidFill>
                            <a:srgbClr val="FFFFFF"/>
                          </a:solidFill>
                          <a:latin typeface="Trebuchet MS"/>
                          <a:ea typeface="+mn-ea"/>
                          <a:cs typeface="Trebuchet MS"/>
                        </a:rPr>
                        <a:t>факт</a:t>
                      </a:r>
                    </a:p>
                  </a:txBody>
                  <a:tcPr marL="39370" marR="39370" marT="64770" marB="6477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3353">
                <a:tc>
                  <a:txBody>
                    <a:bodyPr/>
                    <a:lstStyle/>
                    <a:p>
                      <a:pPr marL="21590" marR="104139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1590" marR="104139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</a:t>
                      </a:r>
                      <a:endParaRPr lang="ru-RU" sz="700" spc="-15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3</a:t>
                      </a:r>
                      <a:endParaRPr lang="ru-RU" sz="700" spc="-15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marR="104139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marR="104139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marR="104139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marR="104139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104139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Подпрограмма 2. «Противодействие коррупции в Шалинском городском округе до 2020 года»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Цель 1. Искоренение причин и условий, порождающих коррупцию на территории Шалинского городского округа</a:t>
                      </a:r>
                    </a:p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Задача. Обеспечение выполнения на территории Шалинского городского округа норм </a:t>
                      </a:r>
                      <a:r>
                        <a:rPr lang="ru-RU" sz="700" spc="-15" dirty="0" err="1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антикоррупционного</a:t>
                      </a: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поведения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Индекс восприятия коррупции населения Шалинского городского округа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баллов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2,0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2,0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104139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cap="all" spc="-15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3. Муниципальная программа  «социально-экономическое Развитие  Шалинского  городского округа до 2020 года»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104139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Подпрограмма 1. «Развитие физической культуры, спорта и молодежной политики в Шалинском городском округе до 2020 года»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70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Цель 1. Создание условий для развития физической культуры и спорта  в</a:t>
                      </a:r>
                      <a:r>
                        <a:rPr lang="ru-RU" sz="700" spc="-15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Шалинском городском округе, в том числе для лиц с ограниченными возможностями здоровья и инвалидов</a:t>
                      </a:r>
                    </a:p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Задача 1. Формирование у населения ответственного отношения к собственному здоровью и мотивации к здоровому образу жизни</a:t>
                      </a: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Для жителей Шалинского городского округа, систематически занимающихся физической культурой и спортом, в общей численности населения Шалинского городского округа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%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30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37,6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125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70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Доля учащихся</a:t>
                      </a:r>
                      <a:r>
                        <a:rPr lang="ru-RU" sz="700" spc="-15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систематически занимающихся физической культурой и спортом, в общей численности учащихся</a:t>
                      </a: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%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76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76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65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70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Количество спортивно-массовых и физкультурно-оздоровительных</a:t>
                      </a:r>
                      <a:r>
                        <a:rPr lang="ru-RU" sz="700" spc="-15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мероприятий</a:t>
                      </a: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единиц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117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120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102,5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65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Число жителей Шалинского городского округа, систематически занимающихся физической культурой и спортом (ежегодно)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человек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5626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6801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120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Количество муниципальных учреждений, улучшивших материально-техническую базу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единиц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70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Задача 2. Привлечение к систематическим занятиям адаптивной физической культурой и избранными видами двигательной деятельности максимально большого</a:t>
                      </a:r>
                      <a:r>
                        <a:rPr lang="ru-RU" sz="700" spc="-15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количества лиц с ограниченными возможностями здоровья</a:t>
                      </a: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27377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Доля лиц с ограниченными возможностями здоровья</a:t>
                      </a:r>
                      <a:r>
                        <a:rPr lang="ru-RU" sz="700" spc="-15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и инвалидов, систематически занимающихся физической культурой и спортом, в общем численности данной категории населения</a:t>
                      </a: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%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3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2,8</a:t>
                      </a:r>
                    </a:p>
                  </a:txBody>
                  <a:tcPr marL="39370" marR="39370" marT="64770" marB="6477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93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65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27377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Доля лиц с ограниченными возможностями здоровья</a:t>
                      </a:r>
                      <a:r>
                        <a:rPr lang="ru-RU" sz="700" spc="-15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и инвалидов в возрасте от 6 до 18 лет, систематически занимающихся физической культурой и спортом, в общей численности данной категории населения в Шалинском городском округе</a:t>
                      </a: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%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20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25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125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65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104139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Задача 3. Поэтапное внедрение Всероссийского физкультурно-спортивного</a:t>
                      </a:r>
                      <a:r>
                        <a:rPr lang="ru-RU" sz="700" spc="-15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комплекса «Готов к труду и обороне» (ГТО) на территории Шалинского городского округа</a:t>
                      </a: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/>
                      </a:pPr>
                      <a:endParaRPr lang="ru-RU" sz="65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Доля граждан Шалинского городского округа, выполнивших нормативы Всероссийского</a:t>
                      </a:r>
                      <a:r>
                        <a:rPr lang="ru-RU" sz="700" spc="-15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физкультурно-спортивного комплекса «Готов к труду и обороне» (ГТО), в общей численности населения, принявшего участие в сдаче нормативов комплекса</a:t>
                      </a: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%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58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49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84,5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/>
                      </a:pPr>
                      <a:r>
                        <a:rPr lang="ru-RU" sz="65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Зарегистрированные участники не выполнили</a:t>
                      </a:r>
                      <a:r>
                        <a:rPr lang="ru-RU" sz="650" spc="-15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нормативы</a:t>
                      </a:r>
                      <a:endParaRPr lang="ru-RU" sz="65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Цель 2. Совершенствование системы спорта высоких достижений, способствующей успешному выступлению спортсменов </a:t>
                      </a:r>
                      <a:r>
                        <a:rPr lang="ru-RU" sz="700" spc="-15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Шалинского городского округа на всероссийских, областных и окружных соревнованиях</a:t>
                      </a:r>
                    </a:p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Задача 1. Развитие спорта высоких достижений и системы подготовки спортсменов Шалинского городского округа</a:t>
                      </a: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/>
                      </a:pPr>
                      <a:endParaRPr lang="ru-RU" sz="65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37814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Количество спортсменов Шалинского городского округа, занявшие призовые места на всероссийских, областных и окружных соревнованиях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человек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15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26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173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/>
                      </a:pPr>
                      <a:endParaRPr lang="ru-RU" sz="65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6196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Цель 3. создание условий для успешной социализации и эффективной самореализации молодежи, развитие потенциала молодежи и использование его в интересах развития страны</a:t>
                      </a:r>
                      <a:endParaRPr lang="ru-RU" sz="700" spc="-15" baseline="0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Задача 1. Вовлечение молодежи в социальную практику</a:t>
                      </a: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/>
                      </a:pPr>
                      <a:endParaRPr lang="ru-RU" sz="65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</a:tbl>
          </a:graphicData>
        </a:graphic>
      </p:graphicFrame>
      <p:grpSp>
        <p:nvGrpSpPr>
          <p:cNvPr id="23" name="Группа 22"/>
          <p:cNvGrpSpPr/>
          <p:nvPr/>
        </p:nvGrpSpPr>
        <p:grpSpPr>
          <a:xfrm>
            <a:off x="0" y="196850"/>
            <a:ext cx="7740523" cy="409625"/>
            <a:chOff x="0" y="288010"/>
            <a:chExt cx="7740523" cy="409625"/>
          </a:xfrm>
        </p:grpSpPr>
        <p:sp>
          <p:nvSpPr>
            <p:cNvPr id="24" name="object 3"/>
            <p:cNvSpPr/>
            <p:nvPr/>
          </p:nvSpPr>
          <p:spPr>
            <a:xfrm>
              <a:off x="7567803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4"/>
            <p:cNvSpPr/>
            <p:nvPr/>
          </p:nvSpPr>
          <p:spPr>
            <a:xfrm>
              <a:off x="7376998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5"/>
            <p:cNvSpPr/>
            <p:nvPr/>
          </p:nvSpPr>
          <p:spPr>
            <a:xfrm>
              <a:off x="7186193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6"/>
            <p:cNvSpPr/>
            <p:nvPr/>
          </p:nvSpPr>
          <p:spPr>
            <a:xfrm>
              <a:off x="6995400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7"/>
            <p:cNvSpPr/>
            <p:nvPr/>
          </p:nvSpPr>
          <p:spPr>
            <a:xfrm>
              <a:off x="0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8"/>
            <p:cNvSpPr/>
            <p:nvPr/>
          </p:nvSpPr>
          <p:spPr>
            <a:xfrm>
              <a:off x="251999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9"/>
            <p:cNvSpPr/>
            <p:nvPr/>
          </p:nvSpPr>
          <p:spPr>
            <a:xfrm>
              <a:off x="504000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10"/>
            <p:cNvSpPr/>
            <p:nvPr/>
          </p:nvSpPr>
          <p:spPr>
            <a:xfrm>
              <a:off x="756000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grpSp>
          <p:nvGrpSpPr>
            <p:cNvPr id="32" name="Группа 44"/>
            <p:cNvGrpSpPr/>
            <p:nvPr/>
          </p:nvGrpSpPr>
          <p:grpSpPr>
            <a:xfrm>
              <a:off x="990600" y="288010"/>
              <a:ext cx="6101715" cy="396240"/>
              <a:chOff x="990600" y="288010"/>
              <a:chExt cx="6101715" cy="396240"/>
            </a:xfrm>
          </p:grpSpPr>
          <p:sp>
            <p:nvSpPr>
              <p:cNvPr id="34" name="object 12"/>
              <p:cNvSpPr/>
              <p:nvPr/>
            </p:nvSpPr>
            <p:spPr>
              <a:xfrm>
                <a:off x="990600" y="288010"/>
                <a:ext cx="6101715" cy="396240"/>
              </a:xfrm>
              <a:custGeom>
                <a:avLst/>
                <a:gdLst/>
                <a:ahLst/>
                <a:cxnLst/>
                <a:rect l="l" t="t" r="r" b="b"/>
                <a:pathLst>
                  <a:path w="6101715" h="396240">
                    <a:moveTo>
                      <a:pt x="6028944" y="0"/>
                    </a:moveTo>
                    <a:lnTo>
                      <a:pt x="280758" y="0"/>
                    </a:lnTo>
                    <a:lnTo>
                      <a:pt x="0" y="198031"/>
                    </a:lnTo>
                    <a:lnTo>
                      <a:pt x="280758" y="395998"/>
                    </a:lnTo>
                    <a:lnTo>
                      <a:pt x="6028944" y="395998"/>
                    </a:lnTo>
                    <a:lnTo>
                      <a:pt x="6057141" y="391390"/>
                    </a:lnTo>
                    <a:lnTo>
                      <a:pt x="6080172" y="378823"/>
                    </a:lnTo>
                    <a:lnTo>
                      <a:pt x="6095702" y="360181"/>
                    </a:lnTo>
                    <a:lnTo>
                      <a:pt x="6101397" y="337350"/>
                    </a:lnTo>
                    <a:lnTo>
                      <a:pt x="6101397" y="58648"/>
                    </a:lnTo>
                    <a:lnTo>
                      <a:pt x="6095702" y="35816"/>
                    </a:lnTo>
                    <a:lnTo>
                      <a:pt x="6080172" y="17175"/>
                    </a:lnTo>
                    <a:lnTo>
                      <a:pt x="6057141" y="4607"/>
                    </a:lnTo>
                    <a:lnTo>
                      <a:pt x="6028944" y="0"/>
                    </a:lnTo>
                    <a:close/>
                  </a:path>
                </a:pathLst>
              </a:custGeom>
              <a:solidFill>
                <a:srgbClr val="00B8B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35" name="object 13"/>
              <p:cNvSpPr/>
              <p:nvPr/>
            </p:nvSpPr>
            <p:spPr>
              <a:xfrm>
                <a:off x="6734556" y="342011"/>
                <a:ext cx="288290" cy="288290"/>
              </a:xfrm>
              <a:custGeom>
                <a:avLst/>
                <a:gdLst/>
                <a:ahLst/>
                <a:cxnLst/>
                <a:rect l="l" t="t" r="r" b="b"/>
                <a:pathLst>
                  <a:path w="288290" h="288290">
                    <a:moveTo>
                      <a:pt x="235673" y="0"/>
                    </a:moveTo>
                    <a:lnTo>
                      <a:pt x="52324" y="0"/>
                    </a:lnTo>
                    <a:lnTo>
                      <a:pt x="31953" y="4105"/>
                    </a:lnTo>
                    <a:lnTo>
                      <a:pt x="15322" y="15308"/>
                    </a:lnTo>
                    <a:lnTo>
                      <a:pt x="4110" y="31937"/>
                    </a:lnTo>
                    <a:lnTo>
                      <a:pt x="0" y="52324"/>
                    </a:lnTo>
                    <a:lnTo>
                      <a:pt x="0" y="235661"/>
                    </a:lnTo>
                    <a:lnTo>
                      <a:pt x="4110" y="256031"/>
                    </a:lnTo>
                    <a:lnTo>
                      <a:pt x="15322" y="272662"/>
                    </a:lnTo>
                    <a:lnTo>
                      <a:pt x="31953" y="283874"/>
                    </a:lnTo>
                    <a:lnTo>
                      <a:pt x="52324" y="287985"/>
                    </a:lnTo>
                    <a:lnTo>
                      <a:pt x="235673" y="287985"/>
                    </a:lnTo>
                    <a:lnTo>
                      <a:pt x="256038" y="283874"/>
                    </a:lnTo>
                    <a:lnTo>
                      <a:pt x="272670" y="272662"/>
                    </a:lnTo>
                    <a:lnTo>
                      <a:pt x="283885" y="256031"/>
                    </a:lnTo>
                    <a:lnTo>
                      <a:pt x="287997" y="235661"/>
                    </a:lnTo>
                    <a:lnTo>
                      <a:pt x="287997" y="52324"/>
                    </a:lnTo>
                    <a:lnTo>
                      <a:pt x="283885" y="31937"/>
                    </a:lnTo>
                    <a:lnTo>
                      <a:pt x="272670" y="15308"/>
                    </a:lnTo>
                    <a:lnTo>
                      <a:pt x="256038" y="4105"/>
                    </a:lnTo>
                    <a:lnTo>
                      <a:pt x="235673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36" name="object 14"/>
              <p:cNvSpPr txBox="1"/>
              <p:nvPr/>
            </p:nvSpPr>
            <p:spPr>
              <a:xfrm>
                <a:off x="6762750" y="381748"/>
                <a:ext cx="245403" cy="18466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marL="12700">
                  <a:lnSpc>
                    <a:spcPct val="100000"/>
                  </a:lnSpc>
                </a:pPr>
                <a:r>
                  <a:rPr lang="ru-RU" sz="1200" b="1" spc="25" dirty="0" smtClean="0">
                    <a:solidFill>
                      <a:srgbClr val="009DA2"/>
                    </a:solidFill>
                    <a:latin typeface="Gill Sans MT"/>
                    <a:cs typeface="Gill Sans MT"/>
                  </a:rPr>
                  <a:t>20</a:t>
                </a:r>
                <a:endParaRPr sz="1200" dirty="0">
                  <a:latin typeface="Gill Sans MT"/>
                  <a:cs typeface="Gill Sans MT"/>
                </a:endParaRPr>
              </a:p>
            </p:txBody>
          </p:sp>
        </p:grpSp>
        <p:sp>
          <p:nvSpPr>
            <p:cNvPr id="33" name="object 21"/>
            <p:cNvSpPr txBox="1"/>
            <p:nvPr/>
          </p:nvSpPr>
          <p:spPr>
            <a:xfrm>
              <a:off x="1276350" y="364210"/>
              <a:ext cx="5410200" cy="33342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 marR="5080">
                <a:lnSpc>
                  <a:spcPts val="1300"/>
                </a:lnSpc>
              </a:pPr>
              <a:r>
                <a:rPr lang="ru-RU" sz="1000" b="1" spc="-45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ДОСТИЖЕНИЕ</a:t>
              </a:r>
              <a:r>
                <a:rPr lang="ru-RU" sz="1000" b="1" spc="-12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 </a:t>
              </a:r>
              <a:r>
                <a:rPr lang="ru-RU" sz="1000" b="1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ЦЕЛЕВЫХ</a:t>
              </a:r>
              <a:r>
                <a:rPr lang="ru-RU" sz="1000" b="1" spc="-12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 </a:t>
              </a:r>
              <a:r>
                <a:rPr lang="ru-RU" sz="1000" b="1" spc="-3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ПОКАЗАТЕЛЕЙ</a:t>
              </a:r>
              <a:r>
                <a:rPr lang="ru-RU" sz="1000" b="1" spc="-12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 </a:t>
              </a:r>
              <a:r>
                <a:rPr lang="ru-RU" sz="1000" b="1" spc="-2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МУНИЦИПАЛЬНЫХ </a:t>
              </a:r>
              <a:r>
                <a:rPr lang="ru-RU" sz="1000" b="1" spc="1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ПРОГРАММ  </a:t>
              </a:r>
              <a:r>
                <a:rPr lang="ru-RU" sz="1000" b="1" spc="-2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ШАЛИНСКОГО ГОРОДСКОГО ОКРУГА </a:t>
              </a:r>
              <a:r>
                <a:rPr lang="ru-RU" sz="1000" b="1" spc="45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В</a:t>
              </a:r>
              <a:r>
                <a:rPr lang="ru-RU" sz="1000" b="1" spc="-95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 </a:t>
              </a:r>
              <a:r>
                <a:rPr lang="ru-RU" sz="1000" b="1" spc="-3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2018</a:t>
              </a:r>
              <a:r>
                <a:rPr lang="ru-RU" sz="1000" b="1" spc="-95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 </a:t>
              </a:r>
              <a:r>
                <a:rPr lang="ru-RU" sz="1000" b="1" spc="-3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ГОДУ</a:t>
              </a:r>
              <a:endParaRPr lang="ru-RU" sz="1000" dirty="0" smtClean="0">
                <a:latin typeface="Trebuchet MS"/>
                <a:cs typeface="Trebuchet MS"/>
              </a:endParaRPr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416000" y="12"/>
            <a:ext cx="323989" cy="1090799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717442" y="342011"/>
            <a:ext cx="288290" cy="288290"/>
          </a:xfrm>
          <a:custGeom>
            <a:avLst/>
            <a:gdLst/>
            <a:ahLst/>
            <a:cxnLst/>
            <a:rect l="l" t="t" r="r" b="b"/>
            <a:pathLst>
              <a:path w="288290" h="288290">
                <a:moveTo>
                  <a:pt x="235673" y="0"/>
                </a:moveTo>
                <a:lnTo>
                  <a:pt x="52324" y="0"/>
                </a:lnTo>
                <a:lnTo>
                  <a:pt x="31959" y="4105"/>
                </a:lnTo>
                <a:lnTo>
                  <a:pt x="15327" y="15308"/>
                </a:lnTo>
                <a:lnTo>
                  <a:pt x="4112" y="31937"/>
                </a:lnTo>
                <a:lnTo>
                  <a:pt x="0" y="52324"/>
                </a:lnTo>
                <a:lnTo>
                  <a:pt x="0" y="235661"/>
                </a:lnTo>
                <a:lnTo>
                  <a:pt x="4112" y="256031"/>
                </a:lnTo>
                <a:lnTo>
                  <a:pt x="15327" y="272662"/>
                </a:lnTo>
                <a:lnTo>
                  <a:pt x="31959" y="283874"/>
                </a:lnTo>
                <a:lnTo>
                  <a:pt x="52324" y="287985"/>
                </a:lnTo>
                <a:lnTo>
                  <a:pt x="235673" y="287985"/>
                </a:lnTo>
                <a:lnTo>
                  <a:pt x="256043" y="283874"/>
                </a:lnTo>
                <a:lnTo>
                  <a:pt x="272675" y="272662"/>
                </a:lnTo>
                <a:lnTo>
                  <a:pt x="283887" y="256031"/>
                </a:lnTo>
                <a:lnTo>
                  <a:pt x="287997" y="235661"/>
                </a:lnTo>
                <a:lnTo>
                  <a:pt x="287997" y="52324"/>
                </a:lnTo>
                <a:lnTo>
                  <a:pt x="283887" y="31937"/>
                </a:lnTo>
                <a:lnTo>
                  <a:pt x="272675" y="15308"/>
                </a:lnTo>
                <a:lnTo>
                  <a:pt x="256043" y="4105"/>
                </a:lnTo>
                <a:lnTo>
                  <a:pt x="23567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0" y="10420698"/>
            <a:ext cx="7740015" cy="0"/>
          </a:xfrm>
          <a:custGeom>
            <a:avLst/>
            <a:gdLst/>
            <a:ahLst/>
            <a:cxnLst/>
            <a:rect l="l" t="t" r="r" b="b"/>
            <a:pathLst>
              <a:path w="7740015">
                <a:moveTo>
                  <a:pt x="0" y="0"/>
                </a:moveTo>
                <a:lnTo>
                  <a:pt x="7739997" y="0"/>
                </a:lnTo>
              </a:path>
            </a:pathLst>
          </a:custGeom>
          <a:ln w="6350">
            <a:solidFill>
              <a:srgbClr val="8A8C8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0" y="10506584"/>
            <a:ext cx="7740015" cy="0"/>
          </a:xfrm>
          <a:custGeom>
            <a:avLst/>
            <a:gdLst/>
            <a:ahLst/>
            <a:cxnLst/>
            <a:rect l="l" t="t" r="r" b="b"/>
            <a:pathLst>
              <a:path w="7740015">
                <a:moveTo>
                  <a:pt x="0" y="0"/>
                </a:moveTo>
                <a:lnTo>
                  <a:pt x="7739997" y="0"/>
                </a:lnTo>
              </a:path>
            </a:pathLst>
          </a:custGeom>
          <a:ln w="6350">
            <a:solidFill>
              <a:srgbClr val="8A8C8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0" y="10597236"/>
            <a:ext cx="7740015" cy="0"/>
          </a:xfrm>
          <a:custGeom>
            <a:avLst/>
            <a:gdLst/>
            <a:ahLst/>
            <a:cxnLst/>
            <a:rect l="l" t="t" r="r" b="b"/>
            <a:pathLst>
              <a:path w="7740015">
                <a:moveTo>
                  <a:pt x="0" y="0"/>
                </a:moveTo>
                <a:lnTo>
                  <a:pt x="7739997" y="0"/>
                </a:lnTo>
              </a:path>
            </a:pathLst>
          </a:custGeom>
          <a:ln w="6350">
            <a:solidFill>
              <a:srgbClr val="8A8C8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0" y="10602001"/>
            <a:ext cx="5016500" cy="0"/>
          </a:xfrm>
          <a:custGeom>
            <a:avLst/>
            <a:gdLst/>
            <a:ahLst/>
            <a:cxnLst/>
            <a:rect l="l" t="t" r="r" b="b"/>
            <a:pathLst>
              <a:path w="5016500">
                <a:moveTo>
                  <a:pt x="0" y="0"/>
                </a:moveTo>
                <a:lnTo>
                  <a:pt x="5016138" y="0"/>
                </a:lnTo>
              </a:path>
            </a:pathLst>
          </a:custGeom>
          <a:ln w="36004">
            <a:solidFill>
              <a:srgbClr val="00A3A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0" y="10511350"/>
            <a:ext cx="4229735" cy="0"/>
          </a:xfrm>
          <a:custGeom>
            <a:avLst/>
            <a:gdLst/>
            <a:ahLst/>
            <a:cxnLst/>
            <a:rect l="l" t="t" r="r" b="b"/>
            <a:pathLst>
              <a:path w="4229735">
                <a:moveTo>
                  <a:pt x="0" y="0"/>
                </a:moveTo>
                <a:lnTo>
                  <a:pt x="4229411" y="0"/>
                </a:lnTo>
              </a:path>
            </a:pathLst>
          </a:custGeom>
          <a:ln w="36004">
            <a:solidFill>
              <a:srgbClr val="00B8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0" y="10420700"/>
            <a:ext cx="3446779" cy="0"/>
          </a:xfrm>
          <a:custGeom>
            <a:avLst/>
            <a:gdLst/>
            <a:ahLst/>
            <a:cxnLst/>
            <a:rect l="l" t="t" r="r" b="b"/>
            <a:pathLst>
              <a:path w="3446779">
                <a:moveTo>
                  <a:pt x="0" y="0"/>
                </a:moveTo>
                <a:lnTo>
                  <a:pt x="3446329" y="0"/>
                </a:lnTo>
              </a:path>
            </a:pathLst>
          </a:custGeom>
          <a:ln w="36004">
            <a:solidFill>
              <a:srgbClr val="A2DAD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26" name="object 21"/>
          <p:cNvGraphicFramePr>
            <a:graphicFrameLocks noGrp="1"/>
          </p:cNvGraphicFramePr>
          <p:nvPr/>
        </p:nvGraphicFramePr>
        <p:xfrm>
          <a:off x="514350" y="806450"/>
          <a:ext cx="6734244" cy="953865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98860"/>
                <a:gridCol w="2749140"/>
                <a:gridCol w="762000"/>
                <a:gridCol w="685800"/>
                <a:gridCol w="685800"/>
                <a:gridCol w="762000"/>
                <a:gridCol w="790644"/>
              </a:tblGrid>
              <a:tr h="304800">
                <a:tc rowSpan="2">
                  <a:txBody>
                    <a:bodyPr/>
                    <a:lstStyle/>
                    <a:p>
                      <a:pPr marL="39370" marR="28575" indent="19050" algn="ctr">
                        <a:lnSpc>
                          <a:spcPts val="700"/>
                        </a:lnSpc>
                      </a:pPr>
                      <a:r>
                        <a:rPr sz="800" b="1" spc="90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№  </a:t>
                      </a:r>
                      <a:r>
                        <a:rPr sz="800" b="1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п/п</a:t>
                      </a:r>
                      <a:endParaRPr sz="8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 anchor="ctr"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700"/>
                        </a:lnSpc>
                        <a:spcAft>
                          <a:spcPts val="0"/>
                        </a:spcAft>
                      </a:pPr>
                      <a:r>
                        <a:rPr lang="ru-RU" sz="800" b="1" spc="-5" dirty="0" smtClean="0">
                          <a:solidFill>
                            <a:srgbClr val="FFFFFF"/>
                          </a:solidFill>
                          <a:latin typeface="Trebuchet MS"/>
                          <a:ea typeface="+mn-ea"/>
                          <a:cs typeface="Trebuchet MS"/>
                        </a:rPr>
                        <a:t>Цели, задачи и целевые показатели</a:t>
                      </a:r>
                    </a:p>
                  </a:txBody>
                  <a:tcPr marL="39370" marR="39370" marT="64770" marB="64770" anchor="ctr">
                    <a:lnL w="6350">
                      <a:solidFill>
                        <a:srgbClr val="FFFFFF"/>
                      </a:solidFill>
                      <a:prstDash val="soli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700"/>
                        </a:lnSpc>
                        <a:spcAft>
                          <a:spcPts val="0"/>
                        </a:spcAft>
                      </a:pPr>
                      <a:r>
                        <a:rPr lang="ru-RU" sz="800" b="1" spc="-5" dirty="0" smtClean="0">
                          <a:solidFill>
                            <a:srgbClr val="FFFFFF"/>
                          </a:solidFill>
                          <a:latin typeface="Trebuchet MS"/>
                          <a:ea typeface="+mn-ea"/>
                          <a:cs typeface="Trebuchet MS"/>
                        </a:rPr>
                        <a:t>Единица измерения</a:t>
                      </a:r>
                    </a:p>
                  </a:txBody>
                  <a:tcPr marL="39370" marR="39370" marT="64770" marB="6477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700"/>
                        </a:lnSpc>
                        <a:spcAft>
                          <a:spcPts val="0"/>
                        </a:spcAft>
                      </a:pPr>
                      <a:r>
                        <a:rPr lang="ru-RU" sz="800" b="1" spc="-5" dirty="0" smtClean="0">
                          <a:solidFill>
                            <a:srgbClr val="FFFFFF"/>
                          </a:solidFill>
                          <a:latin typeface="Trebuchet MS"/>
                          <a:ea typeface="+mn-ea"/>
                          <a:cs typeface="Trebuchet MS"/>
                        </a:rPr>
                        <a:t>Значение целевого показателя </a:t>
                      </a:r>
                      <a:r>
                        <a:rPr lang="ru-RU" sz="800" b="1" spc="-5" dirty="0" smtClean="0">
                          <a:solidFill>
                            <a:srgbClr val="FFFFFF"/>
                          </a:solidFill>
                          <a:latin typeface="Trebuchet MS"/>
                          <a:ea typeface="+mn-ea"/>
                          <a:cs typeface="Trebuchet MS"/>
                          <a:hlinkClick r:id="" action="ppaction://hlinkfile"/>
                        </a:rPr>
                        <a:t>&lt;*&gt;</a:t>
                      </a:r>
                      <a:endParaRPr lang="ru-RU" sz="800" b="1" spc="-5" dirty="0" smtClean="0">
                        <a:solidFill>
                          <a:srgbClr val="FFFFFF"/>
                        </a:solidFill>
                        <a:latin typeface="Trebuchet MS"/>
                        <a:ea typeface="+mn-ea"/>
                        <a:cs typeface="Trebuchet MS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ts val="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spc="-5" dirty="0" smtClean="0">
                          <a:solidFill>
                            <a:srgbClr val="FFFFFF"/>
                          </a:solidFill>
                          <a:latin typeface="Trebuchet MS"/>
                          <a:ea typeface="+mn-ea"/>
                          <a:cs typeface="Trebuchet MS"/>
                        </a:rPr>
                        <a:t>Процент выполнения</a:t>
                      </a:r>
                    </a:p>
                  </a:txBody>
                  <a:tcPr marL="39370" marR="39370" marT="64770" marB="6477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74295" marR="66040" indent="12700" algn="ctr" defTabSz="914400" eaLnBrk="1" fontAlgn="auto" latinLnBrk="0" hangingPunct="1">
                        <a:lnSpc>
                          <a:spcPts val="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spc="-5" dirty="0" smtClean="0">
                          <a:solidFill>
                            <a:srgbClr val="FFFFFF"/>
                          </a:solidFill>
                          <a:latin typeface="Trebuchet MS"/>
                          <a:ea typeface="+mn-ea"/>
                          <a:cs typeface="Trebuchet MS"/>
                        </a:rPr>
                        <a:t>Причины отклонений от планового значения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pPr marL="39370" marR="28575" indent="19050" algn="ctr">
                        <a:lnSpc>
                          <a:spcPts val="700"/>
                        </a:lnSpc>
                      </a:pPr>
                      <a:endParaRPr sz="7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 anchor="ctr"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ts val="700"/>
                        </a:lnSpc>
                        <a:spcAft>
                          <a:spcPts val="0"/>
                        </a:spcAft>
                      </a:pPr>
                      <a:endParaRPr lang="ru-RU" sz="700" b="1" spc="-5" dirty="0" smtClean="0">
                        <a:solidFill>
                          <a:srgbClr val="FFFFFF"/>
                        </a:solidFill>
                        <a:latin typeface="Trebuchet MS"/>
                        <a:ea typeface="+mn-ea"/>
                        <a:cs typeface="Trebuchet MS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700"/>
                        </a:lnSpc>
                        <a:spcAft>
                          <a:spcPts val="0"/>
                        </a:spcAft>
                      </a:pPr>
                      <a:r>
                        <a:rPr lang="ru-RU" sz="800" b="1" spc="-5" dirty="0" smtClean="0">
                          <a:solidFill>
                            <a:srgbClr val="FFFFFF"/>
                          </a:solidFill>
                          <a:latin typeface="Trebuchet MS"/>
                          <a:ea typeface="+mn-ea"/>
                          <a:cs typeface="Trebuchet MS"/>
                        </a:rPr>
                        <a:t>план</a:t>
                      </a:r>
                    </a:p>
                  </a:txBody>
                  <a:tcPr marL="39370" marR="39370" marT="64770" marB="6477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700"/>
                        </a:lnSpc>
                        <a:spcAft>
                          <a:spcPts val="0"/>
                        </a:spcAft>
                      </a:pPr>
                      <a:r>
                        <a:rPr lang="ru-RU" sz="800" b="1" spc="-5" dirty="0" smtClean="0">
                          <a:solidFill>
                            <a:srgbClr val="FFFFFF"/>
                          </a:solidFill>
                          <a:latin typeface="Trebuchet MS"/>
                          <a:ea typeface="+mn-ea"/>
                          <a:cs typeface="Trebuchet MS"/>
                        </a:rPr>
                        <a:t>факт</a:t>
                      </a:r>
                    </a:p>
                  </a:txBody>
                  <a:tcPr marL="39370" marR="39370" marT="64770" marB="6477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3353">
                <a:tc>
                  <a:txBody>
                    <a:bodyPr/>
                    <a:lstStyle/>
                    <a:p>
                      <a:pPr marL="21590" marR="104139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</a:t>
                      </a:r>
                      <a:endParaRPr lang="ru-RU" sz="700" spc="-15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1590" marR="104139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</a:t>
                      </a:r>
                      <a:endParaRPr lang="ru-RU" sz="700" spc="-15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3</a:t>
                      </a:r>
                      <a:endParaRPr lang="ru-RU" sz="700" spc="-15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marR="104139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marR="104139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marR="104139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marR="104139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Доля молодых граждан в возрасте от 14 до 30 лет, имеющих информацию о возможностях включения в общественную жизнь и применении потенциала, содействующую развитию навыков самостоятельной жизнедеятельности;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% 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21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21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104139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Задача 2. Формирование культуры здорового образа жизни, ценностных установок на создание семьи, ответственное материнство и отцовство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Доля молодых граждан в возрасте от 14 до 30 – участников проектов и мероприятий, направленных на формирование здорового образа жизни, профилактику социально опасных заболеваний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%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22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30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136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Количество молодых людей, принявших</a:t>
                      </a:r>
                      <a:r>
                        <a:rPr lang="ru-RU" sz="700" spc="-15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участие в областных и региональных мероприятиях</a:t>
                      </a: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человек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3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3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104139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Задача 3. Создание условий для участия</a:t>
                      </a:r>
                      <a:r>
                        <a:rPr lang="ru-RU" sz="700" spc="-15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молодых граждан в социально-экономическом и общественно-политическом развитии Шалинского городского округа</a:t>
                      </a: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Доля поддержанных молодежных инициатив из общего количества молодежных инициатив по результатам конкурсов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800100" algn="l"/>
                        </a:tabLst>
                        <a:defRPr/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%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14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43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307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457200" indent="4127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0"/>
                        </a:spcBef>
                      </a:pPr>
                      <a:endParaRPr sz="70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Цель 4. Развитие системы патриотического воспитания  молодежи Шалинского городского округа</a:t>
                      </a:r>
                    </a:p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Задача 1. Развитие системы патриотического воспитания молодежи Шалинского городского округа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640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endParaRPr sz="70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Удельный вес численности молодых людей в возрасте от 14 до 30 лет, участвующих в мероприятиях по патриотическому воспитанию, в общей численности молодых людей в возрасте от 14 до 30 лет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800100" algn="l"/>
                        </a:tabLst>
                        <a:defRPr/>
                      </a:pPr>
                      <a:r>
                        <a:rPr lang="ru-RU" sz="65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%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15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16,5</a:t>
                      </a:r>
                    </a:p>
                  </a:txBody>
                  <a:tcPr marL="39370" marR="39370" marT="64770" marB="6477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110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Доля обучающихся, участвующих в деятельности  патриотических молодежных объединений в общей численности обучающихся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800100" algn="l"/>
                        </a:tabLst>
                        <a:defRPr/>
                      </a:pPr>
                      <a:r>
                        <a:rPr lang="ru-RU" sz="65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%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Задача 2. Развитие военно-патриотического направления воспитания молодежи Шалинского городского округа на основе формирования профессионально</a:t>
                      </a:r>
                      <a:r>
                        <a:rPr lang="ru-RU" sz="700" spc="-15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значимых качеств, умений и готовности к их активному проявлению в процессе государственной службы, верности конституционному и воинскому долгу</a:t>
                      </a: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800100" algn="l"/>
                        </a:tabLst>
                        <a:defRPr/>
                      </a:pPr>
                      <a:endParaRPr lang="ru-RU" sz="65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Количество организаций занимающихся патриотическим воспитанием и допризывной подготовкой молодежи к военной службе, получивших новое оборудование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800100" algn="l"/>
                        </a:tabLst>
                        <a:defRPr/>
                      </a:pPr>
                      <a:r>
                        <a:rPr lang="ru-RU" sz="65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единиц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Доля граждан допризывного возраста (15-18 лет), проходящих подготовку в оборонно-спортивных лагерях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800100" algn="l"/>
                        </a:tabLst>
                        <a:defRPr/>
                      </a:pPr>
                      <a:r>
                        <a:rPr lang="ru-RU" sz="65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%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12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13,2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110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Доля молодых граждан в возрасте от 14 до 30 лет, участвующих в занятиях по видам спорта с использованием авиационной</a:t>
                      </a:r>
                      <a:r>
                        <a:rPr lang="ru-RU" sz="700" spc="-15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и иной техники и прикладным видам спорта, военно-спортивных мероприятиях</a:t>
                      </a: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800100" algn="l"/>
                        </a:tabLst>
                        <a:defRPr/>
                      </a:pPr>
                      <a:r>
                        <a:rPr lang="ru-RU" sz="65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%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13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14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107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Цель 5. Временное трудоустройство</a:t>
                      </a:r>
                      <a:r>
                        <a:rPr lang="ru-RU" sz="700" spc="-15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несовершеннолетних граждан в возрасте от 14 до 18 лет в свободное от учебы время</a:t>
                      </a: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Задача. Организация временного</a:t>
                      </a:r>
                      <a:r>
                        <a:rPr lang="ru-RU" sz="700" spc="-15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трудоустройства несовершеннолетних граждан в возрасте от 14 до 18 лет в свободное от учебы время</a:t>
                      </a: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800100" algn="l"/>
                        </a:tabLst>
                        <a:defRPr/>
                      </a:pPr>
                      <a:endParaRPr lang="ru-RU" sz="65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Количество несовершеннолетних граждан в возрасте от 14 до 18 лет, принявших участие во временном трудоустройстве в свободное от учебы время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800100" algn="l"/>
                        </a:tabLst>
                        <a:defRPr/>
                      </a:pPr>
                      <a:r>
                        <a:rPr lang="ru-RU" sz="65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человек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72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72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800" b="1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Подпрограмма 2.  «Обеспечение общественной безопасности на территории  </a:t>
                      </a:r>
                    </a:p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800" b="1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Шалинского городского округа до 2020 года»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800100" algn="l"/>
                        </a:tabLst>
                        <a:defRPr/>
                      </a:pPr>
                      <a:endParaRPr lang="ru-RU" sz="65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Цель 1: Обеспечение первичных мер пожарной безопасности в границах Шалинского городского округа </a:t>
                      </a:r>
                    </a:p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Задача 1. Повышение защищенности территории Шалинского городского округа  от угрозы природных и техногенных пожаров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800100" algn="l"/>
                        </a:tabLst>
                        <a:defRPr/>
                      </a:pPr>
                      <a:endParaRPr lang="ru-RU" sz="65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800100" algn="l"/>
                        </a:tabLst>
                        <a:defRPr/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Количество  мероприятий по обеспечению  первичных мер пожарной  безопасности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800100" algn="l"/>
                        </a:tabLst>
                        <a:defRPr/>
                      </a:pPr>
                      <a:r>
                        <a:rPr lang="ru-RU" sz="65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шт.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45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45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800100" algn="l"/>
                        </a:tabLst>
                        <a:defRPr/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Количество приобретенного</a:t>
                      </a:r>
                      <a:r>
                        <a:rPr lang="ru-RU" sz="700" spc="-15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и</a:t>
                      </a: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установленного пожарного оборудования для тушения пожаров   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800100" algn="l"/>
                        </a:tabLst>
                        <a:defRPr/>
                      </a:pPr>
                      <a:r>
                        <a:rPr lang="ru-RU" sz="65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единиц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6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6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800100" algn="l"/>
                        </a:tabLst>
                        <a:defRPr/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Доля обслуживаемого пожарного оборудования для тушения пожаров из общего количества средств для тушения пожаров на территории городского округа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800100" algn="l"/>
                        </a:tabLst>
                        <a:defRPr/>
                      </a:pPr>
                      <a:r>
                        <a:rPr lang="ru-RU" sz="65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%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85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85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</a:tbl>
          </a:graphicData>
        </a:graphic>
      </p:graphicFrame>
      <p:grpSp>
        <p:nvGrpSpPr>
          <p:cNvPr id="23" name="Группа 22"/>
          <p:cNvGrpSpPr/>
          <p:nvPr/>
        </p:nvGrpSpPr>
        <p:grpSpPr>
          <a:xfrm>
            <a:off x="0" y="196850"/>
            <a:ext cx="7740523" cy="409625"/>
            <a:chOff x="0" y="288010"/>
            <a:chExt cx="7740523" cy="409625"/>
          </a:xfrm>
        </p:grpSpPr>
        <p:sp>
          <p:nvSpPr>
            <p:cNvPr id="24" name="object 3"/>
            <p:cNvSpPr/>
            <p:nvPr/>
          </p:nvSpPr>
          <p:spPr>
            <a:xfrm>
              <a:off x="7567803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4"/>
            <p:cNvSpPr/>
            <p:nvPr/>
          </p:nvSpPr>
          <p:spPr>
            <a:xfrm>
              <a:off x="7376998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5"/>
            <p:cNvSpPr/>
            <p:nvPr/>
          </p:nvSpPr>
          <p:spPr>
            <a:xfrm>
              <a:off x="7186193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6"/>
            <p:cNvSpPr/>
            <p:nvPr/>
          </p:nvSpPr>
          <p:spPr>
            <a:xfrm>
              <a:off x="6995400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7"/>
            <p:cNvSpPr/>
            <p:nvPr/>
          </p:nvSpPr>
          <p:spPr>
            <a:xfrm>
              <a:off x="0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8"/>
            <p:cNvSpPr/>
            <p:nvPr/>
          </p:nvSpPr>
          <p:spPr>
            <a:xfrm>
              <a:off x="251999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9"/>
            <p:cNvSpPr/>
            <p:nvPr/>
          </p:nvSpPr>
          <p:spPr>
            <a:xfrm>
              <a:off x="504000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10"/>
            <p:cNvSpPr/>
            <p:nvPr/>
          </p:nvSpPr>
          <p:spPr>
            <a:xfrm>
              <a:off x="756000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grpSp>
          <p:nvGrpSpPr>
            <p:cNvPr id="34" name="Группа 44"/>
            <p:cNvGrpSpPr/>
            <p:nvPr/>
          </p:nvGrpSpPr>
          <p:grpSpPr>
            <a:xfrm>
              <a:off x="990600" y="288010"/>
              <a:ext cx="6101715" cy="396240"/>
              <a:chOff x="990600" y="288010"/>
              <a:chExt cx="6101715" cy="396240"/>
            </a:xfrm>
          </p:grpSpPr>
          <p:sp>
            <p:nvSpPr>
              <p:cNvPr id="36" name="object 12"/>
              <p:cNvSpPr/>
              <p:nvPr/>
            </p:nvSpPr>
            <p:spPr>
              <a:xfrm>
                <a:off x="990600" y="288010"/>
                <a:ext cx="6101715" cy="396240"/>
              </a:xfrm>
              <a:custGeom>
                <a:avLst/>
                <a:gdLst/>
                <a:ahLst/>
                <a:cxnLst/>
                <a:rect l="l" t="t" r="r" b="b"/>
                <a:pathLst>
                  <a:path w="6101715" h="396240">
                    <a:moveTo>
                      <a:pt x="6028944" y="0"/>
                    </a:moveTo>
                    <a:lnTo>
                      <a:pt x="280758" y="0"/>
                    </a:lnTo>
                    <a:lnTo>
                      <a:pt x="0" y="198031"/>
                    </a:lnTo>
                    <a:lnTo>
                      <a:pt x="280758" y="395998"/>
                    </a:lnTo>
                    <a:lnTo>
                      <a:pt x="6028944" y="395998"/>
                    </a:lnTo>
                    <a:lnTo>
                      <a:pt x="6057141" y="391390"/>
                    </a:lnTo>
                    <a:lnTo>
                      <a:pt x="6080172" y="378823"/>
                    </a:lnTo>
                    <a:lnTo>
                      <a:pt x="6095702" y="360181"/>
                    </a:lnTo>
                    <a:lnTo>
                      <a:pt x="6101397" y="337350"/>
                    </a:lnTo>
                    <a:lnTo>
                      <a:pt x="6101397" y="58648"/>
                    </a:lnTo>
                    <a:lnTo>
                      <a:pt x="6095702" y="35816"/>
                    </a:lnTo>
                    <a:lnTo>
                      <a:pt x="6080172" y="17175"/>
                    </a:lnTo>
                    <a:lnTo>
                      <a:pt x="6057141" y="4607"/>
                    </a:lnTo>
                    <a:lnTo>
                      <a:pt x="6028944" y="0"/>
                    </a:lnTo>
                    <a:close/>
                  </a:path>
                </a:pathLst>
              </a:custGeom>
              <a:solidFill>
                <a:srgbClr val="00B8B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37" name="object 13"/>
              <p:cNvSpPr/>
              <p:nvPr/>
            </p:nvSpPr>
            <p:spPr>
              <a:xfrm>
                <a:off x="6734556" y="342011"/>
                <a:ext cx="288290" cy="288290"/>
              </a:xfrm>
              <a:custGeom>
                <a:avLst/>
                <a:gdLst/>
                <a:ahLst/>
                <a:cxnLst/>
                <a:rect l="l" t="t" r="r" b="b"/>
                <a:pathLst>
                  <a:path w="288290" h="288290">
                    <a:moveTo>
                      <a:pt x="235673" y="0"/>
                    </a:moveTo>
                    <a:lnTo>
                      <a:pt x="52324" y="0"/>
                    </a:lnTo>
                    <a:lnTo>
                      <a:pt x="31953" y="4105"/>
                    </a:lnTo>
                    <a:lnTo>
                      <a:pt x="15322" y="15308"/>
                    </a:lnTo>
                    <a:lnTo>
                      <a:pt x="4110" y="31937"/>
                    </a:lnTo>
                    <a:lnTo>
                      <a:pt x="0" y="52324"/>
                    </a:lnTo>
                    <a:lnTo>
                      <a:pt x="0" y="235661"/>
                    </a:lnTo>
                    <a:lnTo>
                      <a:pt x="4110" y="256031"/>
                    </a:lnTo>
                    <a:lnTo>
                      <a:pt x="15322" y="272662"/>
                    </a:lnTo>
                    <a:lnTo>
                      <a:pt x="31953" y="283874"/>
                    </a:lnTo>
                    <a:lnTo>
                      <a:pt x="52324" y="287985"/>
                    </a:lnTo>
                    <a:lnTo>
                      <a:pt x="235673" y="287985"/>
                    </a:lnTo>
                    <a:lnTo>
                      <a:pt x="256038" y="283874"/>
                    </a:lnTo>
                    <a:lnTo>
                      <a:pt x="272670" y="272662"/>
                    </a:lnTo>
                    <a:lnTo>
                      <a:pt x="283885" y="256031"/>
                    </a:lnTo>
                    <a:lnTo>
                      <a:pt x="287997" y="235661"/>
                    </a:lnTo>
                    <a:lnTo>
                      <a:pt x="287997" y="52324"/>
                    </a:lnTo>
                    <a:lnTo>
                      <a:pt x="283885" y="31937"/>
                    </a:lnTo>
                    <a:lnTo>
                      <a:pt x="272670" y="15308"/>
                    </a:lnTo>
                    <a:lnTo>
                      <a:pt x="256038" y="4105"/>
                    </a:lnTo>
                    <a:lnTo>
                      <a:pt x="235673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38" name="object 14"/>
              <p:cNvSpPr txBox="1"/>
              <p:nvPr/>
            </p:nvSpPr>
            <p:spPr>
              <a:xfrm>
                <a:off x="6762750" y="381748"/>
                <a:ext cx="245403" cy="18466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marL="12700">
                  <a:lnSpc>
                    <a:spcPct val="100000"/>
                  </a:lnSpc>
                </a:pPr>
                <a:r>
                  <a:rPr lang="ru-RU" sz="1200" b="1" spc="25" dirty="0" smtClean="0">
                    <a:solidFill>
                      <a:srgbClr val="009DA2"/>
                    </a:solidFill>
                    <a:latin typeface="Gill Sans MT"/>
                    <a:cs typeface="Gill Sans MT"/>
                  </a:rPr>
                  <a:t>21</a:t>
                </a:r>
                <a:endParaRPr sz="1200" dirty="0">
                  <a:latin typeface="Gill Sans MT"/>
                  <a:cs typeface="Gill Sans MT"/>
                </a:endParaRPr>
              </a:p>
            </p:txBody>
          </p:sp>
        </p:grpSp>
        <p:sp>
          <p:nvSpPr>
            <p:cNvPr id="35" name="object 21"/>
            <p:cNvSpPr txBox="1"/>
            <p:nvPr/>
          </p:nvSpPr>
          <p:spPr>
            <a:xfrm>
              <a:off x="1276350" y="364210"/>
              <a:ext cx="5410200" cy="33342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 marR="5080">
                <a:lnSpc>
                  <a:spcPts val="1300"/>
                </a:lnSpc>
              </a:pPr>
              <a:r>
                <a:rPr lang="ru-RU" sz="1000" b="1" spc="-45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ДОСТИЖЕНИЕ</a:t>
              </a:r>
              <a:r>
                <a:rPr lang="ru-RU" sz="1000" b="1" spc="-12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 </a:t>
              </a:r>
              <a:r>
                <a:rPr lang="ru-RU" sz="1000" b="1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ЦЕЛЕВЫХ</a:t>
              </a:r>
              <a:r>
                <a:rPr lang="ru-RU" sz="1000" b="1" spc="-12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 </a:t>
              </a:r>
              <a:r>
                <a:rPr lang="ru-RU" sz="1000" b="1" spc="-3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ПОКАЗАТЕЛЕЙ</a:t>
              </a:r>
              <a:r>
                <a:rPr lang="ru-RU" sz="1000" b="1" spc="-12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 </a:t>
              </a:r>
              <a:r>
                <a:rPr lang="ru-RU" sz="1000" b="1" spc="-2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МУНИЦИПАЛЬНЫХ </a:t>
              </a:r>
              <a:r>
                <a:rPr lang="ru-RU" sz="1000" b="1" spc="1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ПРОГРАММ  </a:t>
              </a:r>
              <a:r>
                <a:rPr lang="ru-RU" sz="1000" b="1" spc="-2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ШАЛИНСКОГО ГОРОДСКОГО ОКРУГА </a:t>
              </a:r>
              <a:r>
                <a:rPr lang="ru-RU" sz="1000" b="1" spc="45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В</a:t>
              </a:r>
              <a:r>
                <a:rPr lang="ru-RU" sz="1000" b="1" spc="-95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 </a:t>
              </a:r>
              <a:r>
                <a:rPr lang="ru-RU" sz="1000" b="1" spc="-3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2018</a:t>
              </a:r>
              <a:r>
                <a:rPr lang="ru-RU" sz="1000" b="1" spc="-95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 </a:t>
              </a:r>
              <a:r>
                <a:rPr lang="ru-RU" sz="1000" b="1" spc="-3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ГОДУ</a:t>
              </a:r>
              <a:endParaRPr lang="ru-RU" sz="1000" dirty="0" smtClean="0">
                <a:latin typeface="Trebuchet MS"/>
                <a:cs typeface="Trebuchet MS"/>
              </a:endParaRPr>
            </a:p>
          </p:txBody>
        </p: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2"/>
            <a:ext cx="324002" cy="1090799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0" y="10420698"/>
            <a:ext cx="7740015" cy="0"/>
          </a:xfrm>
          <a:custGeom>
            <a:avLst/>
            <a:gdLst/>
            <a:ahLst/>
            <a:cxnLst/>
            <a:rect l="l" t="t" r="r" b="b"/>
            <a:pathLst>
              <a:path w="7740015">
                <a:moveTo>
                  <a:pt x="0" y="0"/>
                </a:moveTo>
                <a:lnTo>
                  <a:pt x="7740001" y="0"/>
                </a:lnTo>
              </a:path>
            </a:pathLst>
          </a:custGeom>
          <a:ln w="6350">
            <a:solidFill>
              <a:srgbClr val="8A8C8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0" y="10506584"/>
            <a:ext cx="7740015" cy="0"/>
          </a:xfrm>
          <a:custGeom>
            <a:avLst/>
            <a:gdLst/>
            <a:ahLst/>
            <a:cxnLst/>
            <a:rect l="l" t="t" r="r" b="b"/>
            <a:pathLst>
              <a:path w="7740015">
                <a:moveTo>
                  <a:pt x="0" y="0"/>
                </a:moveTo>
                <a:lnTo>
                  <a:pt x="7740001" y="0"/>
                </a:lnTo>
              </a:path>
            </a:pathLst>
          </a:custGeom>
          <a:ln w="6350">
            <a:solidFill>
              <a:srgbClr val="8A8C8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0" y="10597236"/>
            <a:ext cx="7740015" cy="0"/>
          </a:xfrm>
          <a:custGeom>
            <a:avLst/>
            <a:gdLst/>
            <a:ahLst/>
            <a:cxnLst/>
            <a:rect l="l" t="t" r="r" b="b"/>
            <a:pathLst>
              <a:path w="7740015">
                <a:moveTo>
                  <a:pt x="0" y="0"/>
                </a:moveTo>
                <a:lnTo>
                  <a:pt x="7740001" y="0"/>
                </a:lnTo>
              </a:path>
            </a:pathLst>
          </a:custGeom>
          <a:ln w="6350">
            <a:solidFill>
              <a:srgbClr val="8A8C8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2723857" y="10602001"/>
            <a:ext cx="5016500" cy="0"/>
          </a:xfrm>
          <a:custGeom>
            <a:avLst/>
            <a:gdLst/>
            <a:ahLst/>
            <a:cxnLst/>
            <a:rect l="l" t="t" r="r" b="b"/>
            <a:pathLst>
              <a:path w="5016500">
                <a:moveTo>
                  <a:pt x="0" y="0"/>
                </a:moveTo>
                <a:lnTo>
                  <a:pt x="5016144" y="0"/>
                </a:lnTo>
              </a:path>
            </a:pathLst>
          </a:custGeom>
          <a:ln w="36004">
            <a:solidFill>
              <a:srgbClr val="00A3A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3510584" y="10511350"/>
            <a:ext cx="4229735" cy="0"/>
          </a:xfrm>
          <a:custGeom>
            <a:avLst/>
            <a:gdLst/>
            <a:ahLst/>
            <a:cxnLst/>
            <a:rect l="l" t="t" r="r" b="b"/>
            <a:pathLst>
              <a:path w="4229734">
                <a:moveTo>
                  <a:pt x="0" y="0"/>
                </a:moveTo>
                <a:lnTo>
                  <a:pt x="4229417" y="0"/>
                </a:lnTo>
              </a:path>
            </a:pathLst>
          </a:custGeom>
          <a:ln w="36004">
            <a:solidFill>
              <a:srgbClr val="00B8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4293666" y="10420700"/>
            <a:ext cx="3446779" cy="0"/>
          </a:xfrm>
          <a:custGeom>
            <a:avLst/>
            <a:gdLst/>
            <a:ahLst/>
            <a:cxnLst/>
            <a:rect l="l" t="t" r="r" b="b"/>
            <a:pathLst>
              <a:path w="3446779">
                <a:moveTo>
                  <a:pt x="0" y="0"/>
                </a:moveTo>
                <a:lnTo>
                  <a:pt x="3446335" y="0"/>
                </a:lnTo>
              </a:path>
            </a:pathLst>
          </a:custGeom>
          <a:ln w="36004">
            <a:solidFill>
              <a:srgbClr val="A2DAD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1440624" y="324218"/>
            <a:ext cx="5149850" cy="3416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1300"/>
              </a:lnSpc>
            </a:pPr>
            <a:r>
              <a:rPr sz="1200" b="1" spc="-45" dirty="0" smtClean="0">
                <a:solidFill>
                  <a:srgbClr val="FFFFFF"/>
                </a:solidFill>
                <a:latin typeface="Trebuchet MS"/>
                <a:cs typeface="Trebuchet MS"/>
              </a:rPr>
              <a:t>ДОСТИЖЕНИ</a:t>
            </a:r>
            <a:r>
              <a:rPr lang="ru-RU" sz="1200" b="1" spc="-45" dirty="0" smtClean="0">
                <a:solidFill>
                  <a:srgbClr val="FFFFFF"/>
                </a:solidFill>
                <a:latin typeface="Trebuchet MS"/>
                <a:cs typeface="Trebuchet MS"/>
              </a:rPr>
              <a:t>Е</a:t>
            </a:r>
            <a:r>
              <a:rPr sz="1200" b="1" spc="-120" dirty="0" smtClean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b="1" dirty="0">
                <a:solidFill>
                  <a:srgbClr val="FFFFFF"/>
                </a:solidFill>
                <a:latin typeface="Trebuchet MS"/>
                <a:cs typeface="Trebuchet MS"/>
              </a:rPr>
              <a:t>ЦЕЛЕВЫХ</a:t>
            </a:r>
            <a:r>
              <a:rPr sz="1200" b="1" spc="-1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b="1" spc="-30" dirty="0">
                <a:solidFill>
                  <a:srgbClr val="FFFFFF"/>
                </a:solidFill>
                <a:latin typeface="Trebuchet MS"/>
                <a:cs typeface="Trebuchet MS"/>
              </a:rPr>
              <a:t>ПОКАЗАТЕЛЕЙ</a:t>
            </a:r>
            <a:r>
              <a:rPr sz="1200" b="1" spc="-1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lang="ru-RU" sz="1200" b="1" spc="-20" dirty="0" smtClean="0">
                <a:solidFill>
                  <a:srgbClr val="FFFFFF"/>
                </a:solidFill>
                <a:latin typeface="Trebuchet MS"/>
                <a:cs typeface="Trebuchet MS"/>
              </a:rPr>
              <a:t>МУНИЦИПАЛЬНЫХ </a:t>
            </a:r>
            <a:r>
              <a:rPr sz="1200" b="1" spc="10" dirty="0" smtClean="0">
                <a:solidFill>
                  <a:srgbClr val="FFFFFF"/>
                </a:solidFill>
                <a:latin typeface="Trebuchet MS"/>
                <a:cs typeface="Trebuchet MS"/>
              </a:rPr>
              <a:t>ПРОГРАММ  </a:t>
            </a:r>
            <a:r>
              <a:rPr lang="ru-RU" sz="1200" b="1" spc="-20" dirty="0" smtClean="0">
                <a:solidFill>
                  <a:srgbClr val="FFFFFF"/>
                </a:solidFill>
                <a:latin typeface="Trebuchet MS"/>
                <a:cs typeface="Trebuchet MS"/>
              </a:rPr>
              <a:t>ШАЛИНСКОГО ГОРОДСКОГО ОКРУГА </a:t>
            </a:r>
            <a:r>
              <a:rPr sz="1200" b="1" spc="45" dirty="0" smtClean="0">
                <a:solidFill>
                  <a:srgbClr val="FFFFFF"/>
                </a:solidFill>
                <a:latin typeface="Trebuchet MS"/>
                <a:cs typeface="Trebuchet MS"/>
              </a:rPr>
              <a:t>В</a:t>
            </a:r>
            <a:r>
              <a:rPr sz="1200" b="1" spc="-95" dirty="0" smtClean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b="1" spc="-30" dirty="0" smtClean="0">
                <a:solidFill>
                  <a:srgbClr val="FFFFFF"/>
                </a:solidFill>
                <a:latin typeface="Trebuchet MS"/>
                <a:cs typeface="Trebuchet MS"/>
              </a:rPr>
              <a:t>20</a:t>
            </a:r>
            <a:r>
              <a:rPr lang="ru-RU" sz="1200" b="1" spc="-30" dirty="0" smtClean="0">
                <a:solidFill>
                  <a:srgbClr val="FFFFFF"/>
                </a:solidFill>
                <a:latin typeface="Trebuchet MS"/>
                <a:cs typeface="Trebuchet MS"/>
              </a:rPr>
              <a:t>8</a:t>
            </a:r>
            <a:r>
              <a:rPr sz="1200" b="1" spc="-95" dirty="0" smtClean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b="1" spc="-30" dirty="0">
                <a:solidFill>
                  <a:srgbClr val="FFFFFF"/>
                </a:solidFill>
                <a:latin typeface="Trebuchet MS"/>
                <a:cs typeface="Trebuchet MS"/>
              </a:rPr>
              <a:t>ГОДУ</a:t>
            </a:r>
            <a:endParaRPr sz="1200" dirty="0">
              <a:latin typeface="Trebuchet MS"/>
              <a:cs typeface="Trebuchet MS"/>
            </a:endParaRPr>
          </a:p>
        </p:txBody>
      </p:sp>
      <p:graphicFrame>
        <p:nvGraphicFramePr>
          <p:cNvPr id="116" name="object 21"/>
          <p:cNvGraphicFramePr>
            <a:graphicFrameLocks noGrp="1"/>
          </p:cNvGraphicFramePr>
          <p:nvPr/>
        </p:nvGraphicFramePr>
        <p:xfrm>
          <a:off x="514350" y="806450"/>
          <a:ext cx="6734244" cy="946496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98860"/>
                <a:gridCol w="2749140"/>
                <a:gridCol w="762000"/>
                <a:gridCol w="685800"/>
                <a:gridCol w="685800"/>
                <a:gridCol w="762000"/>
                <a:gridCol w="790644"/>
              </a:tblGrid>
              <a:tr h="304800">
                <a:tc rowSpan="2">
                  <a:txBody>
                    <a:bodyPr/>
                    <a:lstStyle/>
                    <a:p>
                      <a:pPr marL="39370" marR="28575" indent="19050" algn="ctr">
                        <a:lnSpc>
                          <a:spcPts val="700"/>
                        </a:lnSpc>
                      </a:pPr>
                      <a:r>
                        <a:rPr sz="800" b="1" spc="90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№  </a:t>
                      </a:r>
                      <a:r>
                        <a:rPr sz="800" b="1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п/п</a:t>
                      </a:r>
                      <a:endParaRPr sz="8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 anchor="ctr"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700"/>
                        </a:lnSpc>
                        <a:spcAft>
                          <a:spcPts val="0"/>
                        </a:spcAft>
                      </a:pPr>
                      <a:r>
                        <a:rPr lang="ru-RU" sz="800" b="1" spc="-5" dirty="0" smtClean="0">
                          <a:solidFill>
                            <a:srgbClr val="FFFFFF"/>
                          </a:solidFill>
                          <a:latin typeface="Trebuchet MS"/>
                          <a:ea typeface="+mn-ea"/>
                          <a:cs typeface="Trebuchet MS"/>
                        </a:rPr>
                        <a:t>Цели, задачи и целевые показатели</a:t>
                      </a:r>
                    </a:p>
                  </a:txBody>
                  <a:tcPr marL="39370" marR="39370" marT="64770" marB="64770" anchor="ctr">
                    <a:lnL w="6350">
                      <a:solidFill>
                        <a:srgbClr val="FFFFFF"/>
                      </a:solidFill>
                      <a:prstDash val="soli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700"/>
                        </a:lnSpc>
                        <a:spcAft>
                          <a:spcPts val="0"/>
                        </a:spcAft>
                      </a:pPr>
                      <a:r>
                        <a:rPr lang="ru-RU" sz="800" b="1" spc="-5" dirty="0" smtClean="0">
                          <a:solidFill>
                            <a:srgbClr val="FFFFFF"/>
                          </a:solidFill>
                          <a:latin typeface="Trebuchet MS"/>
                          <a:ea typeface="+mn-ea"/>
                          <a:cs typeface="Trebuchet MS"/>
                        </a:rPr>
                        <a:t>Единица измерения</a:t>
                      </a:r>
                    </a:p>
                  </a:txBody>
                  <a:tcPr marL="39370" marR="39370" marT="64770" marB="6477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700"/>
                        </a:lnSpc>
                        <a:spcAft>
                          <a:spcPts val="0"/>
                        </a:spcAft>
                      </a:pPr>
                      <a:r>
                        <a:rPr lang="ru-RU" sz="800" b="1" spc="-5" dirty="0" smtClean="0">
                          <a:solidFill>
                            <a:srgbClr val="FFFFFF"/>
                          </a:solidFill>
                          <a:latin typeface="Trebuchet MS"/>
                          <a:ea typeface="+mn-ea"/>
                          <a:cs typeface="Trebuchet MS"/>
                        </a:rPr>
                        <a:t>Значение целевого показателя </a:t>
                      </a:r>
                      <a:r>
                        <a:rPr lang="ru-RU" sz="800" b="1" spc="-5" dirty="0" smtClean="0">
                          <a:solidFill>
                            <a:srgbClr val="FFFFFF"/>
                          </a:solidFill>
                          <a:latin typeface="Trebuchet MS"/>
                          <a:ea typeface="+mn-ea"/>
                          <a:cs typeface="Trebuchet MS"/>
                          <a:hlinkClick r:id="" action="ppaction://hlinkfile"/>
                        </a:rPr>
                        <a:t>&lt;*&gt;</a:t>
                      </a:r>
                      <a:endParaRPr lang="ru-RU" sz="800" b="1" spc="-5" dirty="0" smtClean="0">
                        <a:solidFill>
                          <a:srgbClr val="FFFFFF"/>
                        </a:solidFill>
                        <a:latin typeface="Trebuchet MS"/>
                        <a:ea typeface="+mn-ea"/>
                        <a:cs typeface="Trebuchet MS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ts val="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spc="-5" dirty="0" smtClean="0">
                          <a:solidFill>
                            <a:srgbClr val="FFFFFF"/>
                          </a:solidFill>
                          <a:latin typeface="Trebuchet MS"/>
                          <a:ea typeface="+mn-ea"/>
                          <a:cs typeface="Trebuchet MS"/>
                        </a:rPr>
                        <a:t>Процент выполнения</a:t>
                      </a:r>
                    </a:p>
                  </a:txBody>
                  <a:tcPr marL="39370" marR="39370" marT="64770" marB="6477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74295" marR="66040" indent="12700" algn="ctr" defTabSz="914400" eaLnBrk="1" fontAlgn="auto" latinLnBrk="0" hangingPunct="1">
                        <a:lnSpc>
                          <a:spcPts val="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spc="-5" dirty="0" smtClean="0">
                          <a:solidFill>
                            <a:srgbClr val="FFFFFF"/>
                          </a:solidFill>
                          <a:latin typeface="Trebuchet MS"/>
                          <a:ea typeface="+mn-ea"/>
                          <a:cs typeface="Trebuchet MS"/>
                        </a:rPr>
                        <a:t>Причины отклонений от планового значения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pPr marL="39370" marR="28575" indent="19050" algn="ctr">
                        <a:lnSpc>
                          <a:spcPts val="700"/>
                        </a:lnSpc>
                      </a:pPr>
                      <a:endParaRPr sz="7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 anchor="ctr"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ts val="700"/>
                        </a:lnSpc>
                        <a:spcAft>
                          <a:spcPts val="0"/>
                        </a:spcAft>
                      </a:pPr>
                      <a:endParaRPr lang="ru-RU" sz="700" b="1" spc="-5" dirty="0" smtClean="0">
                        <a:solidFill>
                          <a:srgbClr val="FFFFFF"/>
                        </a:solidFill>
                        <a:latin typeface="Trebuchet MS"/>
                        <a:ea typeface="+mn-ea"/>
                        <a:cs typeface="Trebuchet MS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700"/>
                        </a:lnSpc>
                        <a:spcAft>
                          <a:spcPts val="0"/>
                        </a:spcAft>
                      </a:pPr>
                      <a:r>
                        <a:rPr lang="ru-RU" sz="800" b="1" spc="-5" dirty="0" smtClean="0">
                          <a:solidFill>
                            <a:srgbClr val="FFFFFF"/>
                          </a:solidFill>
                          <a:latin typeface="Trebuchet MS"/>
                          <a:ea typeface="+mn-ea"/>
                          <a:cs typeface="Trebuchet MS"/>
                        </a:rPr>
                        <a:t>план</a:t>
                      </a:r>
                    </a:p>
                  </a:txBody>
                  <a:tcPr marL="39370" marR="39370" marT="64770" marB="6477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700"/>
                        </a:lnSpc>
                        <a:spcAft>
                          <a:spcPts val="0"/>
                        </a:spcAft>
                      </a:pPr>
                      <a:r>
                        <a:rPr lang="ru-RU" sz="800" b="1" spc="-5" dirty="0" smtClean="0">
                          <a:solidFill>
                            <a:srgbClr val="FFFFFF"/>
                          </a:solidFill>
                          <a:latin typeface="Trebuchet MS"/>
                          <a:ea typeface="+mn-ea"/>
                          <a:cs typeface="Trebuchet MS"/>
                        </a:rPr>
                        <a:t>факт</a:t>
                      </a:r>
                    </a:p>
                  </a:txBody>
                  <a:tcPr marL="39370" marR="39370" marT="64770" marB="6477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3353">
                <a:tc>
                  <a:txBody>
                    <a:bodyPr/>
                    <a:lstStyle/>
                    <a:p>
                      <a:pPr marL="21590" marR="104139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</a:t>
                      </a:r>
                      <a:endParaRPr lang="ru-RU" sz="700" spc="-15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1590" marR="104139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</a:t>
                      </a:r>
                      <a:endParaRPr lang="ru-RU" sz="700" spc="-15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3</a:t>
                      </a:r>
                      <a:endParaRPr lang="ru-RU" sz="700" spc="-15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marR="104139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marR="104139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marR="104139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marR="104139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98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Количество мероприятий по обеспечению первичных мер пожарной безопасности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км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89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89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Задача 2. Совершенствование сети наружных источников пожарного водоснабжения</a:t>
                      </a:r>
                    </a:p>
                  </a:txBody>
                  <a:tcPr marL="39370" marR="39370" marT="64770" marB="6477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Количество  действующих  наружных источников пожарного  водоснабжения      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шт.      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88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88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7398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endParaRPr sz="70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Доля населенных пунктов, обеспеченных наружными</a:t>
                      </a:r>
                      <a:r>
                        <a:rPr lang="ru-RU" sz="700" spc="-15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</a:t>
                      </a: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источниками пожарного водоснабжения  в общем количестве населенных пунктов</a:t>
                      </a:r>
                    </a:p>
                  </a:txBody>
                  <a:tcPr marL="39370" marR="39370" marT="64770" marB="6477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%      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75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75</a:t>
                      </a:r>
                    </a:p>
                  </a:txBody>
                  <a:tcPr marL="39370" marR="39370" marT="64770" marB="6477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Задача 3. Обеспечение оперативного прикрытия подразделениями пожарной охраны (в том числе добровольной) населенных пунктов</a:t>
                      </a:r>
                    </a:p>
                    <a:p>
                      <a:pPr marL="0" marR="104139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800100" algn="l"/>
                        </a:tabLst>
                        <a:defRPr/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Задача 4. Информирование населения о мерах пожарной безопасности</a:t>
                      </a:r>
                    </a:p>
                  </a:txBody>
                  <a:tcPr marL="39370" marR="39370" marT="64770" marB="6477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Количество добровольных пожарных дружин и команд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единиц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8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8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Цель 2: Организация охраны общественного порядка, создание условий для деятельности добровольных формирований населения по охране общественного порядка, противодействие терроризму и экстремизму, и гармонизация межнациональных отношений предусматривающее принятие и реализацию мер, направленных на профилактику терроризма и экстремизма, а также повышение готовности к минимизации и (или) ликвидации вызванных ими последствий на территории Шалинского городского округа</a:t>
                      </a:r>
                    </a:p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Задача 1. Повышение эффективности охраны общественного порядка и обеспечения общественной безопасности на территории Шалинского городского округа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Обеспеченность территории Шалинского городского округа техническими средствами,</a:t>
                      </a:r>
                      <a:r>
                        <a:rPr lang="ru-RU" sz="700" spc="-15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предназначенными для предупреждения противоправных действий и реализации комплекса мер, направленных на противодействие терроризму и экстремизму</a:t>
                      </a: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%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11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11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800100" algn="l"/>
                        </a:tabLst>
                        <a:defRPr/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Обеспеченность добровольных народных дружин по основным видам средств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%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800100" algn="l"/>
                        </a:tabLst>
                        <a:defRPr/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Количество проведенных мероприятия по профилактике правонарушений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единиц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Цель 3: Участие в предупреждении и ликвидации последствий чрезвычайных ситуаций в границах Шалинского городского округа</a:t>
                      </a:r>
                    </a:p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Задача 1.Обеспечение эффективного предупреждения и ликвидации чрезвычайных ситуаций природного и техногенного характера, защита населения и территории от чрезвычайных ситуаций природного и техногенного характера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800100" algn="l"/>
                        </a:tabLst>
                        <a:defRPr/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Доля обеспеченности городского округа материальными резервами, материально-техническими ресурсами для ликвидации</a:t>
                      </a:r>
                      <a:r>
                        <a:rPr lang="ru-RU" sz="700" spc="-15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чрезвычайных ситуаций в Шалинском городском округе</a:t>
                      </a: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%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58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58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800100" algn="l"/>
                        </a:tabLst>
                        <a:defRPr/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Поддержание</a:t>
                      </a:r>
                      <a:r>
                        <a:rPr lang="ru-RU" sz="700" spc="-15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в эффективном состоянии </a:t>
                      </a: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системы вызова экстренных</a:t>
                      </a:r>
                      <a:r>
                        <a:rPr lang="ru-RU" sz="700" spc="-15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служб по единому номеру «112» на территории Шалинского городского округа</a:t>
                      </a: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%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96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96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Количество проведенных противопаводковых мероприятий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единиц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4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4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Цель</a:t>
                      </a:r>
                      <a:r>
                        <a:rPr lang="ru-RU" sz="700" spc="-15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4: Организация и осуществление мероприятий по гражданской обороне, защите населения и территории Шалинского городского округа от чрезвычайных ситуаций природного и техногенного характера</a:t>
                      </a:r>
                    </a:p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Задача 1. Обеспечение эффективной деятельности и управления в системе гражданской обороны, защиты населения и территорий от чрезвычайных ситуаций</a:t>
                      </a: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800100" algn="l"/>
                        </a:tabLst>
                        <a:defRPr/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Количество мероприятий в сфере защиты населения и территории от чрезвычайных ситуаций муниципального характера и обеспечения пожарной безопасности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шт.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4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4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Цель</a:t>
                      </a:r>
                      <a:r>
                        <a:rPr lang="ru-RU" sz="700" spc="-15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5: Организация и осуществление мероприятий национальной обороны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800100" algn="l"/>
                        </a:tabLst>
                        <a:defRPr/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Доля выполнения мероприятий по организации</a:t>
                      </a:r>
                      <a:r>
                        <a:rPr lang="ru-RU" sz="700" spc="-15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военного учета</a:t>
                      </a: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%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800" b="1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Подпрограмма 3.  «Развитие субъектов малого и среднего предпринимательства в Шалинском городском округе </a:t>
                      </a:r>
                    </a:p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800" b="1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до 2020 года»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b="0" i="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Цель. </a:t>
                      </a: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Создание благоприятных условий для развития субъектов малого и среднего предпринимательства и повышения их конкурентоспособности, увеличения вклада малого и среднего предпринимательства  в социально-экономическое развитие Шалинского городского округа.</a:t>
                      </a:r>
                    </a:p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b="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Задача. Совершенствование информационной поддержки субъектов малого и среднего предпринимательства, содействие повышению </a:t>
                      </a: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престижа предпринимательской деятельности.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</a:tbl>
          </a:graphicData>
        </a:graphic>
      </p:graphicFrame>
      <p:grpSp>
        <p:nvGrpSpPr>
          <p:cNvPr id="23" name="Группа 22"/>
          <p:cNvGrpSpPr/>
          <p:nvPr/>
        </p:nvGrpSpPr>
        <p:grpSpPr>
          <a:xfrm>
            <a:off x="0" y="196850"/>
            <a:ext cx="7740523" cy="409625"/>
            <a:chOff x="0" y="288010"/>
            <a:chExt cx="7740523" cy="409625"/>
          </a:xfrm>
        </p:grpSpPr>
        <p:sp>
          <p:nvSpPr>
            <p:cNvPr id="24" name="object 3"/>
            <p:cNvSpPr/>
            <p:nvPr/>
          </p:nvSpPr>
          <p:spPr>
            <a:xfrm>
              <a:off x="7567803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4"/>
            <p:cNvSpPr/>
            <p:nvPr/>
          </p:nvSpPr>
          <p:spPr>
            <a:xfrm>
              <a:off x="7376998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5"/>
            <p:cNvSpPr/>
            <p:nvPr/>
          </p:nvSpPr>
          <p:spPr>
            <a:xfrm>
              <a:off x="7186193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6"/>
            <p:cNvSpPr/>
            <p:nvPr/>
          </p:nvSpPr>
          <p:spPr>
            <a:xfrm>
              <a:off x="6995400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7"/>
            <p:cNvSpPr/>
            <p:nvPr/>
          </p:nvSpPr>
          <p:spPr>
            <a:xfrm>
              <a:off x="0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8"/>
            <p:cNvSpPr/>
            <p:nvPr/>
          </p:nvSpPr>
          <p:spPr>
            <a:xfrm>
              <a:off x="251999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9"/>
            <p:cNvSpPr/>
            <p:nvPr/>
          </p:nvSpPr>
          <p:spPr>
            <a:xfrm>
              <a:off x="504000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10"/>
            <p:cNvSpPr/>
            <p:nvPr/>
          </p:nvSpPr>
          <p:spPr>
            <a:xfrm>
              <a:off x="756000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grpSp>
          <p:nvGrpSpPr>
            <p:cNvPr id="32" name="Группа 44"/>
            <p:cNvGrpSpPr/>
            <p:nvPr/>
          </p:nvGrpSpPr>
          <p:grpSpPr>
            <a:xfrm>
              <a:off x="990600" y="288010"/>
              <a:ext cx="6101715" cy="396240"/>
              <a:chOff x="990600" y="288010"/>
              <a:chExt cx="6101715" cy="396240"/>
            </a:xfrm>
          </p:grpSpPr>
          <p:sp>
            <p:nvSpPr>
              <p:cNvPr id="34" name="object 12"/>
              <p:cNvSpPr/>
              <p:nvPr/>
            </p:nvSpPr>
            <p:spPr>
              <a:xfrm>
                <a:off x="990600" y="288010"/>
                <a:ext cx="6101715" cy="396240"/>
              </a:xfrm>
              <a:custGeom>
                <a:avLst/>
                <a:gdLst/>
                <a:ahLst/>
                <a:cxnLst/>
                <a:rect l="l" t="t" r="r" b="b"/>
                <a:pathLst>
                  <a:path w="6101715" h="396240">
                    <a:moveTo>
                      <a:pt x="6028944" y="0"/>
                    </a:moveTo>
                    <a:lnTo>
                      <a:pt x="280758" y="0"/>
                    </a:lnTo>
                    <a:lnTo>
                      <a:pt x="0" y="198031"/>
                    </a:lnTo>
                    <a:lnTo>
                      <a:pt x="280758" y="395998"/>
                    </a:lnTo>
                    <a:lnTo>
                      <a:pt x="6028944" y="395998"/>
                    </a:lnTo>
                    <a:lnTo>
                      <a:pt x="6057141" y="391390"/>
                    </a:lnTo>
                    <a:lnTo>
                      <a:pt x="6080172" y="378823"/>
                    </a:lnTo>
                    <a:lnTo>
                      <a:pt x="6095702" y="360181"/>
                    </a:lnTo>
                    <a:lnTo>
                      <a:pt x="6101397" y="337350"/>
                    </a:lnTo>
                    <a:lnTo>
                      <a:pt x="6101397" y="58648"/>
                    </a:lnTo>
                    <a:lnTo>
                      <a:pt x="6095702" y="35816"/>
                    </a:lnTo>
                    <a:lnTo>
                      <a:pt x="6080172" y="17175"/>
                    </a:lnTo>
                    <a:lnTo>
                      <a:pt x="6057141" y="4607"/>
                    </a:lnTo>
                    <a:lnTo>
                      <a:pt x="6028944" y="0"/>
                    </a:lnTo>
                    <a:close/>
                  </a:path>
                </a:pathLst>
              </a:custGeom>
              <a:solidFill>
                <a:srgbClr val="00B8B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35" name="object 13"/>
              <p:cNvSpPr/>
              <p:nvPr/>
            </p:nvSpPr>
            <p:spPr>
              <a:xfrm>
                <a:off x="6734556" y="342011"/>
                <a:ext cx="288290" cy="288290"/>
              </a:xfrm>
              <a:custGeom>
                <a:avLst/>
                <a:gdLst/>
                <a:ahLst/>
                <a:cxnLst/>
                <a:rect l="l" t="t" r="r" b="b"/>
                <a:pathLst>
                  <a:path w="288290" h="288290">
                    <a:moveTo>
                      <a:pt x="235673" y="0"/>
                    </a:moveTo>
                    <a:lnTo>
                      <a:pt x="52324" y="0"/>
                    </a:lnTo>
                    <a:lnTo>
                      <a:pt x="31953" y="4105"/>
                    </a:lnTo>
                    <a:lnTo>
                      <a:pt x="15322" y="15308"/>
                    </a:lnTo>
                    <a:lnTo>
                      <a:pt x="4110" y="31937"/>
                    </a:lnTo>
                    <a:lnTo>
                      <a:pt x="0" y="52324"/>
                    </a:lnTo>
                    <a:lnTo>
                      <a:pt x="0" y="235661"/>
                    </a:lnTo>
                    <a:lnTo>
                      <a:pt x="4110" y="256031"/>
                    </a:lnTo>
                    <a:lnTo>
                      <a:pt x="15322" y="272662"/>
                    </a:lnTo>
                    <a:lnTo>
                      <a:pt x="31953" y="283874"/>
                    </a:lnTo>
                    <a:lnTo>
                      <a:pt x="52324" y="287985"/>
                    </a:lnTo>
                    <a:lnTo>
                      <a:pt x="235673" y="287985"/>
                    </a:lnTo>
                    <a:lnTo>
                      <a:pt x="256038" y="283874"/>
                    </a:lnTo>
                    <a:lnTo>
                      <a:pt x="272670" y="272662"/>
                    </a:lnTo>
                    <a:lnTo>
                      <a:pt x="283885" y="256031"/>
                    </a:lnTo>
                    <a:lnTo>
                      <a:pt x="287997" y="235661"/>
                    </a:lnTo>
                    <a:lnTo>
                      <a:pt x="287997" y="52324"/>
                    </a:lnTo>
                    <a:lnTo>
                      <a:pt x="283885" y="31937"/>
                    </a:lnTo>
                    <a:lnTo>
                      <a:pt x="272670" y="15308"/>
                    </a:lnTo>
                    <a:lnTo>
                      <a:pt x="256038" y="4105"/>
                    </a:lnTo>
                    <a:lnTo>
                      <a:pt x="235673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36" name="object 14"/>
              <p:cNvSpPr txBox="1"/>
              <p:nvPr/>
            </p:nvSpPr>
            <p:spPr>
              <a:xfrm>
                <a:off x="6762750" y="381748"/>
                <a:ext cx="245403" cy="18466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marL="12700">
                  <a:lnSpc>
                    <a:spcPct val="100000"/>
                  </a:lnSpc>
                </a:pPr>
                <a:r>
                  <a:rPr lang="ru-RU" sz="1200" b="1" spc="25" dirty="0" smtClean="0">
                    <a:solidFill>
                      <a:srgbClr val="009DA2"/>
                    </a:solidFill>
                    <a:latin typeface="Gill Sans MT"/>
                    <a:cs typeface="Gill Sans MT"/>
                  </a:rPr>
                  <a:t>22</a:t>
                </a:r>
                <a:endParaRPr sz="1200" dirty="0">
                  <a:latin typeface="Gill Sans MT"/>
                  <a:cs typeface="Gill Sans MT"/>
                </a:endParaRPr>
              </a:p>
            </p:txBody>
          </p:sp>
        </p:grpSp>
        <p:sp>
          <p:nvSpPr>
            <p:cNvPr id="33" name="object 21"/>
            <p:cNvSpPr txBox="1"/>
            <p:nvPr/>
          </p:nvSpPr>
          <p:spPr>
            <a:xfrm>
              <a:off x="1276350" y="364210"/>
              <a:ext cx="5410200" cy="33342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 marR="5080">
                <a:lnSpc>
                  <a:spcPts val="1300"/>
                </a:lnSpc>
              </a:pPr>
              <a:r>
                <a:rPr lang="ru-RU" sz="1000" b="1" spc="-45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ДОСТИЖЕНИЕ</a:t>
              </a:r>
              <a:r>
                <a:rPr lang="ru-RU" sz="1000" b="1" spc="-12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 </a:t>
              </a:r>
              <a:r>
                <a:rPr lang="ru-RU" sz="1000" b="1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ЦЕЛЕВЫХ</a:t>
              </a:r>
              <a:r>
                <a:rPr lang="ru-RU" sz="1000" b="1" spc="-12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 </a:t>
              </a:r>
              <a:r>
                <a:rPr lang="ru-RU" sz="1000" b="1" spc="-3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ПОКАЗАТЕЛЕЙ</a:t>
              </a:r>
              <a:r>
                <a:rPr lang="ru-RU" sz="1000" b="1" spc="-12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 </a:t>
              </a:r>
              <a:r>
                <a:rPr lang="ru-RU" sz="1000" b="1" spc="-2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МУНИЦИПАЛЬНЫХ </a:t>
              </a:r>
              <a:r>
                <a:rPr lang="ru-RU" sz="1000" b="1" spc="1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ПРОГРАММ  </a:t>
              </a:r>
              <a:r>
                <a:rPr lang="ru-RU" sz="1000" b="1" spc="-2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ШАЛИНСКОГО ГОРОДСКОГО ОКРУГА </a:t>
              </a:r>
              <a:r>
                <a:rPr lang="ru-RU" sz="1000" b="1" spc="45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В</a:t>
              </a:r>
              <a:r>
                <a:rPr lang="ru-RU" sz="1000" b="1" spc="-95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 </a:t>
              </a:r>
              <a:r>
                <a:rPr lang="ru-RU" sz="1000" b="1" spc="-3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2018</a:t>
              </a:r>
              <a:r>
                <a:rPr lang="ru-RU" sz="1000" b="1" spc="-95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 </a:t>
              </a:r>
              <a:r>
                <a:rPr lang="ru-RU" sz="1000" b="1" spc="-3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ГОДУ</a:t>
              </a:r>
              <a:endParaRPr lang="ru-RU" sz="1000" dirty="0" smtClean="0">
                <a:latin typeface="Trebuchet MS"/>
                <a:cs typeface="Trebuchet MS"/>
              </a:endParaRPr>
            </a:p>
          </p:txBody>
        </p: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416000" y="12"/>
            <a:ext cx="323989" cy="1090799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0" y="10420698"/>
            <a:ext cx="7740015" cy="0"/>
          </a:xfrm>
          <a:custGeom>
            <a:avLst/>
            <a:gdLst/>
            <a:ahLst/>
            <a:cxnLst/>
            <a:rect l="l" t="t" r="r" b="b"/>
            <a:pathLst>
              <a:path w="7740015">
                <a:moveTo>
                  <a:pt x="0" y="0"/>
                </a:moveTo>
                <a:lnTo>
                  <a:pt x="7739997" y="0"/>
                </a:lnTo>
              </a:path>
            </a:pathLst>
          </a:custGeom>
          <a:ln w="6350">
            <a:solidFill>
              <a:srgbClr val="8A8C8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0" y="10506584"/>
            <a:ext cx="7740015" cy="0"/>
          </a:xfrm>
          <a:custGeom>
            <a:avLst/>
            <a:gdLst/>
            <a:ahLst/>
            <a:cxnLst/>
            <a:rect l="l" t="t" r="r" b="b"/>
            <a:pathLst>
              <a:path w="7740015">
                <a:moveTo>
                  <a:pt x="0" y="0"/>
                </a:moveTo>
                <a:lnTo>
                  <a:pt x="7739997" y="0"/>
                </a:lnTo>
              </a:path>
            </a:pathLst>
          </a:custGeom>
          <a:ln w="6350">
            <a:solidFill>
              <a:srgbClr val="8A8C8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0" y="10597236"/>
            <a:ext cx="7740015" cy="0"/>
          </a:xfrm>
          <a:custGeom>
            <a:avLst/>
            <a:gdLst/>
            <a:ahLst/>
            <a:cxnLst/>
            <a:rect l="l" t="t" r="r" b="b"/>
            <a:pathLst>
              <a:path w="7740015">
                <a:moveTo>
                  <a:pt x="0" y="0"/>
                </a:moveTo>
                <a:lnTo>
                  <a:pt x="7739997" y="0"/>
                </a:lnTo>
              </a:path>
            </a:pathLst>
          </a:custGeom>
          <a:ln w="6350">
            <a:solidFill>
              <a:srgbClr val="8A8C8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0" y="10602001"/>
            <a:ext cx="5016500" cy="0"/>
          </a:xfrm>
          <a:custGeom>
            <a:avLst/>
            <a:gdLst/>
            <a:ahLst/>
            <a:cxnLst/>
            <a:rect l="l" t="t" r="r" b="b"/>
            <a:pathLst>
              <a:path w="5016500">
                <a:moveTo>
                  <a:pt x="0" y="0"/>
                </a:moveTo>
                <a:lnTo>
                  <a:pt x="5016138" y="0"/>
                </a:lnTo>
              </a:path>
            </a:pathLst>
          </a:custGeom>
          <a:ln w="36004">
            <a:solidFill>
              <a:srgbClr val="00A3A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0" y="10511350"/>
            <a:ext cx="4229735" cy="0"/>
          </a:xfrm>
          <a:custGeom>
            <a:avLst/>
            <a:gdLst/>
            <a:ahLst/>
            <a:cxnLst/>
            <a:rect l="l" t="t" r="r" b="b"/>
            <a:pathLst>
              <a:path w="4229735">
                <a:moveTo>
                  <a:pt x="0" y="0"/>
                </a:moveTo>
                <a:lnTo>
                  <a:pt x="4229411" y="0"/>
                </a:lnTo>
              </a:path>
            </a:pathLst>
          </a:custGeom>
          <a:ln w="36004">
            <a:solidFill>
              <a:srgbClr val="00B8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0" y="10420700"/>
            <a:ext cx="3446779" cy="0"/>
          </a:xfrm>
          <a:custGeom>
            <a:avLst/>
            <a:gdLst/>
            <a:ahLst/>
            <a:cxnLst/>
            <a:rect l="l" t="t" r="r" b="b"/>
            <a:pathLst>
              <a:path w="3446779">
                <a:moveTo>
                  <a:pt x="0" y="0"/>
                </a:moveTo>
                <a:lnTo>
                  <a:pt x="3446329" y="0"/>
                </a:lnTo>
              </a:path>
            </a:pathLst>
          </a:custGeom>
          <a:ln w="36004">
            <a:solidFill>
              <a:srgbClr val="A2DAD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1"/>
          <p:cNvSpPr txBox="1"/>
          <p:nvPr/>
        </p:nvSpPr>
        <p:spPr>
          <a:xfrm>
            <a:off x="1440624" y="324218"/>
            <a:ext cx="5149850" cy="3416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1300"/>
              </a:lnSpc>
            </a:pPr>
            <a:r>
              <a:rPr sz="1200" b="1" spc="-45" dirty="0" smtClean="0">
                <a:solidFill>
                  <a:srgbClr val="FFFFFF"/>
                </a:solidFill>
                <a:latin typeface="Trebuchet MS"/>
                <a:cs typeface="Trebuchet MS"/>
              </a:rPr>
              <a:t>ДОСТИЖЕНИ</a:t>
            </a:r>
            <a:r>
              <a:rPr lang="ru-RU" sz="1200" b="1" spc="-45" dirty="0" smtClean="0">
                <a:solidFill>
                  <a:srgbClr val="FFFFFF"/>
                </a:solidFill>
                <a:latin typeface="Trebuchet MS"/>
                <a:cs typeface="Trebuchet MS"/>
              </a:rPr>
              <a:t>Е</a:t>
            </a:r>
            <a:r>
              <a:rPr sz="1200" b="1" spc="-120" dirty="0" smtClean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b="1" dirty="0">
                <a:solidFill>
                  <a:srgbClr val="FFFFFF"/>
                </a:solidFill>
                <a:latin typeface="Trebuchet MS"/>
                <a:cs typeface="Trebuchet MS"/>
              </a:rPr>
              <a:t>ЦЕЛЕВЫХ</a:t>
            </a:r>
            <a:r>
              <a:rPr sz="1200" b="1" spc="-1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b="1" spc="-30" dirty="0">
                <a:solidFill>
                  <a:srgbClr val="FFFFFF"/>
                </a:solidFill>
                <a:latin typeface="Trebuchet MS"/>
                <a:cs typeface="Trebuchet MS"/>
              </a:rPr>
              <a:t>ПОКАЗАТЕЛЕЙ</a:t>
            </a:r>
            <a:r>
              <a:rPr sz="1200" b="1" spc="-1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lang="ru-RU" sz="1200" b="1" spc="-20" dirty="0" smtClean="0">
                <a:solidFill>
                  <a:srgbClr val="FFFFFF"/>
                </a:solidFill>
                <a:latin typeface="Trebuchet MS"/>
                <a:cs typeface="Trebuchet MS"/>
              </a:rPr>
              <a:t>МУНИЦИПАЛЬНЫХ </a:t>
            </a:r>
            <a:r>
              <a:rPr sz="1200" b="1" spc="10" dirty="0" smtClean="0">
                <a:solidFill>
                  <a:srgbClr val="FFFFFF"/>
                </a:solidFill>
                <a:latin typeface="Trebuchet MS"/>
                <a:cs typeface="Trebuchet MS"/>
              </a:rPr>
              <a:t>ПРОГРАММ  </a:t>
            </a:r>
            <a:r>
              <a:rPr lang="ru-RU" sz="1200" b="1" spc="-20" dirty="0" smtClean="0">
                <a:solidFill>
                  <a:srgbClr val="FFFFFF"/>
                </a:solidFill>
                <a:latin typeface="Trebuchet MS"/>
                <a:cs typeface="Trebuchet MS"/>
              </a:rPr>
              <a:t>ШАЛИНСКОГО ГОРОДСКОГО ОКРУГА </a:t>
            </a:r>
            <a:r>
              <a:rPr sz="1200" b="1" spc="45" dirty="0" smtClean="0">
                <a:solidFill>
                  <a:srgbClr val="FFFFFF"/>
                </a:solidFill>
                <a:latin typeface="Trebuchet MS"/>
                <a:cs typeface="Trebuchet MS"/>
              </a:rPr>
              <a:t>В</a:t>
            </a:r>
            <a:r>
              <a:rPr sz="1200" b="1" spc="-95" dirty="0" smtClean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b="1" spc="-30" dirty="0" smtClean="0">
                <a:solidFill>
                  <a:srgbClr val="FFFFFF"/>
                </a:solidFill>
                <a:latin typeface="Trebuchet MS"/>
                <a:cs typeface="Trebuchet MS"/>
              </a:rPr>
              <a:t>201</a:t>
            </a:r>
            <a:r>
              <a:rPr lang="ru-RU" sz="1200" b="1" spc="-30" dirty="0" smtClean="0">
                <a:solidFill>
                  <a:srgbClr val="FFFFFF"/>
                </a:solidFill>
                <a:latin typeface="Trebuchet MS"/>
                <a:cs typeface="Trebuchet MS"/>
              </a:rPr>
              <a:t>8</a:t>
            </a:r>
            <a:r>
              <a:rPr sz="1200" b="1" spc="-95" dirty="0" smtClean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b="1" spc="-30" dirty="0">
                <a:solidFill>
                  <a:srgbClr val="FFFFFF"/>
                </a:solidFill>
                <a:latin typeface="Trebuchet MS"/>
                <a:cs typeface="Trebuchet MS"/>
              </a:rPr>
              <a:t>ГОДУ</a:t>
            </a:r>
            <a:endParaRPr sz="1200" dirty="0">
              <a:latin typeface="Trebuchet MS"/>
              <a:cs typeface="Trebuchet MS"/>
            </a:endParaRPr>
          </a:p>
        </p:txBody>
      </p:sp>
      <p:graphicFrame>
        <p:nvGraphicFramePr>
          <p:cNvPr id="26" name="object 21"/>
          <p:cNvGraphicFramePr>
            <a:graphicFrameLocks noGrp="1"/>
          </p:cNvGraphicFramePr>
          <p:nvPr/>
        </p:nvGraphicFramePr>
        <p:xfrm>
          <a:off x="514350" y="806450"/>
          <a:ext cx="6734244" cy="923829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98860"/>
                <a:gridCol w="2749140"/>
                <a:gridCol w="762000"/>
                <a:gridCol w="685800"/>
                <a:gridCol w="685800"/>
                <a:gridCol w="762000"/>
                <a:gridCol w="790644"/>
              </a:tblGrid>
              <a:tr h="304800">
                <a:tc rowSpan="2">
                  <a:txBody>
                    <a:bodyPr/>
                    <a:lstStyle/>
                    <a:p>
                      <a:pPr marL="39370" marR="28575" indent="19050" algn="ctr">
                        <a:lnSpc>
                          <a:spcPts val="700"/>
                        </a:lnSpc>
                      </a:pPr>
                      <a:r>
                        <a:rPr sz="800" b="1" spc="90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№  </a:t>
                      </a:r>
                      <a:r>
                        <a:rPr sz="800" b="1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п/п</a:t>
                      </a:r>
                      <a:endParaRPr sz="8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 anchor="ctr"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700"/>
                        </a:lnSpc>
                        <a:spcAft>
                          <a:spcPts val="0"/>
                        </a:spcAft>
                      </a:pPr>
                      <a:r>
                        <a:rPr lang="ru-RU" sz="800" b="1" spc="-5" dirty="0" smtClean="0">
                          <a:solidFill>
                            <a:srgbClr val="FFFFFF"/>
                          </a:solidFill>
                          <a:latin typeface="Trebuchet MS"/>
                          <a:ea typeface="+mn-ea"/>
                          <a:cs typeface="Trebuchet MS"/>
                        </a:rPr>
                        <a:t>Цели, задачи и целевые показатели</a:t>
                      </a:r>
                    </a:p>
                  </a:txBody>
                  <a:tcPr marL="39370" marR="39370" marT="64770" marB="64770" anchor="ctr">
                    <a:lnL w="6350">
                      <a:solidFill>
                        <a:srgbClr val="FFFFFF"/>
                      </a:solidFill>
                      <a:prstDash val="soli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700"/>
                        </a:lnSpc>
                        <a:spcAft>
                          <a:spcPts val="0"/>
                        </a:spcAft>
                      </a:pPr>
                      <a:r>
                        <a:rPr lang="ru-RU" sz="800" b="1" spc="-5" dirty="0" smtClean="0">
                          <a:solidFill>
                            <a:srgbClr val="FFFFFF"/>
                          </a:solidFill>
                          <a:latin typeface="Trebuchet MS"/>
                          <a:ea typeface="+mn-ea"/>
                          <a:cs typeface="Trebuchet MS"/>
                        </a:rPr>
                        <a:t>Единица измерения</a:t>
                      </a:r>
                    </a:p>
                  </a:txBody>
                  <a:tcPr marL="39370" marR="39370" marT="64770" marB="6477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700"/>
                        </a:lnSpc>
                        <a:spcAft>
                          <a:spcPts val="0"/>
                        </a:spcAft>
                      </a:pPr>
                      <a:r>
                        <a:rPr lang="ru-RU" sz="800" b="1" spc="-5" dirty="0" smtClean="0">
                          <a:solidFill>
                            <a:srgbClr val="FFFFFF"/>
                          </a:solidFill>
                          <a:latin typeface="Trebuchet MS"/>
                          <a:ea typeface="+mn-ea"/>
                          <a:cs typeface="Trebuchet MS"/>
                        </a:rPr>
                        <a:t>Значение целевого показателя </a:t>
                      </a:r>
                      <a:r>
                        <a:rPr lang="ru-RU" sz="800" b="1" spc="-5" dirty="0" smtClean="0">
                          <a:solidFill>
                            <a:srgbClr val="FFFFFF"/>
                          </a:solidFill>
                          <a:latin typeface="Trebuchet MS"/>
                          <a:ea typeface="+mn-ea"/>
                          <a:cs typeface="Trebuchet MS"/>
                          <a:hlinkClick r:id="" action="ppaction://hlinkfile"/>
                        </a:rPr>
                        <a:t>&lt;*&gt;</a:t>
                      </a:r>
                      <a:endParaRPr lang="ru-RU" sz="800" b="1" spc="-5" dirty="0" smtClean="0">
                        <a:solidFill>
                          <a:srgbClr val="FFFFFF"/>
                        </a:solidFill>
                        <a:latin typeface="Trebuchet MS"/>
                        <a:ea typeface="+mn-ea"/>
                        <a:cs typeface="Trebuchet MS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ts val="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spc="-5" dirty="0" smtClean="0">
                          <a:solidFill>
                            <a:srgbClr val="FFFFFF"/>
                          </a:solidFill>
                          <a:latin typeface="Trebuchet MS"/>
                          <a:ea typeface="+mn-ea"/>
                          <a:cs typeface="Trebuchet MS"/>
                        </a:rPr>
                        <a:t>Процент выполнения</a:t>
                      </a:r>
                    </a:p>
                  </a:txBody>
                  <a:tcPr marL="39370" marR="39370" marT="64770" marB="6477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74295" marR="66040" indent="12700" algn="ctr" defTabSz="914400" eaLnBrk="1" fontAlgn="auto" latinLnBrk="0" hangingPunct="1">
                        <a:lnSpc>
                          <a:spcPts val="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spc="-5" dirty="0" smtClean="0">
                          <a:solidFill>
                            <a:srgbClr val="FFFFFF"/>
                          </a:solidFill>
                          <a:latin typeface="Trebuchet MS"/>
                          <a:ea typeface="+mn-ea"/>
                          <a:cs typeface="Trebuchet MS"/>
                        </a:rPr>
                        <a:t>Причины отклонений от планового значения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pPr marL="39370" marR="28575" indent="19050" algn="ctr">
                        <a:lnSpc>
                          <a:spcPts val="700"/>
                        </a:lnSpc>
                      </a:pPr>
                      <a:endParaRPr sz="7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 anchor="ctr"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ts val="700"/>
                        </a:lnSpc>
                        <a:spcAft>
                          <a:spcPts val="0"/>
                        </a:spcAft>
                      </a:pPr>
                      <a:endParaRPr lang="ru-RU" sz="700" b="1" spc="-5" dirty="0" smtClean="0">
                        <a:solidFill>
                          <a:srgbClr val="FFFFFF"/>
                        </a:solidFill>
                        <a:latin typeface="Trebuchet MS"/>
                        <a:ea typeface="+mn-ea"/>
                        <a:cs typeface="Trebuchet MS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700"/>
                        </a:lnSpc>
                        <a:spcAft>
                          <a:spcPts val="0"/>
                        </a:spcAft>
                      </a:pPr>
                      <a:r>
                        <a:rPr lang="ru-RU" sz="800" b="1" spc="-5" dirty="0" smtClean="0">
                          <a:solidFill>
                            <a:srgbClr val="FFFFFF"/>
                          </a:solidFill>
                          <a:latin typeface="Trebuchet MS"/>
                          <a:ea typeface="+mn-ea"/>
                          <a:cs typeface="Trebuchet MS"/>
                        </a:rPr>
                        <a:t>план</a:t>
                      </a:r>
                    </a:p>
                  </a:txBody>
                  <a:tcPr marL="39370" marR="39370" marT="64770" marB="6477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700"/>
                        </a:lnSpc>
                        <a:spcAft>
                          <a:spcPts val="0"/>
                        </a:spcAft>
                      </a:pPr>
                      <a:r>
                        <a:rPr lang="ru-RU" sz="800" b="1" spc="-5" dirty="0" smtClean="0">
                          <a:solidFill>
                            <a:srgbClr val="FFFFFF"/>
                          </a:solidFill>
                          <a:latin typeface="Trebuchet MS"/>
                          <a:ea typeface="+mn-ea"/>
                          <a:cs typeface="Trebuchet MS"/>
                        </a:rPr>
                        <a:t>факт</a:t>
                      </a:r>
                    </a:p>
                  </a:txBody>
                  <a:tcPr marL="39370" marR="39370" marT="64770" marB="6477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3353">
                <a:tc>
                  <a:txBody>
                    <a:bodyPr/>
                    <a:lstStyle/>
                    <a:p>
                      <a:pPr marL="21590" marR="104139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</a:t>
                      </a:r>
                      <a:endParaRPr lang="ru-RU" sz="700" spc="-15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1590" marR="104139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</a:t>
                      </a:r>
                      <a:endParaRPr lang="ru-RU" sz="700" spc="-15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3</a:t>
                      </a:r>
                      <a:endParaRPr lang="ru-RU" sz="700" spc="-15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marR="104139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marR="104139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marR="104139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marR="104139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Число субъектов малого и среднего предпринимательства в Шалинском городском округе в расчете на 10 тыс.человек населения 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Единиц /</a:t>
                      </a:r>
                    </a:p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10 000 жителей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148,0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148,0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Доля среднесписочной численности работников (без внешних совместителей) субъектов малого и среднего предпринимательства в среднесписочной численности работников (без внешних совместителей) всех предприятий и организаций Шалинского городского округа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   %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22,9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22,9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800" b="1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Подпрограмма  4. «Развитие транспорта, дорожного хозяйства, связи и информационных технологий </a:t>
                      </a:r>
                    </a:p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800" b="1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Шалинского городского округа до 2020 года»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Цель 1.  Создание условий для развития экономики и инфраструктуры городского округа, обеспечения безопасности дорожного движения и комфортного передвижения автомобилистов и пешеходов по территории городского округа. </a:t>
                      </a:r>
                    </a:p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Задача 1. Развитие улично-дорожной сети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Доля протяженности автомобильных дорог</a:t>
                      </a:r>
                      <a:r>
                        <a:rPr lang="ru-RU" sz="700" spc="-15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общего пользования местного значения, в отношении которых выполнены работы по содержанию, от общей протяженности автомобильных дорог общего пользования местного значения, подлежащих содержанию в соответствии с нормативной потребностью</a:t>
                      </a: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%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Количество приобретенных дорожных знаков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единиц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93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93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800100" algn="l"/>
                        </a:tabLst>
                        <a:defRPr/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Протяженность автомобильных дорог общего пользования местного значения, в отношении которых выполнены</a:t>
                      </a:r>
                      <a:r>
                        <a:rPr lang="ru-RU" sz="700" spc="-15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работы по реконструкции, капитальному ремонту и ремонту</a:t>
                      </a: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км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18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24,3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135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800100" algn="l"/>
                        </a:tabLst>
                        <a:defRPr/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Количество выполненных рейсов по маршрутам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единиц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9720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9614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98,9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Закрыт</a:t>
                      </a:r>
                      <a:r>
                        <a:rPr lang="ru-RU" sz="700" spc="-15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маршрут № 700 «р.п. Шаля (ж/</a:t>
                      </a:r>
                      <a:r>
                        <a:rPr lang="ru-RU" sz="700" spc="-15" baseline="0" dirty="0" err="1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д</a:t>
                      </a:r>
                      <a:r>
                        <a:rPr lang="ru-RU" sz="700" spc="-15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вокзал) – д. </a:t>
                      </a:r>
                      <a:r>
                        <a:rPr lang="ru-RU" sz="700" spc="-15" baseline="0" dirty="0" err="1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Коптелы</a:t>
                      </a:r>
                      <a:r>
                        <a:rPr lang="ru-RU" sz="700" spc="-15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, пост. </a:t>
                      </a:r>
                      <a:r>
                        <a:rPr lang="ru-RU" sz="700" spc="-15" baseline="0" dirty="0" err="1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Адм</a:t>
                      </a:r>
                      <a:r>
                        <a:rPr lang="ru-RU" sz="700" spc="-15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. ШГО от 26.06.2018 № 426</a:t>
                      </a: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800100" algn="l"/>
                        </a:tabLst>
                        <a:defRPr/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Количество разработанных программ комплексного развития</a:t>
                      </a:r>
                      <a:r>
                        <a:rPr lang="ru-RU" sz="700" spc="-15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транспортной инфраструктуры</a:t>
                      </a: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единиц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Цель 2. Сокращение количества лиц, погибших в результате дорожно-транспортных  происшествий; сокращение количества дорожно-транспортных происшествий с пострадавшими.</a:t>
                      </a:r>
                    </a:p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Задача 2. Предупреждение опасного поведения участников дорожного  движения и повышение уровня безопасности транспортных средств  на территории Шалинского городского округа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Количество</a:t>
                      </a:r>
                      <a:r>
                        <a:rPr lang="ru-RU" sz="700" spc="-15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проведенных профилактических мероприятий по безопасности дорожного движения и повышению уровня безопасности среди детей на территории Шалинского городского округа</a:t>
                      </a: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единиц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4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4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Количество обустроенных пешеходных переходов вблизи образовательных организаций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единиц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6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6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Количество обустроенных пешеходных дорожек и тротуаров вблизи образовательных организаций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единиц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Цель 3. Формирование современной информационной и телекоммуникационной инфраструктуры, обеспечение высокого уровня ее доступности для предоставления на ее основе качественных услуг в социально значимых сферах.</a:t>
                      </a:r>
                    </a:p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Задача 3. Применение информационно-телекоммуникационных технологий в деятельности органов местного самоуправления Шалинского городского округа и реализация формирования электронного правительства Свердловской области</a:t>
                      </a:r>
                    </a:p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Задача 4. Создание условий для наиболее полного включения граждан в осуществление местного самоуправления</a:t>
                      </a:r>
                      <a:r>
                        <a:rPr lang="ru-RU" sz="700" spc="-15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посредством информационного обеспечения и просветительской работы</a:t>
                      </a: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Доля опубликованных правовых актов органов местного самоуправления Шалинского городского округа и иной официальной информации в печатном виде из направленных на опубликование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%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</a:tbl>
          </a:graphicData>
        </a:graphic>
      </p:graphicFrame>
      <p:grpSp>
        <p:nvGrpSpPr>
          <p:cNvPr id="23" name="Группа 22"/>
          <p:cNvGrpSpPr/>
          <p:nvPr/>
        </p:nvGrpSpPr>
        <p:grpSpPr>
          <a:xfrm>
            <a:off x="0" y="196850"/>
            <a:ext cx="7740523" cy="409625"/>
            <a:chOff x="0" y="288010"/>
            <a:chExt cx="7740523" cy="409625"/>
          </a:xfrm>
        </p:grpSpPr>
        <p:sp>
          <p:nvSpPr>
            <p:cNvPr id="24" name="object 3"/>
            <p:cNvSpPr/>
            <p:nvPr/>
          </p:nvSpPr>
          <p:spPr>
            <a:xfrm>
              <a:off x="7567803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4"/>
            <p:cNvSpPr/>
            <p:nvPr/>
          </p:nvSpPr>
          <p:spPr>
            <a:xfrm>
              <a:off x="7376998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5"/>
            <p:cNvSpPr/>
            <p:nvPr/>
          </p:nvSpPr>
          <p:spPr>
            <a:xfrm>
              <a:off x="7186193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6"/>
            <p:cNvSpPr/>
            <p:nvPr/>
          </p:nvSpPr>
          <p:spPr>
            <a:xfrm>
              <a:off x="6995400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7"/>
            <p:cNvSpPr/>
            <p:nvPr/>
          </p:nvSpPr>
          <p:spPr>
            <a:xfrm>
              <a:off x="0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8"/>
            <p:cNvSpPr/>
            <p:nvPr/>
          </p:nvSpPr>
          <p:spPr>
            <a:xfrm>
              <a:off x="251999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9"/>
            <p:cNvSpPr/>
            <p:nvPr/>
          </p:nvSpPr>
          <p:spPr>
            <a:xfrm>
              <a:off x="504000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10"/>
            <p:cNvSpPr/>
            <p:nvPr/>
          </p:nvSpPr>
          <p:spPr>
            <a:xfrm>
              <a:off x="756000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grpSp>
          <p:nvGrpSpPr>
            <p:cNvPr id="34" name="Группа 44"/>
            <p:cNvGrpSpPr/>
            <p:nvPr/>
          </p:nvGrpSpPr>
          <p:grpSpPr>
            <a:xfrm>
              <a:off x="990600" y="288010"/>
              <a:ext cx="6101715" cy="396240"/>
              <a:chOff x="990600" y="288010"/>
              <a:chExt cx="6101715" cy="396240"/>
            </a:xfrm>
          </p:grpSpPr>
          <p:sp>
            <p:nvSpPr>
              <p:cNvPr id="36" name="object 12"/>
              <p:cNvSpPr/>
              <p:nvPr/>
            </p:nvSpPr>
            <p:spPr>
              <a:xfrm>
                <a:off x="990600" y="288010"/>
                <a:ext cx="6101715" cy="396240"/>
              </a:xfrm>
              <a:custGeom>
                <a:avLst/>
                <a:gdLst/>
                <a:ahLst/>
                <a:cxnLst/>
                <a:rect l="l" t="t" r="r" b="b"/>
                <a:pathLst>
                  <a:path w="6101715" h="396240">
                    <a:moveTo>
                      <a:pt x="6028944" y="0"/>
                    </a:moveTo>
                    <a:lnTo>
                      <a:pt x="280758" y="0"/>
                    </a:lnTo>
                    <a:lnTo>
                      <a:pt x="0" y="198031"/>
                    </a:lnTo>
                    <a:lnTo>
                      <a:pt x="280758" y="395998"/>
                    </a:lnTo>
                    <a:lnTo>
                      <a:pt x="6028944" y="395998"/>
                    </a:lnTo>
                    <a:lnTo>
                      <a:pt x="6057141" y="391390"/>
                    </a:lnTo>
                    <a:lnTo>
                      <a:pt x="6080172" y="378823"/>
                    </a:lnTo>
                    <a:lnTo>
                      <a:pt x="6095702" y="360181"/>
                    </a:lnTo>
                    <a:lnTo>
                      <a:pt x="6101397" y="337350"/>
                    </a:lnTo>
                    <a:lnTo>
                      <a:pt x="6101397" y="58648"/>
                    </a:lnTo>
                    <a:lnTo>
                      <a:pt x="6095702" y="35816"/>
                    </a:lnTo>
                    <a:lnTo>
                      <a:pt x="6080172" y="17175"/>
                    </a:lnTo>
                    <a:lnTo>
                      <a:pt x="6057141" y="4607"/>
                    </a:lnTo>
                    <a:lnTo>
                      <a:pt x="6028944" y="0"/>
                    </a:lnTo>
                    <a:close/>
                  </a:path>
                </a:pathLst>
              </a:custGeom>
              <a:solidFill>
                <a:srgbClr val="00B8B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37" name="object 13"/>
              <p:cNvSpPr/>
              <p:nvPr/>
            </p:nvSpPr>
            <p:spPr>
              <a:xfrm>
                <a:off x="6734556" y="342011"/>
                <a:ext cx="288290" cy="288290"/>
              </a:xfrm>
              <a:custGeom>
                <a:avLst/>
                <a:gdLst/>
                <a:ahLst/>
                <a:cxnLst/>
                <a:rect l="l" t="t" r="r" b="b"/>
                <a:pathLst>
                  <a:path w="288290" h="288290">
                    <a:moveTo>
                      <a:pt x="235673" y="0"/>
                    </a:moveTo>
                    <a:lnTo>
                      <a:pt x="52324" y="0"/>
                    </a:lnTo>
                    <a:lnTo>
                      <a:pt x="31953" y="4105"/>
                    </a:lnTo>
                    <a:lnTo>
                      <a:pt x="15322" y="15308"/>
                    </a:lnTo>
                    <a:lnTo>
                      <a:pt x="4110" y="31937"/>
                    </a:lnTo>
                    <a:lnTo>
                      <a:pt x="0" y="52324"/>
                    </a:lnTo>
                    <a:lnTo>
                      <a:pt x="0" y="235661"/>
                    </a:lnTo>
                    <a:lnTo>
                      <a:pt x="4110" y="256031"/>
                    </a:lnTo>
                    <a:lnTo>
                      <a:pt x="15322" y="272662"/>
                    </a:lnTo>
                    <a:lnTo>
                      <a:pt x="31953" y="283874"/>
                    </a:lnTo>
                    <a:lnTo>
                      <a:pt x="52324" y="287985"/>
                    </a:lnTo>
                    <a:lnTo>
                      <a:pt x="235673" y="287985"/>
                    </a:lnTo>
                    <a:lnTo>
                      <a:pt x="256038" y="283874"/>
                    </a:lnTo>
                    <a:lnTo>
                      <a:pt x="272670" y="272662"/>
                    </a:lnTo>
                    <a:lnTo>
                      <a:pt x="283885" y="256031"/>
                    </a:lnTo>
                    <a:lnTo>
                      <a:pt x="287997" y="235661"/>
                    </a:lnTo>
                    <a:lnTo>
                      <a:pt x="287997" y="52324"/>
                    </a:lnTo>
                    <a:lnTo>
                      <a:pt x="283885" y="31937"/>
                    </a:lnTo>
                    <a:lnTo>
                      <a:pt x="272670" y="15308"/>
                    </a:lnTo>
                    <a:lnTo>
                      <a:pt x="256038" y="4105"/>
                    </a:lnTo>
                    <a:lnTo>
                      <a:pt x="235673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38" name="object 14"/>
              <p:cNvSpPr txBox="1"/>
              <p:nvPr/>
            </p:nvSpPr>
            <p:spPr>
              <a:xfrm>
                <a:off x="6762750" y="381748"/>
                <a:ext cx="245403" cy="18466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marL="12700">
                  <a:lnSpc>
                    <a:spcPct val="100000"/>
                  </a:lnSpc>
                </a:pPr>
                <a:r>
                  <a:rPr lang="ru-RU" sz="1200" b="1" spc="25" dirty="0" smtClean="0">
                    <a:solidFill>
                      <a:srgbClr val="009DA2"/>
                    </a:solidFill>
                    <a:latin typeface="Gill Sans MT"/>
                    <a:cs typeface="Gill Sans MT"/>
                  </a:rPr>
                  <a:t>23</a:t>
                </a:r>
                <a:endParaRPr sz="1200" dirty="0">
                  <a:latin typeface="Gill Sans MT"/>
                  <a:cs typeface="Gill Sans MT"/>
                </a:endParaRPr>
              </a:p>
            </p:txBody>
          </p:sp>
        </p:grpSp>
        <p:sp>
          <p:nvSpPr>
            <p:cNvPr id="35" name="object 21"/>
            <p:cNvSpPr txBox="1"/>
            <p:nvPr/>
          </p:nvSpPr>
          <p:spPr>
            <a:xfrm>
              <a:off x="1276350" y="364210"/>
              <a:ext cx="5410200" cy="33342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 marR="5080">
                <a:lnSpc>
                  <a:spcPts val="1300"/>
                </a:lnSpc>
              </a:pPr>
              <a:r>
                <a:rPr lang="ru-RU" sz="1000" b="1" spc="-45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ДОСТИЖЕНИЕ</a:t>
              </a:r>
              <a:r>
                <a:rPr lang="ru-RU" sz="1000" b="1" spc="-12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 </a:t>
              </a:r>
              <a:r>
                <a:rPr lang="ru-RU" sz="1000" b="1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ЦЕЛЕВЫХ</a:t>
              </a:r>
              <a:r>
                <a:rPr lang="ru-RU" sz="1000" b="1" spc="-12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 </a:t>
              </a:r>
              <a:r>
                <a:rPr lang="ru-RU" sz="1000" b="1" spc="-3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ПОКАЗАТЕЛЕЙ</a:t>
              </a:r>
              <a:r>
                <a:rPr lang="ru-RU" sz="1000" b="1" spc="-12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 </a:t>
              </a:r>
              <a:r>
                <a:rPr lang="ru-RU" sz="1000" b="1" spc="-2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МУНИЦИПАЛЬНЫХ </a:t>
              </a:r>
              <a:r>
                <a:rPr lang="ru-RU" sz="1000" b="1" spc="1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ПРОГРАММ  </a:t>
              </a:r>
              <a:r>
                <a:rPr lang="ru-RU" sz="1000" b="1" spc="-2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ШАЛИНСКОГО ГОРОДСКОГО ОКРУГА </a:t>
              </a:r>
              <a:r>
                <a:rPr lang="ru-RU" sz="1000" b="1" spc="45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В</a:t>
              </a:r>
              <a:r>
                <a:rPr lang="ru-RU" sz="1000" b="1" spc="-95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 </a:t>
              </a:r>
              <a:r>
                <a:rPr lang="ru-RU" sz="1000" b="1" spc="-3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2018</a:t>
              </a:r>
              <a:r>
                <a:rPr lang="ru-RU" sz="1000" b="1" spc="-95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 </a:t>
              </a:r>
              <a:r>
                <a:rPr lang="ru-RU" sz="1000" b="1" spc="-3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ГОДУ</a:t>
              </a:r>
              <a:endParaRPr lang="ru-RU" sz="1000" dirty="0" smtClean="0">
                <a:latin typeface="Trebuchet MS"/>
                <a:cs typeface="Trebuchet MS"/>
              </a:endParaRPr>
            </a:p>
          </p:txBody>
        </p:sp>
      </p:grp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2"/>
            <a:ext cx="324002" cy="1090799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6734556" y="342011"/>
            <a:ext cx="288290" cy="288290"/>
          </a:xfrm>
          <a:custGeom>
            <a:avLst/>
            <a:gdLst/>
            <a:ahLst/>
            <a:cxnLst/>
            <a:rect l="l" t="t" r="r" b="b"/>
            <a:pathLst>
              <a:path w="288290" h="288290">
                <a:moveTo>
                  <a:pt x="235673" y="0"/>
                </a:moveTo>
                <a:lnTo>
                  <a:pt x="52324" y="0"/>
                </a:lnTo>
                <a:lnTo>
                  <a:pt x="31953" y="4105"/>
                </a:lnTo>
                <a:lnTo>
                  <a:pt x="15322" y="15308"/>
                </a:lnTo>
                <a:lnTo>
                  <a:pt x="4110" y="31937"/>
                </a:lnTo>
                <a:lnTo>
                  <a:pt x="0" y="52324"/>
                </a:lnTo>
                <a:lnTo>
                  <a:pt x="0" y="235661"/>
                </a:lnTo>
                <a:lnTo>
                  <a:pt x="4110" y="256031"/>
                </a:lnTo>
                <a:lnTo>
                  <a:pt x="15322" y="272662"/>
                </a:lnTo>
                <a:lnTo>
                  <a:pt x="31953" y="283874"/>
                </a:lnTo>
                <a:lnTo>
                  <a:pt x="52324" y="287985"/>
                </a:lnTo>
                <a:lnTo>
                  <a:pt x="235673" y="287985"/>
                </a:lnTo>
                <a:lnTo>
                  <a:pt x="256038" y="283874"/>
                </a:lnTo>
                <a:lnTo>
                  <a:pt x="272670" y="272662"/>
                </a:lnTo>
                <a:lnTo>
                  <a:pt x="283885" y="256031"/>
                </a:lnTo>
                <a:lnTo>
                  <a:pt x="287997" y="235661"/>
                </a:lnTo>
                <a:lnTo>
                  <a:pt x="287997" y="52324"/>
                </a:lnTo>
                <a:lnTo>
                  <a:pt x="283885" y="31937"/>
                </a:lnTo>
                <a:lnTo>
                  <a:pt x="272670" y="15308"/>
                </a:lnTo>
                <a:lnTo>
                  <a:pt x="256038" y="4105"/>
                </a:lnTo>
                <a:lnTo>
                  <a:pt x="23567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0" y="10420698"/>
            <a:ext cx="7740015" cy="0"/>
          </a:xfrm>
          <a:custGeom>
            <a:avLst/>
            <a:gdLst/>
            <a:ahLst/>
            <a:cxnLst/>
            <a:rect l="l" t="t" r="r" b="b"/>
            <a:pathLst>
              <a:path w="7740015">
                <a:moveTo>
                  <a:pt x="0" y="0"/>
                </a:moveTo>
                <a:lnTo>
                  <a:pt x="7740001" y="0"/>
                </a:lnTo>
              </a:path>
            </a:pathLst>
          </a:custGeom>
          <a:ln w="6350">
            <a:solidFill>
              <a:srgbClr val="8A8C8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0" y="10506584"/>
            <a:ext cx="7740015" cy="0"/>
          </a:xfrm>
          <a:custGeom>
            <a:avLst/>
            <a:gdLst/>
            <a:ahLst/>
            <a:cxnLst/>
            <a:rect l="l" t="t" r="r" b="b"/>
            <a:pathLst>
              <a:path w="7740015">
                <a:moveTo>
                  <a:pt x="0" y="0"/>
                </a:moveTo>
                <a:lnTo>
                  <a:pt x="7740001" y="0"/>
                </a:lnTo>
              </a:path>
            </a:pathLst>
          </a:custGeom>
          <a:ln w="6350">
            <a:solidFill>
              <a:srgbClr val="8A8C8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0" y="10597236"/>
            <a:ext cx="7740015" cy="0"/>
          </a:xfrm>
          <a:custGeom>
            <a:avLst/>
            <a:gdLst/>
            <a:ahLst/>
            <a:cxnLst/>
            <a:rect l="l" t="t" r="r" b="b"/>
            <a:pathLst>
              <a:path w="7740015">
                <a:moveTo>
                  <a:pt x="0" y="0"/>
                </a:moveTo>
                <a:lnTo>
                  <a:pt x="7740001" y="0"/>
                </a:lnTo>
              </a:path>
            </a:pathLst>
          </a:custGeom>
          <a:ln w="6350">
            <a:solidFill>
              <a:srgbClr val="8A8C8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2723857" y="10602001"/>
            <a:ext cx="5016500" cy="0"/>
          </a:xfrm>
          <a:custGeom>
            <a:avLst/>
            <a:gdLst/>
            <a:ahLst/>
            <a:cxnLst/>
            <a:rect l="l" t="t" r="r" b="b"/>
            <a:pathLst>
              <a:path w="5016500">
                <a:moveTo>
                  <a:pt x="0" y="0"/>
                </a:moveTo>
                <a:lnTo>
                  <a:pt x="5016144" y="0"/>
                </a:lnTo>
              </a:path>
            </a:pathLst>
          </a:custGeom>
          <a:ln w="36004">
            <a:solidFill>
              <a:srgbClr val="00A3A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3510584" y="10511350"/>
            <a:ext cx="4229735" cy="0"/>
          </a:xfrm>
          <a:custGeom>
            <a:avLst/>
            <a:gdLst/>
            <a:ahLst/>
            <a:cxnLst/>
            <a:rect l="l" t="t" r="r" b="b"/>
            <a:pathLst>
              <a:path w="4229734">
                <a:moveTo>
                  <a:pt x="0" y="0"/>
                </a:moveTo>
                <a:lnTo>
                  <a:pt x="4229417" y="0"/>
                </a:lnTo>
              </a:path>
            </a:pathLst>
          </a:custGeom>
          <a:ln w="36004">
            <a:solidFill>
              <a:srgbClr val="00B8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4293666" y="10420700"/>
            <a:ext cx="3446779" cy="0"/>
          </a:xfrm>
          <a:custGeom>
            <a:avLst/>
            <a:gdLst/>
            <a:ahLst/>
            <a:cxnLst/>
            <a:rect l="l" t="t" r="r" b="b"/>
            <a:pathLst>
              <a:path w="3446779">
                <a:moveTo>
                  <a:pt x="0" y="0"/>
                </a:moveTo>
                <a:lnTo>
                  <a:pt x="3446335" y="0"/>
                </a:lnTo>
              </a:path>
            </a:pathLst>
          </a:custGeom>
          <a:ln w="36004">
            <a:solidFill>
              <a:srgbClr val="A2DAD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16" name="object 21"/>
          <p:cNvGraphicFramePr>
            <a:graphicFrameLocks noGrp="1"/>
          </p:cNvGraphicFramePr>
          <p:nvPr/>
        </p:nvGraphicFramePr>
        <p:xfrm>
          <a:off x="514350" y="806450"/>
          <a:ext cx="6734244" cy="95631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98860"/>
                <a:gridCol w="2749140"/>
                <a:gridCol w="762000"/>
                <a:gridCol w="685800"/>
                <a:gridCol w="685800"/>
                <a:gridCol w="762000"/>
                <a:gridCol w="790644"/>
              </a:tblGrid>
              <a:tr h="304800">
                <a:tc rowSpan="2">
                  <a:txBody>
                    <a:bodyPr/>
                    <a:lstStyle/>
                    <a:p>
                      <a:pPr marL="39370" marR="28575" indent="19050" algn="ctr">
                        <a:lnSpc>
                          <a:spcPts val="700"/>
                        </a:lnSpc>
                      </a:pPr>
                      <a:r>
                        <a:rPr sz="800" b="1" spc="90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№  </a:t>
                      </a:r>
                      <a:r>
                        <a:rPr sz="800" b="1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п/п</a:t>
                      </a:r>
                      <a:endParaRPr sz="8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 anchor="ctr"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700"/>
                        </a:lnSpc>
                        <a:spcAft>
                          <a:spcPts val="0"/>
                        </a:spcAft>
                      </a:pPr>
                      <a:r>
                        <a:rPr lang="ru-RU" sz="800" b="1" spc="-5" dirty="0" smtClean="0">
                          <a:solidFill>
                            <a:srgbClr val="FFFFFF"/>
                          </a:solidFill>
                          <a:latin typeface="Trebuchet MS"/>
                          <a:ea typeface="+mn-ea"/>
                          <a:cs typeface="Trebuchet MS"/>
                        </a:rPr>
                        <a:t>Цели, задачи и целевые показатели</a:t>
                      </a:r>
                    </a:p>
                  </a:txBody>
                  <a:tcPr marL="39370" marR="39370" marT="64770" marB="64770" anchor="ctr">
                    <a:lnL w="6350">
                      <a:solidFill>
                        <a:srgbClr val="FFFFFF"/>
                      </a:solidFill>
                      <a:prstDash val="soli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700"/>
                        </a:lnSpc>
                        <a:spcAft>
                          <a:spcPts val="0"/>
                        </a:spcAft>
                      </a:pPr>
                      <a:r>
                        <a:rPr lang="ru-RU" sz="800" b="1" spc="-5" dirty="0" smtClean="0">
                          <a:solidFill>
                            <a:srgbClr val="FFFFFF"/>
                          </a:solidFill>
                          <a:latin typeface="Trebuchet MS"/>
                          <a:ea typeface="+mn-ea"/>
                          <a:cs typeface="Trebuchet MS"/>
                        </a:rPr>
                        <a:t>Единица измерения</a:t>
                      </a:r>
                    </a:p>
                  </a:txBody>
                  <a:tcPr marL="39370" marR="39370" marT="64770" marB="6477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700"/>
                        </a:lnSpc>
                        <a:spcAft>
                          <a:spcPts val="0"/>
                        </a:spcAft>
                      </a:pPr>
                      <a:r>
                        <a:rPr lang="ru-RU" sz="800" b="1" spc="-5" dirty="0" smtClean="0">
                          <a:solidFill>
                            <a:srgbClr val="FFFFFF"/>
                          </a:solidFill>
                          <a:latin typeface="Trebuchet MS"/>
                          <a:ea typeface="+mn-ea"/>
                          <a:cs typeface="Trebuchet MS"/>
                        </a:rPr>
                        <a:t>Значение целевого показателя </a:t>
                      </a:r>
                      <a:r>
                        <a:rPr lang="ru-RU" sz="800" b="1" spc="-5" dirty="0" smtClean="0">
                          <a:solidFill>
                            <a:srgbClr val="FFFFFF"/>
                          </a:solidFill>
                          <a:latin typeface="Trebuchet MS"/>
                          <a:ea typeface="+mn-ea"/>
                          <a:cs typeface="Trebuchet MS"/>
                          <a:hlinkClick r:id="" action="ppaction://hlinkfile"/>
                        </a:rPr>
                        <a:t>&lt;*&gt;</a:t>
                      </a:r>
                      <a:endParaRPr lang="ru-RU" sz="800" b="1" spc="-5" dirty="0" smtClean="0">
                        <a:solidFill>
                          <a:srgbClr val="FFFFFF"/>
                        </a:solidFill>
                        <a:latin typeface="Trebuchet MS"/>
                        <a:ea typeface="+mn-ea"/>
                        <a:cs typeface="Trebuchet MS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ts val="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spc="-5" dirty="0" smtClean="0">
                          <a:solidFill>
                            <a:srgbClr val="FFFFFF"/>
                          </a:solidFill>
                          <a:latin typeface="Trebuchet MS"/>
                          <a:ea typeface="+mn-ea"/>
                          <a:cs typeface="Trebuchet MS"/>
                        </a:rPr>
                        <a:t>Процент выполнения</a:t>
                      </a:r>
                    </a:p>
                  </a:txBody>
                  <a:tcPr marL="39370" marR="39370" marT="64770" marB="6477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74295" marR="66040" indent="12700" algn="ctr" defTabSz="914400" eaLnBrk="1" fontAlgn="auto" latinLnBrk="0" hangingPunct="1">
                        <a:lnSpc>
                          <a:spcPts val="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spc="-5" dirty="0" smtClean="0">
                          <a:solidFill>
                            <a:srgbClr val="FFFFFF"/>
                          </a:solidFill>
                          <a:latin typeface="Trebuchet MS"/>
                          <a:ea typeface="+mn-ea"/>
                          <a:cs typeface="Trebuchet MS"/>
                        </a:rPr>
                        <a:t>Причины отклонений от планового значения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pPr marL="39370" marR="28575" indent="19050" algn="ctr">
                        <a:lnSpc>
                          <a:spcPts val="700"/>
                        </a:lnSpc>
                      </a:pPr>
                      <a:endParaRPr sz="7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 anchor="ctr"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ts val="700"/>
                        </a:lnSpc>
                        <a:spcAft>
                          <a:spcPts val="0"/>
                        </a:spcAft>
                      </a:pPr>
                      <a:endParaRPr lang="ru-RU" sz="700" b="1" spc="-5" dirty="0" smtClean="0">
                        <a:solidFill>
                          <a:srgbClr val="FFFFFF"/>
                        </a:solidFill>
                        <a:latin typeface="Trebuchet MS"/>
                        <a:ea typeface="+mn-ea"/>
                        <a:cs typeface="Trebuchet MS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700"/>
                        </a:lnSpc>
                        <a:spcAft>
                          <a:spcPts val="0"/>
                        </a:spcAft>
                      </a:pPr>
                      <a:r>
                        <a:rPr lang="ru-RU" sz="800" b="1" spc="-5" dirty="0" smtClean="0">
                          <a:solidFill>
                            <a:srgbClr val="FFFFFF"/>
                          </a:solidFill>
                          <a:latin typeface="Trebuchet MS"/>
                          <a:ea typeface="+mn-ea"/>
                          <a:cs typeface="Trebuchet MS"/>
                        </a:rPr>
                        <a:t>план</a:t>
                      </a:r>
                    </a:p>
                  </a:txBody>
                  <a:tcPr marL="39370" marR="39370" marT="64770" marB="6477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700"/>
                        </a:lnSpc>
                        <a:spcAft>
                          <a:spcPts val="0"/>
                        </a:spcAft>
                      </a:pPr>
                      <a:r>
                        <a:rPr lang="ru-RU" sz="800" b="1" spc="-5" dirty="0" smtClean="0">
                          <a:solidFill>
                            <a:srgbClr val="FFFFFF"/>
                          </a:solidFill>
                          <a:latin typeface="Trebuchet MS"/>
                          <a:ea typeface="+mn-ea"/>
                          <a:cs typeface="Trebuchet MS"/>
                        </a:rPr>
                        <a:t>факт</a:t>
                      </a:r>
                    </a:p>
                  </a:txBody>
                  <a:tcPr marL="39370" marR="39370" marT="64770" marB="6477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3353">
                <a:tc>
                  <a:txBody>
                    <a:bodyPr/>
                    <a:lstStyle/>
                    <a:p>
                      <a:pPr marL="21590" marR="104139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</a:t>
                      </a:r>
                      <a:endParaRPr lang="ru-RU" sz="700" spc="-15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1590" marR="104139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</a:t>
                      </a:r>
                      <a:endParaRPr lang="ru-RU" sz="700" spc="-15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3</a:t>
                      </a:r>
                      <a:endParaRPr lang="ru-RU" sz="700" spc="-15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marR="104139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marR="104139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marR="104139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marR="104139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36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85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800" b="1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Подпрограмма 5. «Экология  и природные ресурсы Шалинского городского округа до 2020 года» 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36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85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Цель.  Улучшение экологической обстановки, создание благоприятных условий проживания населения, повышение экологической культуры.</a:t>
                      </a:r>
                    </a:p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Задача 1.  Увеличение объемов использования подземных вод для нужд хозяйственно-питьевого водоснабжения населенных пунктов и создание резервных источников водоснабжения</a:t>
                      </a:r>
                    </a:p>
                    <a:p>
                      <a:pPr marL="0" marR="104139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800100" algn="l"/>
                        </a:tabLst>
                        <a:defRPr/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Задача 2. Создание благоприятных условий для населения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36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85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Количество обустроенных источников нецентрализованного водоснабжения, в текущем году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единиц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27336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85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Количество проведенных экологических лагерей, акций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единиц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9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9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В соответствии с планом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2192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85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Задача 3.  Совершенствование системы экологического образования, воспитания и просвещения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98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85"/>
                        </a:spcBef>
                      </a:pPr>
                      <a:endParaRPr sz="70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Количество предупредительных</a:t>
                      </a:r>
                      <a:r>
                        <a:rPr lang="ru-RU" sz="700" spc="-15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щитов, информационных стендов экологического значения</a:t>
                      </a: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7625" marR="47625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шт.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4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4</a:t>
                      </a:r>
                    </a:p>
                  </a:txBody>
                  <a:tcPr marL="47625" marR="47625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В соответствии с планом с </a:t>
                      </a:r>
                      <a:r>
                        <a:rPr lang="en-US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I-IV</a:t>
                      </a: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квартал года</a:t>
                      </a:r>
                      <a:endParaRPr lang="ru-RU" sz="700" spc="-15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081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Задача</a:t>
                      </a:r>
                      <a:r>
                        <a:rPr lang="ru-RU" sz="700" spc="-15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4. Обеспечение экологической безопасности, безопасности гидротехнических сооружений</a:t>
                      </a: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77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Количество застрахованных объектов</a:t>
                      </a:r>
                    </a:p>
                  </a:txBody>
                  <a:tcPr marL="47625" marR="47625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единиц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</a:t>
                      </a:r>
                    </a:p>
                  </a:txBody>
                  <a:tcPr marL="47625" marR="47625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В соответствии с планом мероприятий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377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800" b="1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Подпрограмма 6.  «Реализация основных направлений в строительном комплексе Шалинского городского округа </a:t>
                      </a:r>
                    </a:p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800" b="1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до 2020 года»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377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104139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800100" algn="l"/>
                        </a:tabLst>
                        <a:defRPr/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Цель 1.Обеспечение населения Шалинского городского округа доступным и комфортным жильем путем</a:t>
                      </a:r>
                      <a:r>
                        <a:rPr lang="ru-RU" sz="700" spc="-15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реализации механизмов поддержки и развития жилищного строительства и стимулирования спроса на рынке жилья</a:t>
                      </a:r>
                    </a:p>
                    <a:p>
                      <a:pPr marL="0" marR="104139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800100" algn="l"/>
                        </a:tabLst>
                        <a:defRPr/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Задача 1. Подготовка и развитие территорий в целях жилищного строительства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377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Площадь территорий, для которых разработана документация по планировке территории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га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102,1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0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Отсутствие финансирования</a:t>
                      </a:r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27377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104139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800100" algn="l"/>
                        </a:tabLst>
                        <a:defRPr/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Задача 2.</a:t>
                      </a:r>
                      <a:r>
                        <a:rPr lang="ru-RU" sz="700" spc="-15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Создание условий для активного участия в жилищном строительстве жилищных некоммерческих объединений граждан и индивидуальных застройщиков</a:t>
                      </a: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377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Количество отмежеванных земельных участков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шт.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40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40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27377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Общая площадь приобретенных нежилых помещений для решения вопросов местного значения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кв.м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428,9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428,9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377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b="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Цель</a:t>
                      </a: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 2. Развитие инфраструктуры образовательных учреждений и объектов в сфере физической культуры и спорта.</a:t>
                      </a:r>
                    </a:p>
                    <a:p>
                      <a:pPr marL="0" marR="104139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800100" algn="l"/>
                        </a:tabLst>
                        <a:defRPr/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Задача 3. Формирование сети образовательных учреждений и объектов в сфере физической культуры и спорта с современной инфраструктурой, с материально-техническим обеспечением, соответствующим требованиям законодательства в сфере образования, способной удовлетворить образовательные потребности населения Шалинского</a:t>
                      </a:r>
                      <a:r>
                        <a:rPr lang="ru-RU" sz="700" spc="-15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городского округа</a:t>
                      </a: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377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Количество</a:t>
                      </a:r>
                      <a:r>
                        <a:rPr lang="ru-RU" sz="700" spc="-15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объектов в сфере дошкольного образования, строящихся</a:t>
                      </a: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единиц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377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Количество</a:t>
                      </a:r>
                      <a:r>
                        <a:rPr lang="ru-RU" sz="700" spc="-15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объектов в сфере дошкольного образования, введенных в эксплуатацию</a:t>
                      </a: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единиц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27377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Количество объектов в сфере физической культуры и спорта,</a:t>
                      </a:r>
                      <a:r>
                        <a:rPr lang="ru-RU" sz="700" spc="-15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по которым разработана проектно-сметная документация и проведена ее государственная и ценовая экспертиза</a:t>
                      </a: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единиц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0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0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Строительство завершено. Разрешение на ввод планируется выдать до 15.01.2019 года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377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Степень готовности объектов в сфере физической культуры и спорта,</a:t>
                      </a:r>
                      <a:r>
                        <a:rPr lang="ru-RU" sz="700" spc="-15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строящихся</a:t>
                      </a: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%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27377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800" b="1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Подпрограмма 7. «Социальная поддержка и социальное обслуживание населения </a:t>
                      </a:r>
                    </a:p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800" b="1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Шалинского городского округа до 2020 года»</a:t>
                      </a: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27377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Цель 1. Повышение уровня и качества жизни жителей Шалинского городского округа. </a:t>
                      </a:r>
                    </a:p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Задача 1. Обеспечение</a:t>
                      </a:r>
                      <a:r>
                        <a:rPr lang="ru-RU" sz="700" spc="-15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выполнения государственных полномочий Свердловской области по предоставлению гражданам субсидий на оплату жилого помещения и коммунальных услуг</a:t>
                      </a: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</a:tbl>
          </a:graphicData>
        </a:graphic>
      </p:graphicFrame>
      <p:grpSp>
        <p:nvGrpSpPr>
          <p:cNvPr id="23" name="Группа 22"/>
          <p:cNvGrpSpPr/>
          <p:nvPr/>
        </p:nvGrpSpPr>
        <p:grpSpPr>
          <a:xfrm>
            <a:off x="0" y="196850"/>
            <a:ext cx="7740523" cy="409625"/>
            <a:chOff x="0" y="288010"/>
            <a:chExt cx="7740523" cy="409625"/>
          </a:xfrm>
        </p:grpSpPr>
        <p:sp>
          <p:nvSpPr>
            <p:cNvPr id="24" name="object 3"/>
            <p:cNvSpPr/>
            <p:nvPr/>
          </p:nvSpPr>
          <p:spPr>
            <a:xfrm>
              <a:off x="7567803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4"/>
            <p:cNvSpPr/>
            <p:nvPr/>
          </p:nvSpPr>
          <p:spPr>
            <a:xfrm>
              <a:off x="7376998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5"/>
            <p:cNvSpPr/>
            <p:nvPr/>
          </p:nvSpPr>
          <p:spPr>
            <a:xfrm>
              <a:off x="7186193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6"/>
            <p:cNvSpPr/>
            <p:nvPr/>
          </p:nvSpPr>
          <p:spPr>
            <a:xfrm>
              <a:off x="6995400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7"/>
            <p:cNvSpPr/>
            <p:nvPr/>
          </p:nvSpPr>
          <p:spPr>
            <a:xfrm>
              <a:off x="0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8"/>
            <p:cNvSpPr/>
            <p:nvPr/>
          </p:nvSpPr>
          <p:spPr>
            <a:xfrm>
              <a:off x="251999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9"/>
            <p:cNvSpPr/>
            <p:nvPr/>
          </p:nvSpPr>
          <p:spPr>
            <a:xfrm>
              <a:off x="504000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10"/>
            <p:cNvSpPr/>
            <p:nvPr/>
          </p:nvSpPr>
          <p:spPr>
            <a:xfrm>
              <a:off x="756000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grpSp>
          <p:nvGrpSpPr>
            <p:cNvPr id="32" name="Группа 44"/>
            <p:cNvGrpSpPr/>
            <p:nvPr/>
          </p:nvGrpSpPr>
          <p:grpSpPr>
            <a:xfrm>
              <a:off x="990600" y="288010"/>
              <a:ext cx="6101715" cy="396240"/>
              <a:chOff x="990600" y="288010"/>
              <a:chExt cx="6101715" cy="396240"/>
            </a:xfrm>
          </p:grpSpPr>
          <p:sp>
            <p:nvSpPr>
              <p:cNvPr id="34" name="object 12"/>
              <p:cNvSpPr/>
              <p:nvPr/>
            </p:nvSpPr>
            <p:spPr>
              <a:xfrm>
                <a:off x="990600" y="288010"/>
                <a:ext cx="6101715" cy="396240"/>
              </a:xfrm>
              <a:custGeom>
                <a:avLst/>
                <a:gdLst/>
                <a:ahLst/>
                <a:cxnLst/>
                <a:rect l="l" t="t" r="r" b="b"/>
                <a:pathLst>
                  <a:path w="6101715" h="396240">
                    <a:moveTo>
                      <a:pt x="6028944" y="0"/>
                    </a:moveTo>
                    <a:lnTo>
                      <a:pt x="280758" y="0"/>
                    </a:lnTo>
                    <a:lnTo>
                      <a:pt x="0" y="198031"/>
                    </a:lnTo>
                    <a:lnTo>
                      <a:pt x="280758" y="395998"/>
                    </a:lnTo>
                    <a:lnTo>
                      <a:pt x="6028944" y="395998"/>
                    </a:lnTo>
                    <a:lnTo>
                      <a:pt x="6057141" y="391390"/>
                    </a:lnTo>
                    <a:lnTo>
                      <a:pt x="6080172" y="378823"/>
                    </a:lnTo>
                    <a:lnTo>
                      <a:pt x="6095702" y="360181"/>
                    </a:lnTo>
                    <a:lnTo>
                      <a:pt x="6101397" y="337350"/>
                    </a:lnTo>
                    <a:lnTo>
                      <a:pt x="6101397" y="58648"/>
                    </a:lnTo>
                    <a:lnTo>
                      <a:pt x="6095702" y="35816"/>
                    </a:lnTo>
                    <a:lnTo>
                      <a:pt x="6080172" y="17175"/>
                    </a:lnTo>
                    <a:lnTo>
                      <a:pt x="6057141" y="4607"/>
                    </a:lnTo>
                    <a:lnTo>
                      <a:pt x="6028944" y="0"/>
                    </a:lnTo>
                    <a:close/>
                  </a:path>
                </a:pathLst>
              </a:custGeom>
              <a:solidFill>
                <a:srgbClr val="00B8B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35" name="object 13"/>
              <p:cNvSpPr/>
              <p:nvPr/>
            </p:nvSpPr>
            <p:spPr>
              <a:xfrm>
                <a:off x="6734556" y="342011"/>
                <a:ext cx="288290" cy="288290"/>
              </a:xfrm>
              <a:custGeom>
                <a:avLst/>
                <a:gdLst/>
                <a:ahLst/>
                <a:cxnLst/>
                <a:rect l="l" t="t" r="r" b="b"/>
                <a:pathLst>
                  <a:path w="288290" h="288290">
                    <a:moveTo>
                      <a:pt x="235673" y="0"/>
                    </a:moveTo>
                    <a:lnTo>
                      <a:pt x="52324" y="0"/>
                    </a:lnTo>
                    <a:lnTo>
                      <a:pt x="31953" y="4105"/>
                    </a:lnTo>
                    <a:lnTo>
                      <a:pt x="15322" y="15308"/>
                    </a:lnTo>
                    <a:lnTo>
                      <a:pt x="4110" y="31937"/>
                    </a:lnTo>
                    <a:lnTo>
                      <a:pt x="0" y="52324"/>
                    </a:lnTo>
                    <a:lnTo>
                      <a:pt x="0" y="235661"/>
                    </a:lnTo>
                    <a:lnTo>
                      <a:pt x="4110" y="256031"/>
                    </a:lnTo>
                    <a:lnTo>
                      <a:pt x="15322" y="272662"/>
                    </a:lnTo>
                    <a:lnTo>
                      <a:pt x="31953" y="283874"/>
                    </a:lnTo>
                    <a:lnTo>
                      <a:pt x="52324" y="287985"/>
                    </a:lnTo>
                    <a:lnTo>
                      <a:pt x="235673" y="287985"/>
                    </a:lnTo>
                    <a:lnTo>
                      <a:pt x="256038" y="283874"/>
                    </a:lnTo>
                    <a:lnTo>
                      <a:pt x="272670" y="272662"/>
                    </a:lnTo>
                    <a:lnTo>
                      <a:pt x="283885" y="256031"/>
                    </a:lnTo>
                    <a:lnTo>
                      <a:pt x="287997" y="235661"/>
                    </a:lnTo>
                    <a:lnTo>
                      <a:pt x="287997" y="52324"/>
                    </a:lnTo>
                    <a:lnTo>
                      <a:pt x="283885" y="31937"/>
                    </a:lnTo>
                    <a:lnTo>
                      <a:pt x="272670" y="15308"/>
                    </a:lnTo>
                    <a:lnTo>
                      <a:pt x="256038" y="4105"/>
                    </a:lnTo>
                    <a:lnTo>
                      <a:pt x="235673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36" name="object 14"/>
              <p:cNvSpPr txBox="1"/>
              <p:nvPr/>
            </p:nvSpPr>
            <p:spPr>
              <a:xfrm>
                <a:off x="6762750" y="381748"/>
                <a:ext cx="245403" cy="18466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marL="12700">
                  <a:lnSpc>
                    <a:spcPct val="100000"/>
                  </a:lnSpc>
                </a:pPr>
                <a:r>
                  <a:rPr lang="ru-RU" sz="1200" b="1" spc="25" dirty="0" smtClean="0">
                    <a:solidFill>
                      <a:srgbClr val="009DA2"/>
                    </a:solidFill>
                    <a:latin typeface="Gill Sans MT"/>
                    <a:cs typeface="Gill Sans MT"/>
                  </a:rPr>
                  <a:t>24</a:t>
                </a:r>
                <a:endParaRPr sz="1200" dirty="0">
                  <a:latin typeface="Gill Sans MT"/>
                  <a:cs typeface="Gill Sans MT"/>
                </a:endParaRPr>
              </a:p>
            </p:txBody>
          </p:sp>
        </p:grpSp>
        <p:sp>
          <p:nvSpPr>
            <p:cNvPr id="33" name="object 21"/>
            <p:cNvSpPr txBox="1"/>
            <p:nvPr/>
          </p:nvSpPr>
          <p:spPr>
            <a:xfrm>
              <a:off x="1276350" y="364210"/>
              <a:ext cx="5410200" cy="33342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 marR="5080">
                <a:lnSpc>
                  <a:spcPts val="1300"/>
                </a:lnSpc>
              </a:pPr>
              <a:r>
                <a:rPr lang="ru-RU" sz="1000" b="1" spc="-45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ДОСТИЖЕНИЕ</a:t>
              </a:r>
              <a:r>
                <a:rPr lang="ru-RU" sz="1000" b="1" spc="-12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 </a:t>
              </a:r>
              <a:r>
                <a:rPr lang="ru-RU" sz="1000" b="1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ЦЕЛЕВЫХ</a:t>
              </a:r>
              <a:r>
                <a:rPr lang="ru-RU" sz="1000" b="1" spc="-12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 </a:t>
              </a:r>
              <a:r>
                <a:rPr lang="ru-RU" sz="1000" b="1" spc="-3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ПОКАЗАТЕЛЕЙ</a:t>
              </a:r>
              <a:r>
                <a:rPr lang="ru-RU" sz="1000" b="1" spc="-12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 </a:t>
              </a:r>
              <a:r>
                <a:rPr lang="ru-RU" sz="1000" b="1" spc="-2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МУНИЦИПАЛЬНЫХ </a:t>
              </a:r>
              <a:r>
                <a:rPr lang="ru-RU" sz="1000" b="1" spc="1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ПРОГРАММ  </a:t>
              </a:r>
              <a:r>
                <a:rPr lang="ru-RU" sz="1000" b="1" spc="-2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ШАЛИНСКОГО ГОРОДСКОГО ОКРУГА </a:t>
              </a:r>
              <a:r>
                <a:rPr lang="ru-RU" sz="1000" b="1" spc="45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В</a:t>
              </a:r>
              <a:r>
                <a:rPr lang="ru-RU" sz="1000" b="1" spc="-95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 </a:t>
              </a:r>
              <a:r>
                <a:rPr lang="ru-RU" sz="1000" b="1" spc="-3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2018</a:t>
              </a:r>
              <a:r>
                <a:rPr lang="ru-RU" sz="1000" b="1" spc="-95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 </a:t>
              </a:r>
              <a:r>
                <a:rPr lang="ru-RU" sz="1000" b="1" spc="-3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ГОДУ</a:t>
              </a:r>
              <a:endParaRPr lang="ru-RU" sz="1000" dirty="0" smtClean="0">
                <a:latin typeface="Trebuchet MS"/>
                <a:cs typeface="Trebuchet MS"/>
              </a:endParaRPr>
            </a:p>
          </p:txBody>
        </p:sp>
      </p:grp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416000" y="12"/>
            <a:ext cx="323989" cy="1090799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717442" y="342011"/>
            <a:ext cx="288290" cy="288290"/>
          </a:xfrm>
          <a:custGeom>
            <a:avLst/>
            <a:gdLst/>
            <a:ahLst/>
            <a:cxnLst/>
            <a:rect l="l" t="t" r="r" b="b"/>
            <a:pathLst>
              <a:path w="288290" h="288290">
                <a:moveTo>
                  <a:pt x="235673" y="0"/>
                </a:moveTo>
                <a:lnTo>
                  <a:pt x="52324" y="0"/>
                </a:lnTo>
                <a:lnTo>
                  <a:pt x="31959" y="4105"/>
                </a:lnTo>
                <a:lnTo>
                  <a:pt x="15327" y="15308"/>
                </a:lnTo>
                <a:lnTo>
                  <a:pt x="4112" y="31937"/>
                </a:lnTo>
                <a:lnTo>
                  <a:pt x="0" y="52324"/>
                </a:lnTo>
                <a:lnTo>
                  <a:pt x="0" y="235661"/>
                </a:lnTo>
                <a:lnTo>
                  <a:pt x="4112" y="256031"/>
                </a:lnTo>
                <a:lnTo>
                  <a:pt x="15327" y="272662"/>
                </a:lnTo>
                <a:lnTo>
                  <a:pt x="31959" y="283874"/>
                </a:lnTo>
                <a:lnTo>
                  <a:pt x="52324" y="287985"/>
                </a:lnTo>
                <a:lnTo>
                  <a:pt x="235673" y="287985"/>
                </a:lnTo>
                <a:lnTo>
                  <a:pt x="256043" y="283874"/>
                </a:lnTo>
                <a:lnTo>
                  <a:pt x="272675" y="272662"/>
                </a:lnTo>
                <a:lnTo>
                  <a:pt x="283887" y="256031"/>
                </a:lnTo>
                <a:lnTo>
                  <a:pt x="287997" y="235661"/>
                </a:lnTo>
                <a:lnTo>
                  <a:pt x="287997" y="52324"/>
                </a:lnTo>
                <a:lnTo>
                  <a:pt x="283887" y="31937"/>
                </a:lnTo>
                <a:lnTo>
                  <a:pt x="272675" y="15308"/>
                </a:lnTo>
                <a:lnTo>
                  <a:pt x="256043" y="4105"/>
                </a:lnTo>
                <a:lnTo>
                  <a:pt x="23567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0" y="10420698"/>
            <a:ext cx="7740015" cy="0"/>
          </a:xfrm>
          <a:custGeom>
            <a:avLst/>
            <a:gdLst/>
            <a:ahLst/>
            <a:cxnLst/>
            <a:rect l="l" t="t" r="r" b="b"/>
            <a:pathLst>
              <a:path w="7740015">
                <a:moveTo>
                  <a:pt x="0" y="0"/>
                </a:moveTo>
                <a:lnTo>
                  <a:pt x="7739997" y="0"/>
                </a:lnTo>
              </a:path>
            </a:pathLst>
          </a:custGeom>
          <a:ln w="6350">
            <a:solidFill>
              <a:srgbClr val="8A8C8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0" y="10506584"/>
            <a:ext cx="7740015" cy="0"/>
          </a:xfrm>
          <a:custGeom>
            <a:avLst/>
            <a:gdLst/>
            <a:ahLst/>
            <a:cxnLst/>
            <a:rect l="l" t="t" r="r" b="b"/>
            <a:pathLst>
              <a:path w="7740015">
                <a:moveTo>
                  <a:pt x="0" y="0"/>
                </a:moveTo>
                <a:lnTo>
                  <a:pt x="7739997" y="0"/>
                </a:lnTo>
              </a:path>
            </a:pathLst>
          </a:custGeom>
          <a:ln w="6350">
            <a:solidFill>
              <a:srgbClr val="8A8C8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0" y="10597236"/>
            <a:ext cx="7740015" cy="0"/>
          </a:xfrm>
          <a:custGeom>
            <a:avLst/>
            <a:gdLst/>
            <a:ahLst/>
            <a:cxnLst/>
            <a:rect l="l" t="t" r="r" b="b"/>
            <a:pathLst>
              <a:path w="7740015">
                <a:moveTo>
                  <a:pt x="0" y="0"/>
                </a:moveTo>
                <a:lnTo>
                  <a:pt x="7739997" y="0"/>
                </a:lnTo>
              </a:path>
            </a:pathLst>
          </a:custGeom>
          <a:ln w="6350">
            <a:solidFill>
              <a:srgbClr val="8A8C8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0" y="10602001"/>
            <a:ext cx="5016500" cy="0"/>
          </a:xfrm>
          <a:custGeom>
            <a:avLst/>
            <a:gdLst/>
            <a:ahLst/>
            <a:cxnLst/>
            <a:rect l="l" t="t" r="r" b="b"/>
            <a:pathLst>
              <a:path w="5016500">
                <a:moveTo>
                  <a:pt x="0" y="0"/>
                </a:moveTo>
                <a:lnTo>
                  <a:pt x="5016138" y="0"/>
                </a:lnTo>
              </a:path>
            </a:pathLst>
          </a:custGeom>
          <a:ln w="36004">
            <a:solidFill>
              <a:srgbClr val="00A3A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0" y="10511350"/>
            <a:ext cx="4229735" cy="0"/>
          </a:xfrm>
          <a:custGeom>
            <a:avLst/>
            <a:gdLst/>
            <a:ahLst/>
            <a:cxnLst/>
            <a:rect l="l" t="t" r="r" b="b"/>
            <a:pathLst>
              <a:path w="4229735">
                <a:moveTo>
                  <a:pt x="0" y="0"/>
                </a:moveTo>
                <a:lnTo>
                  <a:pt x="4229411" y="0"/>
                </a:lnTo>
              </a:path>
            </a:pathLst>
          </a:custGeom>
          <a:ln w="36004">
            <a:solidFill>
              <a:srgbClr val="00B8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0" y="10420700"/>
            <a:ext cx="3446779" cy="0"/>
          </a:xfrm>
          <a:custGeom>
            <a:avLst/>
            <a:gdLst/>
            <a:ahLst/>
            <a:cxnLst/>
            <a:rect l="l" t="t" r="r" b="b"/>
            <a:pathLst>
              <a:path w="3446779">
                <a:moveTo>
                  <a:pt x="0" y="0"/>
                </a:moveTo>
                <a:lnTo>
                  <a:pt x="3446329" y="0"/>
                </a:lnTo>
              </a:path>
            </a:pathLst>
          </a:custGeom>
          <a:ln w="36004">
            <a:solidFill>
              <a:srgbClr val="A2DAD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1"/>
          <p:cNvSpPr txBox="1"/>
          <p:nvPr/>
        </p:nvSpPr>
        <p:spPr>
          <a:xfrm>
            <a:off x="1440624" y="324218"/>
            <a:ext cx="5149850" cy="3416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1300"/>
              </a:lnSpc>
            </a:pPr>
            <a:r>
              <a:rPr sz="1200" b="1" spc="-45" dirty="0" smtClean="0">
                <a:solidFill>
                  <a:srgbClr val="FFFFFF"/>
                </a:solidFill>
                <a:latin typeface="Trebuchet MS"/>
                <a:cs typeface="Trebuchet MS"/>
              </a:rPr>
              <a:t>ДОСТИЖЕНИ</a:t>
            </a:r>
            <a:r>
              <a:rPr lang="ru-RU" sz="1200" b="1" spc="-45" dirty="0" smtClean="0">
                <a:solidFill>
                  <a:srgbClr val="FFFFFF"/>
                </a:solidFill>
                <a:latin typeface="Trebuchet MS"/>
                <a:cs typeface="Trebuchet MS"/>
              </a:rPr>
              <a:t>Е</a:t>
            </a:r>
            <a:r>
              <a:rPr sz="1200" b="1" spc="-120" dirty="0" smtClean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b="1" dirty="0">
                <a:solidFill>
                  <a:srgbClr val="FFFFFF"/>
                </a:solidFill>
                <a:latin typeface="Trebuchet MS"/>
                <a:cs typeface="Trebuchet MS"/>
              </a:rPr>
              <a:t>ЦЕЛЕВЫХ</a:t>
            </a:r>
            <a:r>
              <a:rPr sz="1200" b="1" spc="-1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b="1" spc="-30" dirty="0">
                <a:solidFill>
                  <a:srgbClr val="FFFFFF"/>
                </a:solidFill>
                <a:latin typeface="Trebuchet MS"/>
                <a:cs typeface="Trebuchet MS"/>
              </a:rPr>
              <a:t>ПОКАЗАТЕЛЕЙ</a:t>
            </a:r>
            <a:r>
              <a:rPr sz="1200" b="1" spc="-1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lang="ru-RU" sz="1200" b="1" spc="-20" dirty="0" smtClean="0">
                <a:solidFill>
                  <a:srgbClr val="FFFFFF"/>
                </a:solidFill>
                <a:latin typeface="Trebuchet MS"/>
                <a:cs typeface="Trebuchet MS"/>
              </a:rPr>
              <a:t>МУНИЦИПАЛЬНЫХ </a:t>
            </a:r>
            <a:r>
              <a:rPr sz="1200" b="1" spc="10" dirty="0" smtClean="0">
                <a:solidFill>
                  <a:srgbClr val="FFFFFF"/>
                </a:solidFill>
                <a:latin typeface="Trebuchet MS"/>
                <a:cs typeface="Trebuchet MS"/>
              </a:rPr>
              <a:t>ПРОГРАММ  </a:t>
            </a:r>
            <a:r>
              <a:rPr lang="ru-RU" sz="1200" b="1" spc="-20" dirty="0" smtClean="0">
                <a:solidFill>
                  <a:srgbClr val="FFFFFF"/>
                </a:solidFill>
                <a:latin typeface="Trebuchet MS"/>
                <a:cs typeface="Trebuchet MS"/>
              </a:rPr>
              <a:t>ШАЛИНСКОГО ГОРОДСКОГО ОКРУГА </a:t>
            </a:r>
            <a:r>
              <a:rPr sz="1200" b="1" spc="45" dirty="0" smtClean="0">
                <a:solidFill>
                  <a:srgbClr val="FFFFFF"/>
                </a:solidFill>
                <a:latin typeface="Trebuchet MS"/>
                <a:cs typeface="Trebuchet MS"/>
              </a:rPr>
              <a:t>В</a:t>
            </a:r>
            <a:r>
              <a:rPr sz="1200" b="1" spc="-95" dirty="0" smtClean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b="1" spc="-30" dirty="0" smtClean="0">
                <a:solidFill>
                  <a:srgbClr val="FFFFFF"/>
                </a:solidFill>
                <a:latin typeface="Trebuchet MS"/>
                <a:cs typeface="Trebuchet MS"/>
              </a:rPr>
              <a:t>201</a:t>
            </a:r>
            <a:r>
              <a:rPr lang="ru-RU" sz="1200" b="1" spc="-30" dirty="0" smtClean="0">
                <a:solidFill>
                  <a:srgbClr val="FFFFFF"/>
                </a:solidFill>
                <a:latin typeface="Trebuchet MS"/>
                <a:cs typeface="Trebuchet MS"/>
              </a:rPr>
              <a:t>8</a:t>
            </a:r>
            <a:r>
              <a:rPr sz="1200" b="1" spc="-95" dirty="0" smtClean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b="1" spc="-30" dirty="0">
                <a:solidFill>
                  <a:srgbClr val="FFFFFF"/>
                </a:solidFill>
                <a:latin typeface="Trebuchet MS"/>
                <a:cs typeface="Trebuchet MS"/>
              </a:rPr>
              <a:t>ГОДУ</a:t>
            </a:r>
            <a:endParaRPr sz="1200" dirty="0">
              <a:latin typeface="Trebuchet MS"/>
              <a:cs typeface="Trebuchet MS"/>
            </a:endParaRPr>
          </a:p>
        </p:txBody>
      </p:sp>
      <p:graphicFrame>
        <p:nvGraphicFramePr>
          <p:cNvPr id="26" name="object 21"/>
          <p:cNvGraphicFramePr>
            <a:graphicFrameLocks noGrp="1"/>
          </p:cNvGraphicFramePr>
          <p:nvPr/>
        </p:nvGraphicFramePr>
        <p:xfrm>
          <a:off x="514350" y="806450"/>
          <a:ext cx="6734244" cy="938173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98860"/>
                <a:gridCol w="2749140"/>
                <a:gridCol w="762000"/>
                <a:gridCol w="685800"/>
                <a:gridCol w="685800"/>
                <a:gridCol w="762000"/>
                <a:gridCol w="790644"/>
              </a:tblGrid>
              <a:tr h="304800">
                <a:tc rowSpan="2">
                  <a:txBody>
                    <a:bodyPr/>
                    <a:lstStyle/>
                    <a:p>
                      <a:pPr marL="39370" marR="28575" indent="19050" algn="ctr">
                        <a:lnSpc>
                          <a:spcPts val="700"/>
                        </a:lnSpc>
                      </a:pPr>
                      <a:r>
                        <a:rPr sz="800" b="1" spc="90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№  </a:t>
                      </a:r>
                      <a:r>
                        <a:rPr sz="800" b="1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п/п</a:t>
                      </a:r>
                      <a:endParaRPr sz="8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 anchor="ctr"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700"/>
                        </a:lnSpc>
                        <a:spcAft>
                          <a:spcPts val="0"/>
                        </a:spcAft>
                      </a:pPr>
                      <a:r>
                        <a:rPr lang="ru-RU" sz="800" b="1" spc="-5" dirty="0" smtClean="0">
                          <a:solidFill>
                            <a:srgbClr val="FFFFFF"/>
                          </a:solidFill>
                          <a:latin typeface="Trebuchet MS"/>
                          <a:ea typeface="+mn-ea"/>
                          <a:cs typeface="Trebuchet MS"/>
                        </a:rPr>
                        <a:t>Цели, задачи и целевые показатели</a:t>
                      </a:r>
                    </a:p>
                  </a:txBody>
                  <a:tcPr marL="39370" marR="39370" marT="64770" marB="64770" anchor="ctr">
                    <a:lnL w="6350">
                      <a:solidFill>
                        <a:srgbClr val="FFFFFF"/>
                      </a:solidFill>
                      <a:prstDash val="soli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700"/>
                        </a:lnSpc>
                        <a:spcAft>
                          <a:spcPts val="0"/>
                        </a:spcAft>
                      </a:pPr>
                      <a:r>
                        <a:rPr lang="ru-RU" sz="800" b="1" spc="-5" dirty="0" smtClean="0">
                          <a:solidFill>
                            <a:srgbClr val="FFFFFF"/>
                          </a:solidFill>
                          <a:latin typeface="Trebuchet MS"/>
                          <a:ea typeface="+mn-ea"/>
                          <a:cs typeface="Trebuchet MS"/>
                        </a:rPr>
                        <a:t>Единица измерения</a:t>
                      </a:r>
                    </a:p>
                  </a:txBody>
                  <a:tcPr marL="39370" marR="39370" marT="64770" marB="6477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700"/>
                        </a:lnSpc>
                        <a:spcAft>
                          <a:spcPts val="0"/>
                        </a:spcAft>
                      </a:pPr>
                      <a:r>
                        <a:rPr lang="ru-RU" sz="800" b="1" spc="-5" dirty="0" smtClean="0">
                          <a:solidFill>
                            <a:srgbClr val="FFFFFF"/>
                          </a:solidFill>
                          <a:latin typeface="Trebuchet MS"/>
                          <a:ea typeface="+mn-ea"/>
                          <a:cs typeface="Trebuchet MS"/>
                        </a:rPr>
                        <a:t>Значение целевого показателя </a:t>
                      </a:r>
                      <a:r>
                        <a:rPr lang="ru-RU" sz="800" b="1" spc="-5" dirty="0" smtClean="0">
                          <a:solidFill>
                            <a:srgbClr val="FFFFFF"/>
                          </a:solidFill>
                          <a:latin typeface="Trebuchet MS"/>
                          <a:ea typeface="+mn-ea"/>
                          <a:cs typeface="Trebuchet MS"/>
                          <a:hlinkClick r:id="" action="ppaction://hlinkfile"/>
                        </a:rPr>
                        <a:t>&lt;*&gt;</a:t>
                      </a:r>
                      <a:endParaRPr lang="ru-RU" sz="800" b="1" spc="-5" dirty="0" smtClean="0">
                        <a:solidFill>
                          <a:srgbClr val="FFFFFF"/>
                        </a:solidFill>
                        <a:latin typeface="Trebuchet MS"/>
                        <a:ea typeface="+mn-ea"/>
                        <a:cs typeface="Trebuchet MS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ts val="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spc="-5" dirty="0" smtClean="0">
                          <a:solidFill>
                            <a:srgbClr val="FFFFFF"/>
                          </a:solidFill>
                          <a:latin typeface="Trebuchet MS"/>
                          <a:ea typeface="+mn-ea"/>
                          <a:cs typeface="Trebuchet MS"/>
                        </a:rPr>
                        <a:t>Процент выполнения</a:t>
                      </a:r>
                    </a:p>
                  </a:txBody>
                  <a:tcPr marL="39370" marR="39370" marT="64770" marB="6477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74295" marR="66040" indent="12700" algn="ctr" defTabSz="914400" eaLnBrk="1" fontAlgn="auto" latinLnBrk="0" hangingPunct="1">
                        <a:lnSpc>
                          <a:spcPts val="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spc="-5" dirty="0" smtClean="0">
                          <a:solidFill>
                            <a:srgbClr val="FFFFFF"/>
                          </a:solidFill>
                          <a:latin typeface="Trebuchet MS"/>
                          <a:ea typeface="+mn-ea"/>
                          <a:cs typeface="Trebuchet MS"/>
                        </a:rPr>
                        <a:t>Причины отклонений от планового значения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pPr marL="39370" marR="28575" indent="19050" algn="ctr">
                        <a:lnSpc>
                          <a:spcPts val="700"/>
                        </a:lnSpc>
                      </a:pPr>
                      <a:endParaRPr sz="7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 anchor="ctr"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ts val="700"/>
                        </a:lnSpc>
                        <a:spcAft>
                          <a:spcPts val="0"/>
                        </a:spcAft>
                      </a:pPr>
                      <a:endParaRPr lang="ru-RU" sz="700" b="1" spc="-5" dirty="0" smtClean="0">
                        <a:solidFill>
                          <a:srgbClr val="FFFFFF"/>
                        </a:solidFill>
                        <a:latin typeface="Trebuchet MS"/>
                        <a:ea typeface="+mn-ea"/>
                        <a:cs typeface="Trebuchet MS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700"/>
                        </a:lnSpc>
                        <a:spcAft>
                          <a:spcPts val="0"/>
                        </a:spcAft>
                      </a:pPr>
                      <a:r>
                        <a:rPr lang="ru-RU" sz="800" b="1" spc="-5" dirty="0" smtClean="0">
                          <a:solidFill>
                            <a:srgbClr val="FFFFFF"/>
                          </a:solidFill>
                          <a:latin typeface="Trebuchet MS"/>
                          <a:ea typeface="+mn-ea"/>
                          <a:cs typeface="Trebuchet MS"/>
                        </a:rPr>
                        <a:t>план</a:t>
                      </a:r>
                    </a:p>
                  </a:txBody>
                  <a:tcPr marL="39370" marR="39370" marT="64770" marB="6477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700"/>
                        </a:lnSpc>
                        <a:spcAft>
                          <a:spcPts val="0"/>
                        </a:spcAft>
                      </a:pPr>
                      <a:r>
                        <a:rPr lang="ru-RU" sz="800" b="1" spc="-5" dirty="0" smtClean="0">
                          <a:solidFill>
                            <a:srgbClr val="FFFFFF"/>
                          </a:solidFill>
                          <a:latin typeface="Trebuchet MS"/>
                          <a:ea typeface="+mn-ea"/>
                          <a:cs typeface="Trebuchet MS"/>
                        </a:rPr>
                        <a:t>факт</a:t>
                      </a:r>
                    </a:p>
                  </a:txBody>
                  <a:tcPr marL="39370" marR="39370" marT="64770" marB="6477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3353">
                <a:tc>
                  <a:txBody>
                    <a:bodyPr/>
                    <a:lstStyle/>
                    <a:p>
                      <a:pPr marL="21590" marR="104139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</a:t>
                      </a:r>
                      <a:endParaRPr lang="ru-RU" sz="700" spc="-15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1590" marR="104139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</a:t>
                      </a:r>
                      <a:endParaRPr lang="ru-RU" sz="700" spc="-15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3</a:t>
                      </a:r>
                      <a:endParaRPr lang="ru-RU" sz="700" spc="-15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marR="104139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marR="104139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marR="104139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marR="104139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Доля граждан, получивших субсидию на оплату жилого помещения и коммунальных услуг в общей численности</a:t>
                      </a:r>
                      <a:r>
                        <a:rPr lang="ru-RU" sz="700" spc="-15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граждан, имеющих право на соответствующие меры социальной поддержки и обратившихся в уполномоченный орган</a:t>
                      </a: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%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Задача 2. Осуществление государственного полномочия Свердловской области по предоставлению</a:t>
                      </a:r>
                      <a:r>
                        <a:rPr lang="ru-RU" sz="700" spc="-15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отдельным категориям граждан компенсаций расходов на оплату жилого помещения и коммунальных услуг</a:t>
                      </a: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Доля получателей компенсаций расходов на оплату жилого помещения и коммунальных услуг от общего числа</a:t>
                      </a:r>
                      <a:r>
                        <a:rPr lang="ru-RU" sz="700" spc="-15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заявителей, имеющих на это право, обратившихся в уполномоченный орган за его реализацией и не имеющих задолженности по оплате за коммунальные услуги</a:t>
                      </a: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%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Доля использованных средств,</a:t>
                      </a:r>
                      <a:r>
                        <a:rPr lang="ru-RU" sz="700" spc="-15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направленных на выполнение переданных полномочий РФ и СО по предоставлению субсидий на оплату жилого помещения и коммунальных услуг, компенсаций расходов на оплату жилого помещения и коммунальных услуг</a:t>
                      </a: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%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Цель  2. Улучшение положения граждан пожилого возраста и инвалидов, формирование доступной для инвалидов среды жизнедеятельности, социальная поддержка населения, проведение государственной политики</a:t>
                      </a:r>
                      <a:r>
                        <a:rPr lang="ru-RU" sz="700" spc="-15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по улучшению положения семей и возрождению функций семьи</a:t>
                      </a: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. </a:t>
                      </a:r>
                    </a:p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Задача 1. Улучшение социально-экономических условий жизни инвалидов и престарелых граждан</a:t>
                      </a:r>
                    </a:p>
                    <a:p>
                      <a:pPr marL="0" marR="104139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800100" algn="l"/>
                        </a:tabLst>
                        <a:defRPr/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Задача 2. Проведение мероприятий, направленных на реабилитацию инвалидов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Охват социальными услугами пожилых людей из числа выявленных граждан, нуждающихся в социальной поддержке и социальном обслуживании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%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70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70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Охват инвалидов мероприятиями, проводимыми на уровне округа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%</a:t>
                      </a:r>
                    </a:p>
                  </a:txBody>
                  <a:tcPr marL="47625" marR="47625" marT="0" marB="0" anchor="ctr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25</a:t>
                      </a:r>
                    </a:p>
                  </a:txBody>
                  <a:tcPr marL="47625" marR="47625" marT="0" marB="0" anchor="ctr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0</a:t>
                      </a:r>
                    </a:p>
                  </a:txBody>
                  <a:tcPr marL="47625" marR="47625" marT="0" marB="0" anchor="ctr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0</a:t>
                      </a:r>
                    </a:p>
                  </a:txBody>
                  <a:tcPr marL="47625" marR="47625" marT="0" marB="0" anchor="ctr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Количество человек, получающих пенсию за выслугу лет муниципальных служащих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единиц</a:t>
                      </a:r>
                    </a:p>
                  </a:txBody>
                  <a:tcPr marL="47625" marR="47625" marT="0" marB="0" anchor="ctr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45</a:t>
                      </a:r>
                    </a:p>
                  </a:txBody>
                  <a:tcPr marL="47625" marR="47625" marT="0" marB="0" anchor="ctr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43</a:t>
                      </a:r>
                    </a:p>
                  </a:txBody>
                  <a:tcPr marL="47625" marR="47625" marT="0" marB="0" anchor="ctr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102,3</a:t>
                      </a:r>
                    </a:p>
                  </a:txBody>
                  <a:tcPr marL="47625" marR="47625" marT="0" marB="0" anchor="ctr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Задача 3. Пропаганда семейных ценностей, здорового образа жизни</a:t>
                      </a:r>
                    </a:p>
                    <a:p>
                      <a:pPr marL="0" marR="104139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800100" algn="l"/>
                        </a:tabLst>
                        <a:defRPr/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Задача</a:t>
                      </a:r>
                      <a:r>
                        <a:rPr lang="ru-RU" sz="700" spc="-15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4. Повышение степени социальной защищенности детей-инвалидов и обеспечение необходимых условий их интеграции в общество</a:t>
                      </a: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800100" algn="l"/>
                        </a:tabLst>
                        <a:defRPr/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Количество проведенных мероприятий по пропаганде семейных ценностей, здорового образа жизни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единиц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18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800100" algn="l"/>
                        </a:tabLst>
                        <a:defRPr/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Охват семей,</a:t>
                      </a:r>
                      <a:r>
                        <a:rPr lang="ru-RU" sz="700" spc="-15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которым оказана социальная помощь для преодоления трудной жизненной ситуации</a:t>
                      </a: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%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75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56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74,7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800100" algn="l"/>
                        </a:tabLst>
                        <a:defRPr/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Уменьшение количества семей, находящихся в социально опасном положении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единиц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60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18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30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800100" algn="l"/>
                        </a:tabLst>
                        <a:defRPr/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Доля граждан, освободившихся из мест лишения свободы, которые получили единовременную денежную выплату, из числа граждан, освободившихся из мест лишения свободы, обратившихся за получением единовременной денежной выплаты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единиц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0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0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Задача 5. Совершенствование системы профилактики безнадзорности и «социального сиротства»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Уменьшение количества детей, оставшихся без попечения родителей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единиц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178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152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86,4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Цель</a:t>
                      </a:r>
                      <a:r>
                        <a:rPr lang="ru-RU" sz="700" spc="-15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3.</a:t>
                      </a: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  Создание условий для деятельности социально ориентированных некоммерческих организаций, действующих на территории Шалинского городского округа</a:t>
                      </a:r>
                    </a:p>
                    <a:p>
                      <a:pPr marL="0" marR="104139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800100" algn="l"/>
                        </a:tabLst>
                        <a:defRPr/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Задача 1. Создание комплексной</a:t>
                      </a:r>
                      <a:r>
                        <a:rPr lang="ru-RU" sz="700" spc="-15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системы поддержки </a:t>
                      </a: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социально ориентированных некоммерческих организаций, действующих на территории Шалинского городского округа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Доля социально-ориентированных некоммерческих организаций получающих поддержку из средств местного бюджета из общего количества социально-ориентированных некоммерческих организаций,</a:t>
                      </a:r>
                      <a:r>
                        <a:rPr lang="ru-RU" sz="700" spc="-15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зарегистрированных на территории </a:t>
                      </a: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Шалинского городского округа.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%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104139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800100" algn="l"/>
                        </a:tabLst>
                        <a:defRPr/>
                      </a:pPr>
                      <a:r>
                        <a:rPr lang="ru-RU" sz="800" b="1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Подпрограмма 8. "Устойчивое развитие сельских населенных пунктов Шалинского городского округа до 2020 года"</a:t>
                      </a:r>
                    </a:p>
                  </a:txBody>
                  <a:tcPr marL="47625" marR="47625" marT="0" marB="0" anchor="ctr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Цель.  Улучшение уровня и качества жизни населения на основе повышения уровня развития социальной инфраструктуры.</a:t>
                      </a:r>
                    </a:p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Задача. Улучшение жилищных условий граждан, проживающих в сельской местности и обеспечение доступным жильем молодых семей и молодых специалистов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Количество сельских семей, улучшивших жилищные условия  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семей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50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65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Ввод (приобретение) жилья для граждан, проживающих в сельских поселениях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кв.м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215,4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114,4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53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marL="0" marR="104139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800100" algn="l"/>
                        </a:tabLst>
                        <a:defRPr/>
                      </a:pPr>
                      <a:endParaRPr lang="ru-RU" sz="800" b="1" spc="-15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104139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800100" algn="l"/>
                        </a:tabLst>
                        <a:defRPr/>
                      </a:pPr>
                      <a:r>
                        <a:rPr lang="ru-RU" sz="800" b="1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Подпрограмма 9. «Обеспечение жильем молодых семей на территории Шалинского городского округа до 2020 года»</a:t>
                      </a:r>
                    </a:p>
                  </a:txBody>
                  <a:tcPr marL="47625" marR="47625" marT="0" marB="0" anchor="ctr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pSp>
        <p:nvGrpSpPr>
          <p:cNvPr id="23" name="Группа 22"/>
          <p:cNvGrpSpPr/>
          <p:nvPr/>
        </p:nvGrpSpPr>
        <p:grpSpPr>
          <a:xfrm>
            <a:off x="0" y="196850"/>
            <a:ext cx="7740523" cy="409625"/>
            <a:chOff x="0" y="288010"/>
            <a:chExt cx="7740523" cy="409625"/>
          </a:xfrm>
        </p:grpSpPr>
        <p:sp>
          <p:nvSpPr>
            <p:cNvPr id="24" name="object 3"/>
            <p:cNvSpPr/>
            <p:nvPr/>
          </p:nvSpPr>
          <p:spPr>
            <a:xfrm>
              <a:off x="7567803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4"/>
            <p:cNvSpPr/>
            <p:nvPr/>
          </p:nvSpPr>
          <p:spPr>
            <a:xfrm>
              <a:off x="7376998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5"/>
            <p:cNvSpPr/>
            <p:nvPr/>
          </p:nvSpPr>
          <p:spPr>
            <a:xfrm>
              <a:off x="7186193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6"/>
            <p:cNvSpPr/>
            <p:nvPr/>
          </p:nvSpPr>
          <p:spPr>
            <a:xfrm>
              <a:off x="6995400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7"/>
            <p:cNvSpPr/>
            <p:nvPr/>
          </p:nvSpPr>
          <p:spPr>
            <a:xfrm>
              <a:off x="0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8"/>
            <p:cNvSpPr/>
            <p:nvPr/>
          </p:nvSpPr>
          <p:spPr>
            <a:xfrm>
              <a:off x="251999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9"/>
            <p:cNvSpPr/>
            <p:nvPr/>
          </p:nvSpPr>
          <p:spPr>
            <a:xfrm>
              <a:off x="504000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10"/>
            <p:cNvSpPr/>
            <p:nvPr/>
          </p:nvSpPr>
          <p:spPr>
            <a:xfrm>
              <a:off x="756000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grpSp>
          <p:nvGrpSpPr>
            <p:cNvPr id="34" name="Группа 44"/>
            <p:cNvGrpSpPr/>
            <p:nvPr/>
          </p:nvGrpSpPr>
          <p:grpSpPr>
            <a:xfrm>
              <a:off x="990600" y="288010"/>
              <a:ext cx="6101715" cy="396240"/>
              <a:chOff x="990600" y="288010"/>
              <a:chExt cx="6101715" cy="396240"/>
            </a:xfrm>
          </p:grpSpPr>
          <p:sp>
            <p:nvSpPr>
              <p:cNvPr id="36" name="object 12"/>
              <p:cNvSpPr/>
              <p:nvPr/>
            </p:nvSpPr>
            <p:spPr>
              <a:xfrm>
                <a:off x="990600" y="288010"/>
                <a:ext cx="6101715" cy="396240"/>
              </a:xfrm>
              <a:custGeom>
                <a:avLst/>
                <a:gdLst/>
                <a:ahLst/>
                <a:cxnLst/>
                <a:rect l="l" t="t" r="r" b="b"/>
                <a:pathLst>
                  <a:path w="6101715" h="396240">
                    <a:moveTo>
                      <a:pt x="6028944" y="0"/>
                    </a:moveTo>
                    <a:lnTo>
                      <a:pt x="280758" y="0"/>
                    </a:lnTo>
                    <a:lnTo>
                      <a:pt x="0" y="198031"/>
                    </a:lnTo>
                    <a:lnTo>
                      <a:pt x="280758" y="395998"/>
                    </a:lnTo>
                    <a:lnTo>
                      <a:pt x="6028944" y="395998"/>
                    </a:lnTo>
                    <a:lnTo>
                      <a:pt x="6057141" y="391390"/>
                    </a:lnTo>
                    <a:lnTo>
                      <a:pt x="6080172" y="378823"/>
                    </a:lnTo>
                    <a:lnTo>
                      <a:pt x="6095702" y="360181"/>
                    </a:lnTo>
                    <a:lnTo>
                      <a:pt x="6101397" y="337350"/>
                    </a:lnTo>
                    <a:lnTo>
                      <a:pt x="6101397" y="58648"/>
                    </a:lnTo>
                    <a:lnTo>
                      <a:pt x="6095702" y="35816"/>
                    </a:lnTo>
                    <a:lnTo>
                      <a:pt x="6080172" y="17175"/>
                    </a:lnTo>
                    <a:lnTo>
                      <a:pt x="6057141" y="4607"/>
                    </a:lnTo>
                    <a:lnTo>
                      <a:pt x="6028944" y="0"/>
                    </a:lnTo>
                    <a:close/>
                  </a:path>
                </a:pathLst>
              </a:custGeom>
              <a:solidFill>
                <a:srgbClr val="00B8B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37" name="object 13"/>
              <p:cNvSpPr/>
              <p:nvPr/>
            </p:nvSpPr>
            <p:spPr>
              <a:xfrm>
                <a:off x="6734556" y="342011"/>
                <a:ext cx="288290" cy="288290"/>
              </a:xfrm>
              <a:custGeom>
                <a:avLst/>
                <a:gdLst/>
                <a:ahLst/>
                <a:cxnLst/>
                <a:rect l="l" t="t" r="r" b="b"/>
                <a:pathLst>
                  <a:path w="288290" h="288290">
                    <a:moveTo>
                      <a:pt x="235673" y="0"/>
                    </a:moveTo>
                    <a:lnTo>
                      <a:pt x="52324" y="0"/>
                    </a:lnTo>
                    <a:lnTo>
                      <a:pt x="31953" y="4105"/>
                    </a:lnTo>
                    <a:lnTo>
                      <a:pt x="15322" y="15308"/>
                    </a:lnTo>
                    <a:lnTo>
                      <a:pt x="4110" y="31937"/>
                    </a:lnTo>
                    <a:lnTo>
                      <a:pt x="0" y="52324"/>
                    </a:lnTo>
                    <a:lnTo>
                      <a:pt x="0" y="235661"/>
                    </a:lnTo>
                    <a:lnTo>
                      <a:pt x="4110" y="256031"/>
                    </a:lnTo>
                    <a:lnTo>
                      <a:pt x="15322" y="272662"/>
                    </a:lnTo>
                    <a:lnTo>
                      <a:pt x="31953" y="283874"/>
                    </a:lnTo>
                    <a:lnTo>
                      <a:pt x="52324" y="287985"/>
                    </a:lnTo>
                    <a:lnTo>
                      <a:pt x="235673" y="287985"/>
                    </a:lnTo>
                    <a:lnTo>
                      <a:pt x="256038" y="283874"/>
                    </a:lnTo>
                    <a:lnTo>
                      <a:pt x="272670" y="272662"/>
                    </a:lnTo>
                    <a:lnTo>
                      <a:pt x="283885" y="256031"/>
                    </a:lnTo>
                    <a:lnTo>
                      <a:pt x="287997" y="235661"/>
                    </a:lnTo>
                    <a:lnTo>
                      <a:pt x="287997" y="52324"/>
                    </a:lnTo>
                    <a:lnTo>
                      <a:pt x="283885" y="31937"/>
                    </a:lnTo>
                    <a:lnTo>
                      <a:pt x="272670" y="15308"/>
                    </a:lnTo>
                    <a:lnTo>
                      <a:pt x="256038" y="4105"/>
                    </a:lnTo>
                    <a:lnTo>
                      <a:pt x="235673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38" name="object 14"/>
              <p:cNvSpPr txBox="1"/>
              <p:nvPr/>
            </p:nvSpPr>
            <p:spPr>
              <a:xfrm>
                <a:off x="6762750" y="381748"/>
                <a:ext cx="245403" cy="18466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marL="12700">
                  <a:lnSpc>
                    <a:spcPct val="100000"/>
                  </a:lnSpc>
                </a:pPr>
                <a:r>
                  <a:rPr lang="ru-RU" sz="1200" b="1" spc="25" dirty="0" smtClean="0">
                    <a:solidFill>
                      <a:srgbClr val="009DA2"/>
                    </a:solidFill>
                    <a:latin typeface="Gill Sans MT"/>
                    <a:cs typeface="Gill Sans MT"/>
                  </a:rPr>
                  <a:t>25</a:t>
                </a:r>
                <a:endParaRPr sz="1200" dirty="0">
                  <a:latin typeface="Gill Sans MT"/>
                  <a:cs typeface="Gill Sans MT"/>
                </a:endParaRPr>
              </a:p>
            </p:txBody>
          </p:sp>
        </p:grpSp>
        <p:sp>
          <p:nvSpPr>
            <p:cNvPr id="35" name="object 21"/>
            <p:cNvSpPr txBox="1"/>
            <p:nvPr/>
          </p:nvSpPr>
          <p:spPr>
            <a:xfrm>
              <a:off x="1276350" y="364210"/>
              <a:ext cx="5410200" cy="33342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 marR="5080">
                <a:lnSpc>
                  <a:spcPts val="1300"/>
                </a:lnSpc>
              </a:pPr>
              <a:r>
                <a:rPr lang="ru-RU" sz="1000" b="1" spc="-45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ДОСТИЖЕНИЕ</a:t>
              </a:r>
              <a:r>
                <a:rPr lang="ru-RU" sz="1000" b="1" spc="-12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 </a:t>
              </a:r>
              <a:r>
                <a:rPr lang="ru-RU" sz="1000" b="1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ЦЕЛЕВЫХ</a:t>
              </a:r>
              <a:r>
                <a:rPr lang="ru-RU" sz="1000" b="1" spc="-12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 </a:t>
              </a:r>
              <a:r>
                <a:rPr lang="ru-RU" sz="1000" b="1" spc="-3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ПОКАЗАТЕЛЕЙ</a:t>
              </a:r>
              <a:r>
                <a:rPr lang="ru-RU" sz="1000" b="1" spc="-12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 </a:t>
              </a:r>
              <a:r>
                <a:rPr lang="ru-RU" sz="1000" b="1" spc="-2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МУНИЦИПАЛЬНЫХ </a:t>
              </a:r>
              <a:r>
                <a:rPr lang="ru-RU" sz="1000" b="1" spc="1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ПРОГРАММ  </a:t>
              </a:r>
              <a:r>
                <a:rPr lang="ru-RU" sz="1000" b="1" spc="-2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ШАЛИНСКОГО ГОРОДСКОГО ОКРУГА </a:t>
              </a:r>
              <a:r>
                <a:rPr lang="ru-RU" sz="1000" b="1" spc="45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В</a:t>
              </a:r>
              <a:r>
                <a:rPr lang="ru-RU" sz="1000" b="1" spc="-95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 </a:t>
              </a:r>
              <a:r>
                <a:rPr lang="ru-RU" sz="1000" b="1" spc="-3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2018</a:t>
              </a:r>
              <a:r>
                <a:rPr lang="ru-RU" sz="1000" b="1" spc="-95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 </a:t>
              </a:r>
              <a:r>
                <a:rPr lang="ru-RU" sz="1000" b="1" spc="-3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ГОДУ</a:t>
              </a:r>
              <a:endParaRPr lang="ru-RU" sz="1000" dirty="0" smtClean="0">
                <a:latin typeface="Trebuchet MS"/>
                <a:cs typeface="Trebuchet MS"/>
              </a:endParaRPr>
            </a:p>
          </p:txBody>
        </p:sp>
      </p:grp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2"/>
            <a:ext cx="324002" cy="1090799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0" y="10420698"/>
            <a:ext cx="7740015" cy="0"/>
          </a:xfrm>
          <a:custGeom>
            <a:avLst/>
            <a:gdLst/>
            <a:ahLst/>
            <a:cxnLst/>
            <a:rect l="l" t="t" r="r" b="b"/>
            <a:pathLst>
              <a:path w="7740015">
                <a:moveTo>
                  <a:pt x="0" y="0"/>
                </a:moveTo>
                <a:lnTo>
                  <a:pt x="7740001" y="0"/>
                </a:lnTo>
              </a:path>
            </a:pathLst>
          </a:custGeom>
          <a:ln w="6350">
            <a:solidFill>
              <a:srgbClr val="8A8C8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0" y="10506584"/>
            <a:ext cx="7740015" cy="0"/>
          </a:xfrm>
          <a:custGeom>
            <a:avLst/>
            <a:gdLst/>
            <a:ahLst/>
            <a:cxnLst/>
            <a:rect l="l" t="t" r="r" b="b"/>
            <a:pathLst>
              <a:path w="7740015">
                <a:moveTo>
                  <a:pt x="0" y="0"/>
                </a:moveTo>
                <a:lnTo>
                  <a:pt x="7740001" y="0"/>
                </a:lnTo>
              </a:path>
            </a:pathLst>
          </a:custGeom>
          <a:ln w="6350">
            <a:solidFill>
              <a:srgbClr val="8A8C8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0" y="10597236"/>
            <a:ext cx="7740015" cy="0"/>
          </a:xfrm>
          <a:custGeom>
            <a:avLst/>
            <a:gdLst/>
            <a:ahLst/>
            <a:cxnLst/>
            <a:rect l="l" t="t" r="r" b="b"/>
            <a:pathLst>
              <a:path w="7740015">
                <a:moveTo>
                  <a:pt x="0" y="0"/>
                </a:moveTo>
                <a:lnTo>
                  <a:pt x="7740001" y="0"/>
                </a:lnTo>
              </a:path>
            </a:pathLst>
          </a:custGeom>
          <a:ln w="6350">
            <a:solidFill>
              <a:srgbClr val="8A8C8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2723857" y="10602001"/>
            <a:ext cx="5016500" cy="0"/>
          </a:xfrm>
          <a:custGeom>
            <a:avLst/>
            <a:gdLst/>
            <a:ahLst/>
            <a:cxnLst/>
            <a:rect l="l" t="t" r="r" b="b"/>
            <a:pathLst>
              <a:path w="5016500">
                <a:moveTo>
                  <a:pt x="0" y="0"/>
                </a:moveTo>
                <a:lnTo>
                  <a:pt x="5016144" y="0"/>
                </a:lnTo>
              </a:path>
            </a:pathLst>
          </a:custGeom>
          <a:ln w="36004">
            <a:solidFill>
              <a:srgbClr val="00A3A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3510584" y="10511350"/>
            <a:ext cx="4229735" cy="0"/>
          </a:xfrm>
          <a:custGeom>
            <a:avLst/>
            <a:gdLst/>
            <a:ahLst/>
            <a:cxnLst/>
            <a:rect l="l" t="t" r="r" b="b"/>
            <a:pathLst>
              <a:path w="4229734">
                <a:moveTo>
                  <a:pt x="0" y="0"/>
                </a:moveTo>
                <a:lnTo>
                  <a:pt x="4229417" y="0"/>
                </a:lnTo>
              </a:path>
            </a:pathLst>
          </a:custGeom>
          <a:ln w="36004">
            <a:solidFill>
              <a:srgbClr val="00B8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4293666" y="10420700"/>
            <a:ext cx="3446779" cy="0"/>
          </a:xfrm>
          <a:custGeom>
            <a:avLst/>
            <a:gdLst/>
            <a:ahLst/>
            <a:cxnLst/>
            <a:rect l="l" t="t" r="r" b="b"/>
            <a:pathLst>
              <a:path w="3446779">
                <a:moveTo>
                  <a:pt x="0" y="0"/>
                </a:moveTo>
                <a:lnTo>
                  <a:pt x="3446335" y="0"/>
                </a:lnTo>
              </a:path>
            </a:pathLst>
          </a:custGeom>
          <a:ln w="36004">
            <a:solidFill>
              <a:srgbClr val="A2DAD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1440624" y="324218"/>
            <a:ext cx="5149850" cy="3416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1300"/>
              </a:lnSpc>
            </a:pPr>
            <a:r>
              <a:rPr sz="1200" b="1" spc="-45" dirty="0" smtClean="0">
                <a:solidFill>
                  <a:srgbClr val="FFFFFF"/>
                </a:solidFill>
                <a:latin typeface="Trebuchet MS"/>
                <a:cs typeface="Trebuchet MS"/>
              </a:rPr>
              <a:t>ДОСТИЖЕНИ</a:t>
            </a:r>
            <a:r>
              <a:rPr lang="ru-RU" sz="1200" b="1" spc="-45" dirty="0" smtClean="0">
                <a:solidFill>
                  <a:srgbClr val="FFFFFF"/>
                </a:solidFill>
                <a:latin typeface="Trebuchet MS"/>
                <a:cs typeface="Trebuchet MS"/>
              </a:rPr>
              <a:t>Е</a:t>
            </a:r>
            <a:r>
              <a:rPr sz="1200" b="1" spc="-120" dirty="0" smtClean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b="1" dirty="0">
                <a:solidFill>
                  <a:srgbClr val="FFFFFF"/>
                </a:solidFill>
                <a:latin typeface="Trebuchet MS"/>
                <a:cs typeface="Trebuchet MS"/>
              </a:rPr>
              <a:t>ЦЕЛЕВЫХ</a:t>
            </a:r>
            <a:r>
              <a:rPr sz="1200" b="1" spc="-1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b="1" spc="-30" dirty="0">
                <a:solidFill>
                  <a:srgbClr val="FFFFFF"/>
                </a:solidFill>
                <a:latin typeface="Trebuchet MS"/>
                <a:cs typeface="Trebuchet MS"/>
              </a:rPr>
              <a:t>ПОКАЗАТЕЛЕЙ</a:t>
            </a:r>
            <a:r>
              <a:rPr sz="1200" b="1" spc="-1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lang="ru-RU" sz="1200" b="1" spc="-20" dirty="0" smtClean="0">
                <a:solidFill>
                  <a:srgbClr val="FFFFFF"/>
                </a:solidFill>
                <a:latin typeface="Trebuchet MS"/>
                <a:cs typeface="Trebuchet MS"/>
              </a:rPr>
              <a:t>МУНИЦИПАЛЬНЫХ </a:t>
            </a:r>
            <a:r>
              <a:rPr sz="1200" b="1" spc="10" dirty="0" smtClean="0">
                <a:solidFill>
                  <a:srgbClr val="FFFFFF"/>
                </a:solidFill>
                <a:latin typeface="Trebuchet MS"/>
                <a:cs typeface="Trebuchet MS"/>
              </a:rPr>
              <a:t>ПРОГРАММ  </a:t>
            </a:r>
            <a:r>
              <a:rPr lang="ru-RU" sz="1200" b="1" spc="-20" dirty="0" smtClean="0">
                <a:solidFill>
                  <a:srgbClr val="FFFFFF"/>
                </a:solidFill>
                <a:latin typeface="Trebuchet MS"/>
                <a:cs typeface="Trebuchet MS"/>
              </a:rPr>
              <a:t>ШАЛИНСКОГО ГОРОДСКОГО ОКРУГА </a:t>
            </a:r>
            <a:r>
              <a:rPr sz="1200" b="1" spc="45" dirty="0" smtClean="0">
                <a:solidFill>
                  <a:srgbClr val="FFFFFF"/>
                </a:solidFill>
                <a:latin typeface="Trebuchet MS"/>
                <a:cs typeface="Trebuchet MS"/>
              </a:rPr>
              <a:t>В</a:t>
            </a:r>
            <a:r>
              <a:rPr sz="1200" b="1" spc="-95" dirty="0" smtClean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b="1" spc="-30" dirty="0" smtClean="0">
                <a:solidFill>
                  <a:srgbClr val="FFFFFF"/>
                </a:solidFill>
                <a:latin typeface="Trebuchet MS"/>
                <a:cs typeface="Trebuchet MS"/>
              </a:rPr>
              <a:t>201</a:t>
            </a:r>
            <a:r>
              <a:rPr lang="ru-RU" sz="1200" b="1" spc="-30" dirty="0" smtClean="0">
                <a:solidFill>
                  <a:srgbClr val="FFFFFF"/>
                </a:solidFill>
                <a:latin typeface="Trebuchet MS"/>
                <a:cs typeface="Trebuchet MS"/>
              </a:rPr>
              <a:t>8</a:t>
            </a:r>
            <a:r>
              <a:rPr sz="1200" b="1" spc="-95" dirty="0" smtClean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b="1" spc="-30" dirty="0">
                <a:solidFill>
                  <a:srgbClr val="FFFFFF"/>
                </a:solidFill>
                <a:latin typeface="Trebuchet MS"/>
                <a:cs typeface="Trebuchet MS"/>
              </a:rPr>
              <a:t>ГОДУ</a:t>
            </a:r>
            <a:endParaRPr sz="1200" dirty="0">
              <a:latin typeface="Trebuchet MS"/>
              <a:cs typeface="Trebuchet MS"/>
            </a:endParaRPr>
          </a:p>
        </p:txBody>
      </p:sp>
      <p:graphicFrame>
        <p:nvGraphicFramePr>
          <p:cNvPr id="116" name="object 21"/>
          <p:cNvGraphicFramePr>
            <a:graphicFrameLocks noGrp="1"/>
          </p:cNvGraphicFramePr>
          <p:nvPr/>
        </p:nvGraphicFramePr>
        <p:xfrm>
          <a:off x="514350" y="806450"/>
          <a:ext cx="6734244" cy="957641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98860"/>
                <a:gridCol w="2749140"/>
                <a:gridCol w="762000"/>
                <a:gridCol w="685800"/>
                <a:gridCol w="685800"/>
                <a:gridCol w="762000"/>
                <a:gridCol w="790644"/>
              </a:tblGrid>
              <a:tr h="304800">
                <a:tc rowSpan="2">
                  <a:txBody>
                    <a:bodyPr/>
                    <a:lstStyle/>
                    <a:p>
                      <a:pPr marL="39370" marR="28575" indent="19050" algn="ctr">
                        <a:lnSpc>
                          <a:spcPts val="700"/>
                        </a:lnSpc>
                      </a:pPr>
                      <a:r>
                        <a:rPr sz="800" b="1" spc="90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№  </a:t>
                      </a:r>
                      <a:r>
                        <a:rPr sz="800" b="1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п/п</a:t>
                      </a:r>
                      <a:endParaRPr sz="8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 anchor="ctr"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700"/>
                        </a:lnSpc>
                        <a:spcAft>
                          <a:spcPts val="0"/>
                        </a:spcAft>
                      </a:pPr>
                      <a:r>
                        <a:rPr lang="ru-RU" sz="800" b="1" spc="-5" dirty="0" smtClean="0">
                          <a:solidFill>
                            <a:srgbClr val="FFFFFF"/>
                          </a:solidFill>
                          <a:latin typeface="Trebuchet MS"/>
                          <a:ea typeface="+mn-ea"/>
                          <a:cs typeface="Trebuchet MS"/>
                        </a:rPr>
                        <a:t>Цели, задачи и целевые показатели</a:t>
                      </a:r>
                    </a:p>
                  </a:txBody>
                  <a:tcPr marL="39370" marR="39370" marT="64770" marB="64770" anchor="ctr">
                    <a:lnL w="6350">
                      <a:solidFill>
                        <a:srgbClr val="FFFFFF"/>
                      </a:solidFill>
                      <a:prstDash val="soli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700"/>
                        </a:lnSpc>
                        <a:spcAft>
                          <a:spcPts val="0"/>
                        </a:spcAft>
                      </a:pPr>
                      <a:r>
                        <a:rPr lang="ru-RU" sz="800" b="1" spc="-5" dirty="0" smtClean="0">
                          <a:solidFill>
                            <a:srgbClr val="FFFFFF"/>
                          </a:solidFill>
                          <a:latin typeface="Trebuchet MS"/>
                          <a:ea typeface="+mn-ea"/>
                          <a:cs typeface="Trebuchet MS"/>
                        </a:rPr>
                        <a:t>Единица измерения</a:t>
                      </a:r>
                    </a:p>
                  </a:txBody>
                  <a:tcPr marL="39370" marR="39370" marT="64770" marB="6477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700"/>
                        </a:lnSpc>
                        <a:spcAft>
                          <a:spcPts val="0"/>
                        </a:spcAft>
                      </a:pPr>
                      <a:r>
                        <a:rPr lang="ru-RU" sz="800" b="1" spc="-5" dirty="0" smtClean="0">
                          <a:solidFill>
                            <a:srgbClr val="FFFFFF"/>
                          </a:solidFill>
                          <a:latin typeface="Trebuchet MS"/>
                          <a:ea typeface="+mn-ea"/>
                          <a:cs typeface="Trebuchet MS"/>
                        </a:rPr>
                        <a:t>Значение целевого показателя </a:t>
                      </a:r>
                      <a:r>
                        <a:rPr lang="ru-RU" sz="800" b="1" spc="-5" dirty="0" smtClean="0">
                          <a:solidFill>
                            <a:srgbClr val="FFFFFF"/>
                          </a:solidFill>
                          <a:latin typeface="Trebuchet MS"/>
                          <a:ea typeface="+mn-ea"/>
                          <a:cs typeface="Trebuchet MS"/>
                          <a:hlinkClick r:id="" action="ppaction://hlinkfile"/>
                        </a:rPr>
                        <a:t>&lt;*&gt;</a:t>
                      </a:r>
                      <a:endParaRPr lang="ru-RU" sz="800" b="1" spc="-5" dirty="0" smtClean="0">
                        <a:solidFill>
                          <a:srgbClr val="FFFFFF"/>
                        </a:solidFill>
                        <a:latin typeface="Trebuchet MS"/>
                        <a:ea typeface="+mn-ea"/>
                        <a:cs typeface="Trebuchet MS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ts val="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spc="-5" dirty="0" smtClean="0">
                          <a:solidFill>
                            <a:srgbClr val="FFFFFF"/>
                          </a:solidFill>
                          <a:latin typeface="Trebuchet MS"/>
                          <a:ea typeface="+mn-ea"/>
                          <a:cs typeface="Trebuchet MS"/>
                        </a:rPr>
                        <a:t>Процент выполнения</a:t>
                      </a:r>
                    </a:p>
                  </a:txBody>
                  <a:tcPr marL="39370" marR="39370" marT="64770" marB="6477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74295" marR="66040" indent="12700" algn="ctr" defTabSz="914400" eaLnBrk="1" fontAlgn="auto" latinLnBrk="0" hangingPunct="1">
                        <a:lnSpc>
                          <a:spcPts val="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spc="-5" dirty="0" smtClean="0">
                          <a:solidFill>
                            <a:srgbClr val="FFFFFF"/>
                          </a:solidFill>
                          <a:latin typeface="Trebuchet MS"/>
                          <a:ea typeface="+mn-ea"/>
                          <a:cs typeface="Trebuchet MS"/>
                        </a:rPr>
                        <a:t>Причины отклонений от планового значения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pPr marL="39370" marR="28575" indent="19050" algn="ctr">
                        <a:lnSpc>
                          <a:spcPts val="700"/>
                        </a:lnSpc>
                      </a:pPr>
                      <a:endParaRPr sz="7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 anchor="ctr"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ts val="700"/>
                        </a:lnSpc>
                        <a:spcAft>
                          <a:spcPts val="0"/>
                        </a:spcAft>
                      </a:pPr>
                      <a:endParaRPr lang="ru-RU" sz="700" b="1" spc="-5" dirty="0" smtClean="0">
                        <a:solidFill>
                          <a:srgbClr val="FFFFFF"/>
                        </a:solidFill>
                        <a:latin typeface="Trebuchet MS"/>
                        <a:ea typeface="+mn-ea"/>
                        <a:cs typeface="Trebuchet MS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700"/>
                        </a:lnSpc>
                        <a:spcAft>
                          <a:spcPts val="0"/>
                        </a:spcAft>
                      </a:pPr>
                      <a:r>
                        <a:rPr lang="ru-RU" sz="800" b="1" spc="-5" dirty="0" smtClean="0">
                          <a:solidFill>
                            <a:srgbClr val="FFFFFF"/>
                          </a:solidFill>
                          <a:latin typeface="Trebuchet MS"/>
                          <a:ea typeface="+mn-ea"/>
                          <a:cs typeface="Trebuchet MS"/>
                        </a:rPr>
                        <a:t>план</a:t>
                      </a:r>
                    </a:p>
                  </a:txBody>
                  <a:tcPr marL="39370" marR="39370" marT="64770" marB="6477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700"/>
                        </a:lnSpc>
                        <a:spcAft>
                          <a:spcPts val="0"/>
                        </a:spcAft>
                      </a:pPr>
                      <a:r>
                        <a:rPr lang="ru-RU" sz="800" b="1" spc="-5" dirty="0" smtClean="0">
                          <a:solidFill>
                            <a:srgbClr val="FFFFFF"/>
                          </a:solidFill>
                          <a:latin typeface="Trebuchet MS"/>
                          <a:ea typeface="+mn-ea"/>
                          <a:cs typeface="Trebuchet MS"/>
                        </a:rPr>
                        <a:t>факт</a:t>
                      </a:r>
                    </a:p>
                  </a:txBody>
                  <a:tcPr marL="39370" marR="39370" marT="64770" marB="6477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3353">
                <a:tc>
                  <a:txBody>
                    <a:bodyPr/>
                    <a:lstStyle/>
                    <a:p>
                      <a:pPr marL="21590" marR="104139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</a:t>
                      </a:r>
                      <a:endParaRPr lang="ru-RU" sz="700" spc="-15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1590" marR="104139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</a:t>
                      </a:r>
                      <a:endParaRPr lang="ru-RU" sz="700" spc="-15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3</a:t>
                      </a:r>
                      <a:endParaRPr lang="ru-RU" sz="700" spc="-15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marR="104139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marR="104139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marR="104139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marR="104139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marL="21590" marR="104139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Цель. Предоставление государственной поддержки в решении жилищной проблемы молодым семьям, признанным в установленном порядке нуждающимися в улучшении жилищных условий.</a:t>
                      </a:r>
                    </a:p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Задача.</a:t>
                      </a:r>
                      <a:r>
                        <a:rPr lang="ru-RU" sz="700" spc="-15" baseline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Предоставление мер государственной поддержки в решении жилищной проблемы молодым семьям</a:t>
                      </a: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marL="21590" marR="104139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Количество молодых семей, получивших социальную выплату</a:t>
                      </a: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семей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marL="21590" marR="104139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Доля молодых семей, получивших социальную выплату от численности молодых семей, состоящих на учете нуждающихся в жилье по состоянию на 01.09.2016 г.</a:t>
                      </a: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%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3,75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3,75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marL="21590" marR="104139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800" b="1" spc="-15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Подпрограмма 10. «Развитие жилищно-коммунального хозяйства и повышение</a:t>
                      </a:r>
                      <a:r>
                        <a:rPr lang="ru-RU" sz="800" b="1" spc="-15" baseline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энергетической эффективности в</a:t>
                      </a:r>
                      <a:r>
                        <a:rPr lang="ru-RU" sz="800" b="1" spc="-15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Шалинском городском округе до 2020 года»</a:t>
                      </a:r>
                      <a:endParaRPr lang="ru-RU" sz="800" b="1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marL="21590" marR="104139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Раздел 1. Развитие</a:t>
                      </a:r>
                      <a:r>
                        <a:rPr lang="ru-RU" sz="700" spc="-15" baseline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и модернизация систем коммунальной инфраструктуры теплоснабжения, водоснабжения и водоотведения, а также объектов, используемых для утилизации, обезвреживания и захоронения твердых бытовых отходов</a:t>
                      </a:r>
                    </a:p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Цель 1. Повышение безопасности, качества проживания населения за счет развития и модернизации объектов инженерной инфраструктуры населенных пунктов</a:t>
                      </a:r>
                    </a:p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Цель 2. Повышение качества условий проживания населения Шалинского городского округа за счет формирования жилищного</a:t>
                      </a:r>
                      <a:r>
                        <a:rPr lang="ru-RU" sz="700" spc="-15" baseline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фонда для переселения граждан из жилых помещений, признанных непригодными для проживания</a:t>
                      </a: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marL="21590" marR="104139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Удельный вес</a:t>
                      </a:r>
                      <a:r>
                        <a:rPr lang="ru-RU" sz="700" spc="-15" baseline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потерь тепловой энергии в процессе производства и транспортировки до потребителей</a:t>
                      </a: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%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12,6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12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95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По </a:t>
                      </a:r>
                      <a:r>
                        <a:rPr lang="ru-RU" sz="700" spc="-15" dirty="0" err="1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заключен-ному</a:t>
                      </a: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</a:t>
                      </a:r>
                      <a:r>
                        <a:rPr lang="ru-RU" sz="700" spc="-15" dirty="0" err="1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кон-тракту</a:t>
                      </a: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на поставку 2 </a:t>
                      </a:r>
                      <a:r>
                        <a:rPr lang="ru-RU" sz="700" spc="-15" dirty="0" err="1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водогрей-ных</a:t>
                      </a: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котлов была </a:t>
                      </a:r>
                      <a:r>
                        <a:rPr lang="ru-RU" sz="700" spc="-15" dirty="0" err="1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осу-ществлена</a:t>
                      </a: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</a:t>
                      </a:r>
                      <a:r>
                        <a:rPr lang="ru-RU" sz="700" spc="-15" dirty="0" err="1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фактичес-кая</a:t>
                      </a: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</a:t>
                      </a:r>
                      <a:r>
                        <a:rPr lang="ru-RU" sz="700" spc="-15" dirty="0" err="1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достав-ка</a:t>
                      </a: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</a:t>
                      </a:r>
                      <a:r>
                        <a:rPr lang="ru-RU" sz="700" spc="-15" dirty="0" err="1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моде-лей</a:t>
                      </a: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не </a:t>
                      </a:r>
                      <a:r>
                        <a:rPr lang="ru-RU" sz="700" spc="-15" dirty="0" err="1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под-ходящих</a:t>
                      </a: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по </a:t>
                      </a:r>
                      <a:r>
                        <a:rPr lang="ru-RU" sz="700" spc="-15" dirty="0" err="1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заявлен-ным</a:t>
                      </a: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</a:t>
                      </a:r>
                      <a:r>
                        <a:rPr lang="ru-RU" sz="700" spc="-15" dirty="0" err="1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пара-метрам</a:t>
                      </a: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marL="21590" marR="104139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Удельный вес аварийных многоквартирных домов в общем объеме площади жилищного фонда</a:t>
                      </a: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%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5,3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5,3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marL="21590" marR="104139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Доля утечек и неучтенного расхода воды в суммарном объеме воды, поданной в сеть</a:t>
                      </a: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%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27,5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27,5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7625" marR="47625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197195">
                <a:tc>
                  <a:txBody>
                    <a:bodyPr/>
                    <a:lstStyle/>
                    <a:p>
                      <a:pPr marL="21590" marR="104139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Доля сетей водоснабжения, нуждающихся в замене</a:t>
                      </a: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%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26,5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26,5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7625" marR="47625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marL="21590" marR="104139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Доля сетей теплоснабжения, нуждающихся в замене</a:t>
                      </a: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%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26,8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26,8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7625" marR="47625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marL="21590" marR="104139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Количество</a:t>
                      </a:r>
                      <a:r>
                        <a:rPr lang="ru-RU" sz="700" spc="-15" baseline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объектов ЖКХ с регистрацией права собственности за городским округом</a:t>
                      </a: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единиц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157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157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7625" marR="47625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marL="21590" marR="104139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Цель 3. Улучшение экологической ситуации и безопасности проживания населения Шалинского городского округа  </a:t>
                      </a: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7625" marR="47625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marL="21590" marR="104139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Доля содержания объектов уличного освещения</a:t>
                      </a: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%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95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95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В </a:t>
                      </a:r>
                      <a:r>
                        <a:rPr lang="ru-RU" sz="700" spc="-15" dirty="0" err="1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соответ-ствии</a:t>
                      </a: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с планом</a:t>
                      </a:r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marL="21590" marR="104139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Количество зеленых насаждений</a:t>
                      </a: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единиц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129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129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800100" algn="l"/>
                        </a:tabLst>
                        <a:defRPr/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В </a:t>
                      </a:r>
                      <a:r>
                        <a:rPr lang="ru-RU" sz="700" spc="-15" dirty="0" err="1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соответ-ствии</a:t>
                      </a: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с планом </a:t>
                      </a:r>
                      <a:r>
                        <a:rPr lang="en-US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I-IV </a:t>
                      </a: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квартал</a:t>
                      </a:r>
                      <a:r>
                        <a:rPr lang="ru-RU" sz="700" spc="-15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года</a:t>
                      </a: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marL="21590" marR="104139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Количество обустроенных парков, зон отдыха</a:t>
                      </a: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шт.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800100" algn="l"/>
                        </a:tabLst>
                        <a:defRPr/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В </a:t>
                      </a:r>
                      <a:r>
                        <a:rPr lang="ru-RU" sz="700" spc="-15" dirty="0" err="1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соответ-ствии</a:t>
                      </a: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с планом мероприятий</a:t>
                      </a:r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marL="21590" marR="104139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Количество проведенных мероприятий по содержанию</a:t>
                      </a:r>
                      <a:r>
                        <a:rPr lang="ru-RU" sz="700" spc="-15" baseline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</a:t>
                      </a:r>
                      <a:r>
                        <a:rPr lang="ru-RU" sz="700" spc="-15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мест захоронений</a:t>
                      </a: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раз \ в неделю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800100" algn="l"/>
                        </a:tabLst>
                        <a:defRPr/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В </a:t>
                      </a:r>
                      <a:r>
                        <a:rPr lang="ru-RU" sz="700" spc="-15" dirty="0" err="1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соответ-ствии</a:t>
                      </a: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с планом мероприятий</a:t>
                      </a:r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marL="21590" marR="104139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Количество проведенных мероприятий по содержанию</a:t>
                      </a:r>
                      <a:r>
                        <a:rPr lang="ru-RU" sz="700" spc="-15" baseline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аллей,</a:t>
                      </a:r>
                      <a:r>
                        <a:rPr lang="ru-RU" sz="700" spc="-15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площадей, памятников</a:t>
                      </a: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шт.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9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9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800100" algn="l"/>
                        </a:tabLst>
                        <a:defRPr/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В </a:t>
                      </a:r>
                      <a:r>
                        <a:rPr lang="ru-RU" sz="700" spc="-15" dirty="0" err="1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соответ-ствии</a:t>
                      </a: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с планом мероприятий</a:t>
                      </a:r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0978">
                <a:tc>
                  <a:txBody>
                    <a:bodyPr/>
                    <a:lstStyle/>
                    <a:p>
                      <a:pPr marL="21590" marR="104139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Количество ликвидированных несанкционированных свалок 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единиц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5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5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800100" algn="l"/>
                        </a:tabLst>
                        <a:defRPr/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В </a:t>
                      </a:r>
                      <a:r>
                        <a:rPr lang="ru-RU" sz="700" spc="-15" dirty="0" err="1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соответ-ствии</a:t>
                      </a: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с планом мероприятий</a:t>
                      </a:r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</a:tbl>
          </a:graphicData>
        </a:graphic>
      </p:graphicFrame>
      <p:grpSp>
        <p:nvGrpSpPr>
          <p:cNvPr id="37" name="Группа 36"/>
          <p:cNvGrpSpPr/>
          <p:nvPr/>
        </p:nvGrpSpPr>
        <p:grpSpPr>
          <a:xfrm>
            <a:off x="0" y="196850"/>
            <a:ext cx="7740523" cy="409625"/>
            <a:chOff x="0" y="288010"/>
            <a:chExt cx="7740523" cy="409625"/>
          </a:xfrm>
        </p:grpSpPr>
        <p:sp>
          <p:nvSpPr>
            <p:cNvPr id="38" name="object 3"/>
            <p:cNvSpPr/>
            <p:nvPr/>
          </p:nvSpPr>
          <p:spPr>
            <a:xfrm>
              <a:off x="7567803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4"/>
            <p:cNvSpPr/>
            <p:nvPr/>
          </p:nvSpPr>
          <p:spPr>
            <a:xfrm>
              <a:off x="7376998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5"/>
            <p:cNvSpPr/>
            <p:nvPr/>
          </p:nvSpPr>
          <p:spPr>
            <a:xfrm>
              <a:off x="7186193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6"/>
            <p:cNvSpPr/>
            <p:nvPr/>
          </p:nvSpPr>
          <p:spPr>
            <a:xfrm>
              <a:off x="6995400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7"/>
            <p:cNvSpPr/>
            <p:nvPr/>
          </p:nvSpPr>
          <p:spPr>
            <a:xfrm>
              <a:off x="0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8"/>
            <p:cNvSpPr/>
            <p:nvPr/>
          </p:nvSpPr>
          <p:spPr>
            <a:xfrm>
              <a:off x="251999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9"/>
            <p:cNvSpPr/>
            <p:nvPr/>
          </p:nvSpPr>
          <p:spPr>
            <a:xfrm>
              <a:off x="504000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10"/>
            <p:cNvSpPr/>
            <p:nvPr/>
          </p:nvSpPr>
          <p:spPr>
            <a:xfrm>
              <a:off x="756000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grpSp>
          <p:nvGrpSpPr>
            <p:cNvPr id="46" name="Группа 44"/>
            <p:cNvGrpSpPr/>
            <p:nvPr/>
          </p:nvGrpSpPr>
          <p:grpSpPr>
            <a:xfrm>
              <a:off x="990600" y="288010"/>
              <a:ext cx="6101715" cy="396240"/>
              <a:chOff x="990600" y="288010"/>
              <a:chExt cx="6101715" cy="396240"/>
            </a:xfrm>
          </p:grpSpPr>
          <p:sp>
            <p:nvSpPr>
              <p:cNvPr id="48" name="object 12"/>
              <p:cNvSpPr/>
              <p:nvPr/>
            </p:nvSpPr>
            <p:spPr>
              <a:xfrm>
                <a:off x="990600" y="288010"/>
                <a:ext cx="6101715" cy="396240"/>
              </a:xfrm>
              <a:custGeom>
                <a:avLst/>
                <a:gdLst/>
                <a:ahLst/>
                <a:cxnLst/>
                <a:rect l="l" t="t" r="r" b="b"/>
                <a:pathLst>
                  <a:path w="6101715" h="396240">
                    <a:moveTo>
                      <a:pt x="6028944" y="0"/>
                    </a:moveTo>
                    <a:lnTo>
                      <a:pt x="280758" y="0"/>
                    </a:lnTo>
                    <a:lnTo>
                      <a:pt x="0" y="198031"/>
                    </a:lnTo>
                    <a:lnTo>
                      <a:pt x="280758" y="395998"/>
                    </a:lnTo>
                    <a:lnTo>
                      <a:pt x="6028944" y="395998"/>
                    </a:lnTo>
                    <a:lnTo>
                      <a:pt x="6057141" y="391390"/>
                    </a:lnTo>
                    <a:lnTo>
                      <a:pt x="6080172" y="378823"/>
                    </a:lnTo>
                    <a:lnTo>
                      <a:pt x="6095702" y="360181"/>
                    </a:lnTo>
                    <a:lnTo>
                      <a:pt x="6101397" y="337350"/>
                    </a:lnTo>
                    <a:lnTo>
                      <a:pt x="6101397" y="58648"/>
                    </a:lnTo>
                    <a:lnTo>
                      <a:pt x="6095702" y="35816"/>
                    </a:lnTo>
                    <a:lnTo>
                      <a:pt x="6080172" y="17175"/>
                    </a:lnTo>
                    <a:lnTo>
                      <a:pt x="6057141" y="4607"/>
                    </a:lnTo>
                    <a:lnTo>
                      <a:pt x="6028944" y="0"/>
                    </a:lnTo>
                    <a:close/>
                  </a:path>
                </a:pathLst>
              </a:custGeom>
              <a:solidFill>
                <a:srgbClr val="00B8B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49" name="object 13"/>
              <p:cNvSpPr/>
              <p:nvPr/>
            </p:nvSpPr>
            <p:spPr>
              <a:xfrm>
                <a:off x="6734556" y="342011"/>
                <a:ext cx="288290" cy="288290"/>
              </a:xfrm>
              <a:custGeom>
                <a:avLst/>
                <a:gdLst/>
                <a:ahLst/>
                <a:cxnLst/>
                <a:rect l="l" t="t" r="r" b="b"/>
                <a:pathLst>
                  <a:path w="288290" h="288290">
                    <a:moveTo>
                      <a:pt x="235673" y="0"/>
                    </a:moveTo>
                    <a:lnTo>
                      <a:pt x="52324" y="0"/>
                    </a:lnTo>
                    <a:lnTo>
                      <a:pt x="31953" y="4105"/>
                    </a:lnTo>
                    <a:lnTo>
                      <a:pt x="15322" y="15308"/>
                    </a:lnTo>
                    <a:lnTo>
                      <a:pt x="4110" y="31937"/>
                    </a:lnTo>
                    <a:lnTo>
                      <a:pt x="0" y="52324"/>
                    </a:lnTo>
                    <a:lnTo>
                      <a:pt x="0" y="235661"/>
                    </a:lnTo>
                    <a:lnTo>
                      <a:pt x="4110" y="256031"/>
                    </a:lnTo>
                    <a:lnTo>
                      <a:pt x="15322" y="272662"/>
                    </a:lnTo>
                    <a:lnTo>
                      <a:pt x="31953" y="283874"/>
                    </a:lnTo>
                    <a:lnTo>
                      <a:pt x="52324" y="287985"/>
                    </a:lnTo>
                    <a:lnTo>
                      <a:pt x="235673" y="287985"/>
                    </a:lnTo>
                    <a:lnTo>
                      <a:pt x="256038" y="283874"/>
                    </a:lnTo>
                    <a:lnTo>
                      <a:pt x="272670" y="272662"/>
                    </a:lnTo>
                    <a:lnTo>
                      <a:pt x="283885" y="256031"/>
                    </a:lnTo>
                    <a:lnTo>
                      <a:pt x="287997" y="235661"/>
                    </a:lnTo>
                    <a:lnTo>
                      <a:pt x="287997" y="52324"/>
                    </a:lnTo>
                    <a:lnTo>
                      <a:pt x="283885" y="31937"/>
                    </a:lnTo>
                    <a:lnTo>
                      <a:pt x="272670" y="15308"/>
                    </a:lnTo>
                    <a:lnTo>
                      <a:pt x="256038" y="4105"/>
                    </a:lnTo>
                    <a:lnTo>
                      <a:pt x="235673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50" name="object 14"/>
              <p:cNvSpPr txBox="1"/>
              <p:nvPr/>
            </p:nvSpPr>
            <p:spPr>
              <a:xfrm>
                <a:off x="6762750" y="381748"/>
                <a:ext cx="245403" cy="18466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marL="12700">
                  <a:lnSpc>
                    <a:spcPct val="100000"/>
                  </a:lnSpc>
                </a:pPr>
                <a:r>
                  <a:rPr lang="ru-RU" sz="1200" b="1" spc="25" dirty="0" smtClean="0">
                    <a:solidFill>
                      <a:srgbClr val="009DA2"/>
                    </a:solidFill>
                    <a:latin typeface="Gill Sans MT"/>
                    <a:cs typeface="Gill Sans MT"/>
                  </a:rPr>
                  <a:t>26</a:t>
                </a:r>
                <a:endParaRPr sz="1200" dirty="0">
                  <a:latin typeface="Gill Sans MT"/>
                  <a:cs typeface="Gill Sans MT"/>
                </a:endParaRPr>
              </a:p>
            </p:txBody>
          </p:sp>
        </p:grpSp>
        <p:sp>
          <p:nvSpPr>
            <p:cNvPr id="47" name="object 21"/>
            <p:cNvSpPr txBox="1"/>
            <p:nvPr/>
          </p:nvSpPr>
          <p:spPr>
            <a:xfrm>
              <a:off x="1276350" y="364210"/>
              <a:ext cx="5410200" cy="33342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 marR="5080">
                <a:lnSpc>
                  <a:spcPts val="1300"/>
                </a:lnSpc>
              </a:pPr>
              <a:r>
                <a:rPr lang="ru-RU" sz="1000" b="1" spc="-45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ДОСТИЖЕНИЕ</a:t>
              </a:r>
              <a:r>
                <a:rPr lang="ru-RU" sz="1000" b="1" spc="-12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 </a:t>
              </a:r>
              <a:r>
                <a:rPr lang="ru-RU" sz="1000" b="1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ЦЕЛЕВЫХ</a:t>
              </a:r>
              <a:r>
                <a:rPr lang="ru-RU" sz="1000" b="1" spc="-12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 </a:t>
              </a:r>
              <a:r>
                <a:rPr lang="ru-RU" sz="1000" b="1" spc="-3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ПОКАЗАТЕЛЕЙ</a:t>
              </a:r>
              <a:r>
                <a:rPr lang="ru-RU" sz="1000" b="1" spc="-12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 </a:t>
              </a:r>
              <a:r>
                <a:rPr lang="ru-RU" sz="1000" b="1" spc="-2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МУНИЦИПАЛЬНЫХ </a:t>
              </a:r>
              <a:r>
                <a:rPr lang="ru-RU" sz="1000" b="1" spc="1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ПРОГРАММ  </a:t>
              </a:r>
              <a:r>
                <a:rPr lang="ru-RU" sz="1000" b="1" spc="-2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ШАЛИНСКОГО ГОРОДСКОГО ОКРУГА </a:t>
              </a:r>
              <a:r>
                <a:rPr lang="ru-RU" sz="1000" b="1" spc="45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В</a:t>
              </a:r>
              <a:r>
                <a:rPr lang="ru-RU" sz="1000" b="1" spc="-95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 </a:t>
              </a:r>
              <a:r>
                <a:rPr lang="ru-RU" sz="1000" b="1" spc="-3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2018</a:t>
              </a:r>
              <a:r>
                <a:rPr lang="ru-RU" sz="1000" b="1" spc="-95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 </a:t>
              </a:r>
              <a:r>
                <a:rPr lang="ru-RU" sz="1000" b="1" spc="-3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ГОДУ</a:t>
              </a:r>
              <a:endParaRPr lang="ru-RU" sz="1000" dirty="0" smtClean="0">
                <a:latin typeface="Trebuchet MS"/>
                <a:cs typeface="Trebuchet MS"/>
              </a:endParaRPr>
            </a:p>
          </p:txBody>
        </p:sp>
      </p:grp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416000" y="12"/>
            <a:ext cx="323989" cy="1090799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0" y="10420698"/>
            <a:ext cx="7740015" cy="0"/>
          </a:xfrm>
          <a:custGeom>
            <a:avLst/>
            <a:gdLst/>
            <a:ahLst/>
            <a:cxnLst/>
            <a:rect l="l" t="t" r="r" b="b"/>
            <a:pathLst>
              <a:path w="7740015">
                <a:moveTo>
                  <a:pt x="0" y="0"/>
                </a:moveTo>
                <a:lnTo>
                  <a:pt x="7739997" y="0"/>
                </a:lnTo>
              </a:path>
            </a:pathLst>
          </a:custGeom>
          <a:ln w="6350">
            <a:solidFill>
              <a:srgbClr val="8A8C8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0" y="10506584"/>
            <a:ext cx="7740015" cy="0"/>
          </a:xfrm>
          <a:custGeom>
            <a:avLst/>
            <a:gdLst/>
            <a:ahLst/>
            <a:cxnLst/>
            <a:rect l="l" t="t" r="r" b="b"/>
            <a:pathLst>
              <a:path w="7740015">
                <a:moveTo>
                  <a:pt x="0" y="0"/>
                </a:moveTo>
                <a:lnTo>
                  <a:pt x="7739997" y="0"/>
                </a:lnTo>
              </a:path>
            </a:pathLst>
          </a:custGeom>
          <a:ln w="6350">
            <a:solidFill>
              <a:srgbClr val="8A8C8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0" y="10597236"/>
            <a:ext cx="7740015" cy="0"/>
          </a:xfrm>
          <a:custGeom>
            <a:avLst/>
            <a:gdLst/>
            <a:ahLst/>
            <a:cxnLst/>
            <a:rect l="l" t="t" r="r" b="b"/>
            <a:pathLst>
              <a:path w="7740015">
                <a:moveTo>
                  <a:pt x="0" y="0"/>
                </a:moveTo>
                <a:lnTo>
                  <a:pt x="7739997" y="0"/>
                </a:lnTo>
              </a:path>
            </a:pathLst>
          </a:custGeom>
          <a:ln w="6350">
            <a:solidFill>
              <a:srgbClr val="8A8C8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0" y="10602001"/>
            <a:ext cx="5016500" cy="0"/>
          </a:xfrm>
          <a:custGeom>
            <a:avLst/>
            <a:gdLst/>
            <a:ahLst/>
            <a:cxnLst/>
            <a:rect l="l" t="t" r="r" b="b"/>
            <a:pathLst>
              <a:path w="5016500">
                <a:moveTo>
                  <a:pt x="0" y="0"/>
                </a:moveTo>
                <a:lnTo>
                  <a:pt x="5016138" y="0"/>
                </a:lnTo>
              </a:path>
            </a:pathLst>
          </a:custGeom>
          <a:ln w="36004">
            <a:solidFill>
              <a:srgbClr val="00A3A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0" y="10511350"/>
            <a:ext cx="4229735" cy="0"/>
          </a:xfrm>
          <a:custGeom>
            <a:avLst/>
            <a:gdLst/>
            <a:ahLst/>
            <a:cxnLst/>
            <a:rect l="l" t="t" r="r" b="b"/>
            <a:pathLst>
              <a:path w="4229735">
                <a:moveTo>
                  <a:pt x="0" y="0"/>
                </a:moveTo>
                <a:lnTo>
                  <a:pt x="4229411" y="0"/>
                </a:lnTo>
              </a:path>
            </a:pathLst>
          </a:custGeom>
          <a:ln w="36004">
            <a:solidFill>
              <a:srgbClr val="00B8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0" y="10420700"/>
            <a:ext cx="3446779" cy="0"/>
          </a:xfrm>
          <a:custGeom>
            <a:avLst/>
            <a:gdLst/>
            <a:ahLst/>
            <a:cxnLst/>
            <a:rect l="l" t="t" r="r" b="b"/>
            <a:pathLst>
              <a:path w="3446779">
                <a:moveTo>
                  <a:pt x="0" y="0"/>
                </a:moveTo>
                <a:lnTo>
                  <a:pt x="3446329" y="0"/>
                </a:lnTo>
              </a:path>
            </a:pathLst>
          </a:custGeom>
          <a:ln w="36004">
            <a:solidFill>
              <a:srgbClr val="A2DAD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1"/>
          <p:cNvSpPr txBox="1"/>
          <p:nvPr/>
        </p:nvSpPr>
        <p:spPr>
          <a:xfrm>
            <a:off x="1440624" y="324218"/>
            <a:ext cx="5149850" cy="3416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1300"/>
              </a:lnSpc>
            </a:pPr>
            <a:r>
              <a:rPr sz="1200" b="1" spc="-45" dirty="0" smtClean="0">
                <a:solidFill>
                  <a:srgbClr val="FFFFFF"/>
                </a:solidFill>
                <a:latin typeface="Trebuchet MS"/>
                <a:cs typeface="Trebuchet MS"/>
              </a:rPr>
              <a:t>ДОСТИЖЕНИ</a:t>
            </a:r>
            <a:r>
              <a:rPr lang="ru-RU" sz="1200" b="1" spc="-45" dirty="0" smtClean="0">
                <a:solidFill>
                  <a:srgbClr val="FFFFFF"/>
                </a:solidFill>
                <a:latin typeface="Trebuchet MS"/>
                <a:cs typeface="Trebuchet MS"/>
              </a:rPr>
              <a:t>Е</a:t>
            </a:r>
            <a:r>
              <a:rPr sz="1200" b="1" spc="-120" dirty="0" smtClean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b="1" dirty="0">
                <a:solidFill>
                  <a:srgbClr val="FFFFFF"/>
                </a:solidFill>
                <a:latin typeface="Trebuchet MS"/>
                <a:cs typeface="Trebuchet MS"/>
              </a:rPr>
              <a:t>ЦЕЛЕВЫХ</a:t>
            </a:r>
            <a:r>
              <a:rPr sz="1200" b="1" spc="-1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b="1" spc="-30" dirty="0">
                <a:solidFill>
                  <a:srgbClr val="FFFFFF"/>
                </a:solidFill>
                <a:latin typeface="Trebuchet MS"/>
                <a:cs typeface="Trebuchet MS"/>
              </a:rPr>
              <a:t>ПОКАЗАТЕЛЕЙ</a:t>
            </a:r>
            <a:r>
              <a:rPr sz="1200" b="1" spc="-12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lang="ru-RU" sz="1200" b="1" spc="-20" dirty="0" smtClean="0">
                <a:solidFill>
                  <a:srgbClr val="FFFFFF"/>
                </a:solidFill>
                <a:latin typeface="Trebuchet MS"/>
                <a:cs typeface="Trebuchet MS"/>
              </a:rPr>
              <a:t>МУНИЦИПАЛЬНЫХ </a:t>
            </a:r>
            <a:r>
              <a:rPr sz="1200" b="1" spc="10" dirty="0" smtClean="0">
                <a:solidFill>
                  <a:srgbClr val="FFFFFF"/>
                </a:solidFill>
                <a:latin typeface="Trebuchet MS"/>
                <a:cs typeface="Trebuchet MS"/>
              </a:rPr>
              <a:t>ПРОГРАММ  </a:t>
            </a:r>
            <a:r>
              <a:rPr lang="ru-RU" sz="1200" b="1" spc="-20" dirty="0" smtClean="0">
                <a:solidFill>
                  <a:srgbClr val="FFFFFF"/>
                </a:solidFill>
                <a:latin typeface="Trebuchet MS"/>
                <a:cs typeface="Trebuchet MS"/>
              </a:rPr>
              <a:t>ШАЛИНСКОГО ГОРОДСКОГО ОКРУГА </a:t>
            </a:r>
            <a:r>
              <a:rPr sz="1200" b="1" spc="45" dirty="0" smtClean="0">
                <a:solidFill>
                  <a:srgbClr val="FFFFFF"/>
                </a:solidFill>
                <a:latin typeface="Trebuchet MS"/>
                <a:cs typeface="Trebuchet MS"/>
              </a:rPr>
              <a:t>В</a:t>
            </a:r>
            <a:r>
              <a:rPr sz="1200" b="1" spc="-95" dirty="0" smtClean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b="1" spc="-30" dirty="0" smtClean="0">
                <a:solidFill>
                  <a:srgbClr val="FFFFFF"/>
                </a:solidFill>
                <a:latin typeface="Trebuchet MS"/>
                <a:cs typeface="Trebuchet MS"/>
              </a:rPr>
              <a:t>201</a:t>
            </a:r>
            <a:r>
              <a:rPr lang="ru-RU" sz="1200" b="1" spc="-30" dirty="0" smtClean="0">
                <a:solidFill>
                  <a:srgbClr val="FFFFFF"/>
                </a:solidFill>
                <a:latin typeface="Trebuchet MS"/>
                <a:cs typeface="Trebuchet MS"/>
              </a:rPr>
              <a:t>8 </a:t>
            </a:r>
            <a:r>
              <a:rPr sz="1200" b="1" spc="-30" dirty="0" smtClean="0">
                <a:solidFill>
                  <a:srgbClr val="FFFFFF"/>
                </a:solidFill>
                <a:latin typeface="Trebuchet MS"/>
                <a:cs typeface="Trebuchet MS"/>
              </a:rPr>
              <a:t>ГОДУ</a:t>
            </a:r>
            <a:endParaRPr sz="1200" dirty="0">
              <a:latin typeface="Trebuchet MS"/>
              <a:cs typeface="Trebuchet MS"/>
            </a:endParaRPr>
          </a:p>
        </p:txBody>
      </p:sp>
      <p:graphicFrame>
        <p:nvGraphicFramePr>
          <p:cNvPr id="26" name="object 21"/>
          <p:cNvGraphicFramePr>
            <a:graphicFrameLocks noGrp="1"/>
          </p:cNvGraphicFramePr>
          <p:nvPr/>
        </p:nvGraphicFramePr>
        <p:xfrm>
          <a:off x="514350" y="806450"/>
          <a:ext cx="6734244" cy="832357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98860"/>
                <a:gridCol w="2749140"/>
                <a:gridCol w="762000"/>
                <a:gridCol w="685800"/>
                <a:gridCol w="685800"/>
                <a:gridCol w="762000"/>
                <a:gridCol w="790644"/>
              </a:tblGrid>
              <a:tr h="304800">
                <a:tc rowSpan="2">
                  <a:txBody>
                    <a:bodyPr/>
                    <a:lstStyle/>
                    <a:p>
                      <a:pPr marL="39370" marR="28575" indent="19050" algn="ctr">
                        <a:lnSpc>
                          <a:spcPts val="700"/>
                        </a:lnSpc>
                      </a:pPr>
                      <a:r>
                        <a:rPr sz="800" b="1" spc="90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№  </a:t>
                      </a:r>
                      <a:r>
                        <a:rPr sz="800" b="1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п/п</a:t>
                      </a:r>
                      <a:endParaRPr sz="8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 anchor="ctr"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700"/>
                        </a:lnSpc>
                        <a:spcAft>
                          <a:spcPts val="0"/>
                        </a:spcAft>
                      </a:pPr>
                      <a:r>
                        <a:rPr lang="ru-RU" sz="800" b="1" spc="-5" dirty="0" smtClean="0">
                          <a:solidFill>
                            <a:srgbClr val="FFFFFF"/>
                          </a:solidFill>
                          <a:latin typeface="Trebuchet MS"/>
                          <a:ea typeface="+mn-ea"/>
                          <a:cs typeface="Trebuchet MS"/>
                        </a:rPr>
                        <a:t>Цели, задачи и целевые показатели</a:t>
                      </a:r>
                    </a:p>
                  </a:txBody>
                  <a:tcPr marL="39370" marR="39370" marT="64770" marB="64770" anchor="ctr">
                    <a:lnL w="6350">
                      <a:solidFill>
                        <a:srgbClr val="FFFFFF"/>
                      </a:solidFill>
                      <a:prstDash val="soli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700"/>
                        </a:lnSpc>
                        <a:spcAft>
                          <a:spcPts val="0"/>
                        </a:spcAft>
                      </a:pPr>
                      <a:r>
                        <a:rPr lang="ru-RU" sz="800" b="1" spc="-5" dirty="0" smtClean="0">
                          <a:solidFill>
                            <a:srgbClr val="FFFFFF"/>
                          </a:solidFill>
                          <a:latin typeface="Trebuchet MS"/>
                          <a:ea typeface="+mn-ea"/>
                          <a:cs typeface="Trebuchet MS"/>
                        </a:rPr>
                        <a:t>Единица измерения</a:t>
                      </a:r>
                    </a:p>
                  </a:txBody>
                  <a:tcPr marL="39370" marR="39370" marT="64770" marB="6477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700"/>
                        </a:lnSpc>
                        <a:spcAft>
                          <a:spcPts val="0"/>
                        </a:spcAft>
                      </a:pPr>
                      <a:r>
                        <a:rPr lang="ru-RU" sz="800" b="1" spc="-5" dirty="0" smtClean="0">
                          <a:solidFill>
                            <a:srgbClr val="FFFFFF"/>
                          </a:solidFill>
                          <a:latin typeface="Trebuchet MS"/>
                          <a:ea typeface="+mn-ea"/>
                          <a:cs typeface="Trebuchet MS"/>
                        </a:rPr>
                        <a:t>Значение целевого показателя </a:t>
                      </a:r>
                      <a:r>
                        <a:rPr lang="ru-RU" sz="800" b="1" spc="-5" dirty="0" smtClean="0">
                          <a:solidFill>
                            <a:srgbClr val="FFFFFF"/>
                          </a:solidFill>
                          <a:latin typeface="Trebuchet MS"/>
                          <a:ea typeface="+mn-ea"/>
                          <a:cs typeface="Trebuchet MS"/>
                          <a:hlinkClick r:id="" action="ppaction://hlinkfile"/>
                        </a:rPr>
                        <a:t>&lt;*&gt;</a:t>
                      </a:r>
                      <a:endParaRPr lang="ru-RU" sz="800" b="1" spc="-5" dirty="0" smtClean="0">
                        <a:solidFill>
                          <a:srgbClr val="FFFFFF"/>
                        </a:solidFill>
                        <a:latin typeface="Trebuchet MS"/>
                        <a:ea typeface="+mn-ea"/>
                        <a:cs typeface="Trebuchet MS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ts val="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spc="-5" dirty="0" smtClean="0">
                          <a:solidFill>
                            <a:srgbClr val="FFFFFF"/>
                          </a:solidFill>
                          <a:latin typeface="Trebuchet MS"/>
                          <a:ea typeface="+mn-ea"/>
                          <a:cs typeface="Trebuchet MS"/>
                        </a:rPr>
                        <a:t>Процент выполнения</a:t>
                      </a:r>
                    </a:p>
                  </a:txBody>
                  <a:tcPr marL="39370" marR="39370" marT="64770" marB="6477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74295" marR="66040" indent="12700" algn="ctr" defTabSz="914400" eaLnBrk="1" fontAlgn="auto" latinLnBrk="0" hangingPunct="1">
                        <a:lnSpc>
                          <a:spcPts val="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spc="-5" dirty="0" smtClean="0">
                          <a:solidFill>
                            <a:srgbClr val="FFFFFF"/>
                          </a:solidFill>
                          <a:latin typeface="Trebuchet MS"/>
                          <a:ea typeface="+mn-ea"/>
                          <a:cs typeface="Trebuchet MS"/>
                        </a:rPr>
                        <a:t>Причины отклонений от планового значения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pPr marL="39370" marR="28575" indent="19050" algn="ctr">
                        <a:lnSpc>
                          <a:spcPts val="700"/>
                        </a:lnSpc>
                      </a:pPr>
                      <a:endParaRPr sz="7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 anchor="ctr"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ts val="700"/>
                        </a:lnSpc>
                        <a:spcAft>
                          <a:spcPts val="0"/>
                        </a:spcAft>
                      </a:pPr>
                      <a:endParaRPr lang="ru-RU" sz="700" b="1" spc="-5" dirty="0" smtClean="0">
                        <a:solidFill>
                          <a:srgbClr val="FFFFFF"/>
                        </a:solidFill>
                        <a:latin typeface="Trebuchet MS"/>
                        <a:ea typeface="+mn-ea"/>
                        <a:cs typeface="Trebuchet MS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700"/>
                        </a:lnSpc>
                        <a:spcAft>
                          <a:spcPts val="0"/>
                        </a:spcAft>
                      </a:pPr>
                      <a:r>
                        <a:rPr lang="ru-RU" sz="800" b="1" spc="-5" dirty="0" smtClean="0">
                          <a:solidFill>
                            <a:srgbClr val="FFFFFF"/>
                          </a:solidFill>
                          <a:latin typeface="Trebuchet MS"/>
                          <a:ea typeface="+mn-ea"/>
                          <a:cs typeface="Trebuchet MS"/>
                        </a:rPr>
                        <a:t>план</a:t>
                      </a:r>
                    </a:p>
                  </a:txBody>
                  <a:tcPr marL="39370" marR="39370" marT="64770" marB="6477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700"/>
                        </a:lnSpc>
                        <a:spcAft>
                          <a:spcPts val="0"/>
                        </a:spcAft>
                      </a:pPr>
                      <a:r>
                        <a:rPr lang="ru-RU" sz="800" b="1" spc="-5" dirty="0" smtClean="0">
                          <a:solidFill>
                            <a:srgbClr val="FFFFFF"/>
                          </a:solidFill>
                          <a:latin typeface="Trebuchet MS"/>
                          <a:ea typeface="+mn-ea"/>
                          <a:cs typeface="Trebuchet MS"/>
                        </a:rPr>
                        <a:t>факт</a:t>
                      </a:r>
                    </a:p>
                  </a:txBody>
                  <a:tcPr marL="39370" marR="39370" marT="64770" marB="6477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3353">
                <a:tc>
                  <a:txBody>
                    <a:bodyPr/>
                    <a:lstStyle/>
                    <a:p>
                      <a:pPr marL="21590" marR="104139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</a:t>
                      </a:r>
                      <a:endParaRPr lang="ru-RU" sz="700" spc="-15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1590" marR="104139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</a:t>
                      </a:r>
                      <a:endParaRPr lang="ru-RU" sz="700" spc="-15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3</a:t>
                      </a:r>
                      <a:endParaRPr lang="ru-RU" sz="700" spc="-15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marR="104139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marR="104139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marR="104139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" marR="104139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98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800" b="1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Подпрограмма  11. «Развитие архивного дела  на территории Шалинского городского округа до 2020 года»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7625" marR="47625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17398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Создание оптимальных условий, обеспечивающих физическую сохранность архивных документов </a:t>
                      </a:r>
                    </a:p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Техническое обслуживание и установка пожарных сигнализаций: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единиц</a:t>
                      </a:r>
                    </a:p>
                  </a:txBody>
                  <a:tcPr marL="47625" marR="47625" marT="0" marB="0" anchor="ctr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17398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- кондиционеров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7398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800100" algn="l"/>
                        </a:tabLst>
                        <a:defRPr/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- охранно-пожарной сигнализации,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17398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800100" algn="l"/>
                        </a:tabLst>
                        <a:defRPr/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-  приточно-вытяжной вентиляции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7398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Количество архивных документов государственной собственности Свердловской области, доступных пользователям в оцифрованном виде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единиц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9,350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9,350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17398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Оснащение архивохранилищ оборудованием, в целях сохранности архивных документов, в том числе: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стеллажи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7398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- стеллажи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5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5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17398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800" b="1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Подпрограмма 12. «Профилактика наркомании и противодействие незаконному обороту наркотиков на территории Шалинского городского округа до 2020 года»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7625" marR="47625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7625" marR="47625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7625" marR="47625" marT="0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39370" marR="39370" marT="64770" marB="6477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7398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Цель.  Профилактика наркомании и противодействие незаконному обороту  наркотиков на территории Шалинского городского округа. </a:t>
                      </a:r>
                    </a:p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Задача.</a:t>
                      </a:r>
                      <a:r>
                        <a:rPr lang="ru-RU" sz="700" spc="-15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</a:t>
                      </a: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Формирование негативного отношения к употреблению алкоголя, наркотиков, </a:t>
                      </a:r>
                      <a:r>
                        <a:rPr lang="ru-RU" sz="700" spc="-15" dirty="0" err="1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табакокурения</a:t>
                      </a: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– стремление к здоровому образу жизни.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7398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Количество приобретенной печатной продукции (листовки, буклеты, плакаты, баннеры)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шт.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600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666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111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В </a:t>
                      </a:r>
                      <a:r>
                        <a:rPr lang="ru-RU" sz="700" spc="-15" dirty="0" err="1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соответ-ствии</a:t>
                      </a: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с планом</a:t>
                      </a:r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0352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104139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800100" algn="l"/>
                        </a:tabLst>
                        <a:defRPr/>
                      </a:pPr>
                      <a:r>
                        <a:rPr lang="ru-RU" sz="800" b="1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Подпрограмма 13. «Профилактика ВИЧ – инфекции на территории Шалинского городского округа до 2020 года»</a:t>
                      </a:r>
                    </a:p>
                  </a:txBody>
                  <a:tcPr marL="47625" marR="47625" marT="0" marB="0" anchor="ctr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73985">
                <a:tc>
                  <a:txBody>
                    <a:bodyPr/>
                    <a:lstStyle/>
                    <a:p>
                      <a:pPr marL="21590" marR="104139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Цель: Снижение темпов распространения ВИЧ – инфекции на территории Шалинского городского округа.</a:t>
                      </a:r>
                    </a:p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Задача: Организация первичной профилактики ВИЧ – инфекции среди населения.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73985">
                <a:tc>
                  <a:txBody>
                    <a:bodyPr/>
                    <a:lstStyle/>
                    <a:p>
                      <a:pPr marL="21590" marR="104139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Повышение уровня информированности населения в возрасте от 15 до 49 лет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%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63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63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800100" algn="l"/>
                        </a:tabLst>
                        <a:defRPr/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Плановый показатель установлен на </a:t>
                      </a:r>
                      <a:r>
                        <a:rPr lang="ru-RU" sz="700" spc="-15" dirty="0" err="1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кален-дарный</a:t>
                      </a: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год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173985">
                <a:tc>
                  <a:txBody>
                    <a:bodyPr/>
                    <a:lstStyle/>
                    <a:p>
                      <a:pPr marL="21590" marR="104139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104139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800100" algn="l"/>
                        </a:tabLst>
                        <a:defRPr/>
                      </a:pPr>
                      <a:r>
                        <a:rPr lang="ru-RU" sz="800" b="1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Подпрограмма 14. «Профилактика туберкулеза на территории Шалинского городского округа до 2020 года»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73985">
                <a:tc>
                  <a:txBody>
                    <a:bodyPr/>
                    <a:lstStyle/>
                    <a:p>
                      <a:pPr marL="21590" marR="104139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Цель: Снижение уровня заболеваемости туберкулезом и смертности от туберкулеза на территории Шалинского городского округа.</a:t>
                      </a:r>
                    </a:p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Задача 1. Развитие и совершенствование системы организации профилактических осмотров населения, в том числе групп риска на туберкулез.</a:t>
                      </a:r>
                    </a:p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Задача 2. Повышение уровня информированности населения по вопросам туберкулеза.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73985">
                <a:tc>
                  <a:txBody>
                    <a:bodyPr/>
                    <a:lstStyle/>
                    <a:p>
                      <a:pPr marL="21590" marR="104139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buFontTx/>
                        <a:buNone/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Количество проведенных профилактических мероприятий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единиц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12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12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800100" algn="l"/>
                        </a:tabLst>
                        <a:defRPr/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Плановый показатель установлен на </a:t>
                      </a:r>
                      <a:r>
                        <a:rPr lang="ru-RU" sz="700" spc="-15" dirty="0" err="1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кален-дарный</a:t>
                      </a: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год</a:t>
                      </a:r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73985">
                <a:tc>
                  <a:txBody>
                    <a:bodyPr/>
                    <a:lstStyle/>
                    <a:p>
                      <a:pPr marL="21590" marR="104139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104139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800100" algn="l"/>
                        </a:tabLst>
                        <a:defRPr/>
                      </a:pPr>
                      <a:r>
                        <a:rPr lang="ru-RU" sz="800" b="1" spc="-15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Подпрограмма 15. </a:t>
                      </a:r>
                      <a:r>
                        <a:rPr lang="ru-RU" sz="800" b="1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«Развитие системы дополнительного образования в сфере физической культуры и спорта до 2020 года»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73985">
                <a:tc>
                  <a:txBody>
                    <a:bodyPr/>
                    <a:lstStyle/>
                    <a:p>
                      <a:pPr marL="21590" marR="104139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buFontTx/>
                        <a:buNone/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Цель. Создание условий для сохранения здоровья и развития детей в Шалинском городском округе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73985">
                <a:tc>
                  <a:txBody>
                    <a:bodyPr/>
                    <a:lstStyle/>
                    <a:p>
                      <a:pPr marL="21590" marR="104139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</a:pPr>
                      <a:endParaRPr lang="ru-RU" sz="700" spc="-15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buFontTx/>
                        <a:buNone/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Доля обновленных программ дополнительного образования детей в направлении индивидуализации</a:t>
                      </a:r>
                      <a:r>
                        <a:rPr lang="ru-RU" sz="700" spc="-15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учебно-тренировочного процесса</a:t>
                      </a: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%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20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20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17398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buFontTx/>
                        <a:buNone/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Доля зданий и помещений муниципальных общеобразовательных учреждений отвечающих требованиям пожарной безопасности и санитарного законодательства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%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65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7398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104139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800100" algn="l"/>
                        </a:tabLst>
                        <a:defRPr/>
                      </a:pPr>
                      <a:r>
                        <a:rPr lang="ru-RU" sz="800" b="1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Подпрограмма 16. «Предоставление региональной поддержки молодым семьям на улучшение жилищных условий на территории Шалинского городского округа на 2018-2020 годы»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65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7398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Цель . Предоставление государственной поддержки в решении жилищной проблемы молодым семьям, признанным в установленном порядке нуждающимися в улучшении жилищных условий</a:t>
                      </a:r>
                    </a:p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Задача.</a:t>
                      </a:r>
                      <a:r>
                        <a:rPr lang="ru-RU" sz="700" spc="-15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Предоставление мер государственной поддержки в решении жилищной проблемы молодым семьям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65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7398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buFontTx/>
                        <a:buNone/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Количество молодых семей, получивших социальную выплату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семей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65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17398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endParaRPr sz="7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buFontTx/>
                        <a:buNone/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Доля молодых семей, получивших социальную выплату от численности</a:t>
                      </a:r>
                      <a:r>
                        <a:rPr lang="ru-RU" sz="700" spc="-15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молодых семей, состоящих на учете нуждающихся в жилье по состоянию на 01.09.2016 г.</a:t>
                      </a:r>
                      <a:endParaRPr lang="ru-RU" sz="70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%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3,75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3,75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ctr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r>
                        <a:rPr lang="ru-RU" sz="700" spc="-1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</a:t>
                      </a:r>
                    </a:p>
                  </a:txBody>
                  <a:tcPr marL="47625" marR="47625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104139" indent="0" algn="l">
                        <a:lnSpc>
                          <a:spcPct val="100000"/>
                        </a:lnSpc>
                        <a:spcBef>
                          <a:spcPts val="390"/>
                        </a:spcBef>
                        <a:spcAft>
                          <a:spcPts val="0"/>
                        </a:spcAft>
                        <a:tabLst>
                          <a:tab pos="800100" algn="l"/>
                        </a:tabLst>
                      </a:pPr>
                      <a:endParaRPr lang="ru-RU" sz="650" spc="-15" dirty="0" smtClean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pSp>
        <p:nvGrpSpPr>
          <p:cNvPr id="23" name="Группа 22"/>
          <p:cNvGrpSpPr/>
          <p:nvPr/>
        </p:nvGrpSpPr>
        <p:grpSpPr>
          <a:xfrm>
            <a:off x="0" y="196850"/>
            <a:ext cx="7740523" cy="409625"/>
            <a:chOff x="0" y="288010"/>
            <a:chExt cx="7740523" cy="409625"/>
          </a:xfrm>
        </p:grpSpPr>
        <p:sp>
          <p:nvSpPr>
            <p:cNvPr id="24" name="object 3"/>
            <p:cNvSpPr/>
            <p:nvPr/>
          </p:nvSpPr>
          <p:spPr>
            <a:xfrm>
              <a:off x="7567803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4"/>
            <p:cNvSpPr/>
            <p:nvPr/>
          </p:nvSpPr>
          <p:spPr>
            <a:xfrm>
              <a:off x="7376998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5"/>
            <p:cNvSpPr/>
            <p:nvPr/>
          </p:nvSpPr>
          <p:spPr>
            <a:xfrm>
              <a:off x="7186193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6"/>
            <p:cNvSpPr/>
            <p:nvPr/>
          </p:nvSpPr>
          <p:spPr>
            <a:xfrm>
              <a:off x="6995400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7"/>
            <p:cNvSpPr/>
            <p:nvPr/>
          </p:nvSpPr>
          <p:spPr>
            <a:xfrm>
              <a:off x="0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8"/>
            <p:cNvSpPr/>
            <p:nvPr/>
          </p:nvSpPr>
          <p:spPr>
            <a:xfrm>
              <a:off x="251999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9"/>
            <p:cNvSpPr/>
            <p:nvPr/>
          </p:nvSpPr>
          <p:spPr>
            <a:xfrm>
              <a:off x="504000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10"/>
            <p:cNvSpPr/>
            <p:nvPr/>
          </p:nvSpPr>
          <p:spPr>
            <a:xfrm>
              <a:off x="756000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grpSp>
          <p:nvGrpSpPr>
            <p:cNvPr id="34" name="Группа 44"/>
            <p:cNvGrpSpPr/>
            <p:nvPr/>
          </p:nvGrpSpPr>
          <p:grpSpPr>
            <a:xfrm>
              <a:off x="990600" y="288010"/>
              <a:ext cx="6101715" cy="396240"/>
              <a:chOff x="990600" y="288010"/>
              <a:chExt cx="6101715" cy="396240"/>
            </a:xfrm>
          </p:grpSpPr>
          <p:sp>
            <p:nvSpPr>
              <p:cNvPr id="36" name="object 12"/>
              <p:cNvSpPr/>
              <p:nvPr/>
            </p:nvSpPr>
            <p:spPr>
              <a:xfrm>
                <a:off x="990600" y="288010"/>
                <a:ext cx="6101715" cy="396240"/>
              </a:xfrm>
              <a:custGeom>
                <a:avLst/>
                <a:gdLst/>
                <a:ahLst/>
                <a:cxnLst/>
                <a:rect l="l" t="t" r="r" b="b"/>
                <a:pathLst>
                  <a:path w="6101715" h="396240">
                    <a:moveTo>
                      <a:pt x="6028944" y="0"/>
                    </a:moveTo>
                    <a:lnTo>
                      <a:pt x="280758" y="0"/>
                    </a:lnTo>
                    <a:lnTo>
                      <a:pt x="0" y="198031"/>
                    </a:lnTo>
                    <a:lnTo>
                      <a:pt x="280758" y="395998"/>
                    </a:lnTo>
                    <a:lnTo>
                      <a:pt x="6028944" y="395998"/>
                    </a:lnTo>
                    <a:lnTo>
                      <a:pt x="6057141" y="391390"/>
                    </a:lnTo>
                    <a:lnTo>
                      <a:pt x="6080172" y="378823"/>
                    </a:lnTo>
                    <a:lnTo>
                      <a:pt x="6095702" y="360181"/>
                    </a:lnTo>
                    <a:lnTo>
                      <a:pt x="6101397" y="337350"/>
                    </a:lnTo>
                    <a:lnTo>
                      <a:pt x="6101397" y="58648"/>
                    </a:lnTo>
                    <a:lnTo>
                      <a:pt x="6095702" y="35816"/>
                    </a:lnTo>
                    <a:lnTo>
                      <a:pt x="6080172" y="17175"/>
                    </a:lnTo>
                    <a:lnTo>
                      <a:pt x="6057141" y="4607"/>
                    </a:lnTo>
                    <a:lnTo>
                      <a:pt x="6028944" y="0"/>
                    </a:lnTo>
                    <a:close/>
                  </a:path>
                </a:pathLst>
              </a:custGeom>
              <a:solidFill>
                <a:srgbClr val="00B8B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37" name="object 13"/>
              <p:cNvSpPr/>
              <p:nvPr/>
            </p:nvSpPr>
            <p:spPr>
              <a:xfrm>
                <a:off x="6734556" y="342011"/>
                <a:ext cx="288290" cy="288290"/>
              </a:xfrm>
              <a:custGeom>
                <a:avLst/>
                <a:gdLst/>
                <a:ahLst/>
                <a:cxnLst/>
                <a:rect l="l" t="t" r="r" b="b"/>
                <a:pathLst>
                  <a:path w="288290" h="288290">
                    <a:moveTo>
                      <a:pt x="235673" y="0"/>
                    </a:moveTo>
                    <a:lnTo>
                      <a:pt x="52324" y="0"/>
                    </a:lnTo>
                    <a:lnTo>
                      <a:pt x="31953" y="4105"/>
                    </a:lnTo>
                    <a:lnTo>
                      <a:pt x="15322" y="15308"/>
                    </a:lnTo>
                    <a:lnTo>
                      <a:pt x="4110" y="31937"/>
                    </a:lnTo>
                    <a:lnTo>
                      <a:pt x="0" y="52324"/>
                    </a:lnTo>
                    <a:lnTo>
                      <a:pt x="0" y="235661"/>
                    </a:lnTo>
                    <a:lnTo>
                      <a:pt x="4110" y="256031"/>
                    </a:lnTo>
                    <a:lnTo>
                      <a:pt x="15322" y="272662"/>
                    </a:lnTo>
                    <a:lnTo>
                      <a:pt x="31953" y="283874"/>
                    </a:lnTo>
                    <a:lnTo>
                      <a:pt x="52324" y="287985"/>
                    </a:lnTo>
                    <a:lnTo>
                      <a:pt x="235673" y="287985"/>
                    </a:lnTo>
                    <a:lnTo>
                      <a:pt x="256038" y="283874"/>
                    </a:lnTo>
                    <a:lnTo>
                      <a:pt x="272670" y="272662"/>
                    </a:lnTo>
                    <a:lnTo>
                      <a:pt x="283885" y="256031"/>
                    </a:lnTo>
                    <a:lnTo>
                      <a:pt x="287997" y="235661"/>
                    </a:lnTo>
                    <a:lnTo>
                      <a:pt x="287997" y="52324"/>
                    </a:lnTo>
                    <a:lnTo>
                      <a:pt x="283885" y="31937"/>
                    </a:lnTo>
                    <a:lnTo>
                      <a:pt x="272670" y="15308"/>
                    </a:lnTo>
                    <a:lnTo>
                      <a:pt x="256038" y="4105"/>
                    </a:lnTo>
                    <a:lnTo>
                      <a:pt x="235673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38" name="object 14"/>
              <p:cNvSpPr txBox="1"/>
              <p:nvPr/>
            </p:nvSpPr>
            <p:spPr>
              <a:xfrm>
                <a:off x="6762750" y="381748"/>
                <a:ext cx="245403" cy="18466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marL="12700">
                  <a:lnSpc>
                    <a:spcPct val="100000"/>
                  </a:lnSpc>
                </a:pPr>
                <a:r>
                  <a:rPr lang="ru-RU" sz="1200" b="1" spc="25" dirty="0" smtClean="0">
                    <a:solidFill>
                      <a:srgbClr val="009DA2"/>
                    </a:solidFill>
                    <a:latin typeface="Gill Sans MT"/>
                    <a:cs typeface="Gill Sans MT"/>
                  </a:rPr>
                  <a:t>27</a:t>
                </a:r>
                <a:endParaRPr sz="1200" dirty="0">
                  <a:latin typeface="Gill Sans MT"/>
                  <a:cs typeface="Gill Sans MT"/>
                </a:endParaRPr>
              </a:p>
            </p:txBody>
          </p:sp>
        </p:grpSp>
        <p:sp>
          <p:nvSpPr>
            <p:cNvPr id="35" name="object 21"/>
            <p:cNvSpPr txBox="1"/>
            <p:nvPr/>
          </p:nvSpPr>
          <p:spPr>
            <a:xfrm>
              <a:off x="1276350" y="364210"/>
              <a:ext cx="5410200" cy="33342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 marR="5080">
                <a:lnSpc>
                  <a:spcPts val="1300"/>
                </a:lnSpc>
              </a:pPr>
              <a:r>
                <a:rPr lang="ru-RU" sz="1000" b="1" spc="-45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ДОСТИЖЕНИЕ</a:t>
              </a:r>
              <a:r>
                <a:rPr lang="ru-RU" sz="1000" b="1" spc="-12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 </a:t>
              </a:r>
              <a:r>
                <a:rPr lang="ru-RU" sz="1000" b="1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ЦЕЛЕВЫХ</a:t>
              </a:r>
              <a:r>
                <a:rPr lang="ru-RU" sz="1000" b="1" spc="-12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 </a:t>
              </a:r>
              <a:r>
                <a:rPr lang="ru-RU" sz="1000" b="1" spc="-3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ПОКАЗАТЕЛЕЙ</a:t>
              </a:r>
              <a:r>
                <a:rPr lang="ru-RU" sz="1000" b="1" spc="-12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 </a:t>
              </a:r>
              <a:r>
                <a:rPr lang="ru-RU" sz="1000" b="1" spc="-2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МУНИЦИПАЛЬНЫХ </a:t>
              </a:r>
              <a:r>
                <a:rPr lang="ru-RU" sz="1000" b="1" spc="1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ПРОГРАММ  </a:t>
              </a:r>
              <a:r>
                <a:rPr lang="ru-RU" sz="1000" b="1" spc="-2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ШАЛИНСКОГО ГОРОДСКОГО ОКРУГА </a:t>
              </a:r>
              <a:r>
                <a:rPr lang="ru-RU" sz="1000" b="1" spc="45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В</a:t>
              </a:r>
              <a:r>
                <a:rPr lang="ru-RU" sz="1000" b="1" spc="-95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 </a:t>
              </a:r>
              <a:r>
                <a:rPr lang="ru-RU" sz="1000" b="1" spc="-3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2018</a:t>
              </a:r>
              <a:r>
                <a:rPr lang="ru-RU" sz="1000" b="1" spc="-95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 </a:t>
              </a:r>
              <a:r>
                <a:rPr lang="ru-RU" sz="1000" b="1" spc="-3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ГОДУ</a:t>
              </a:r>
              <a:endParaRPr lang="ru-RU" sz="1000" dirty="0" smtClean="0">
                <a:latin typeface="Trebuchet MS"/>
                <a:cs typeface="Trebuchet MS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2"/>
            <a:ext cx="324002" cy="1090799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0" y="10420704"/>
            <a:ext cx="7740015" cy="0"/>
          </a:xfrm>
          <a:custGeom>
            <a:avLst/>
            <a:gdLst/>
            <a:ahLst/>
            <a:cxnLst/>
            <a:rect l="l" t="t" r="r" b="b"/>
            <a:pathLst>
              <a:path w="7740015">
                <a:moveTo>
                  <a:pt x="0" y="0"/>
                </a:moveTo>
                <a:lnTo>
                  <a:pt x="7740001" y="0"/>
                </a:lnTo>
              </a:path>
            </a:pathLst>
          </a:custGeom>
          <a:ln w="6350">
            <a:solidFill>
              <a:srgbClr val="8A8C8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0" y="10506590"/>
            <a:ext cx="7740015" cy="0"/>
          </a:xfrm>
          <a:custGeom>
            <a:avLst/>
            <a:gdLst/>
            <a:ahLst/>
            <a:cxnLst/>
            <a:rect l="l" t="t" r="r" b="b"/>
            <a:pathLst>
              <a:path w="7740015">
                <a:moveTo>
                  <a:pt x="0" y="0"/>
                </a:moveTo>
                <a:lnTo>
                  <a:pt x="7740001" y="0"/>
                </a:lnTo>
              </a:path>
            </a:pathLst>
          </a:custGeom>
          <a:ln w="6350">
            <a:solidFill>
              <a:srgbClr val="8A8C8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0" y="10597242"/>
            <a:ext cx="7740015" cy="0"/>
          </a:xfrm>
          <a:custGeom>
            <a:avLst/>
            <a:gdLst/>
            <a:ahLst/>
            <a:cxnLst/>
            <a:rect l="l" t="t" r="r" b="b"/>
            <a:pathLst>
              <a:path w="7740015">
                <a:moveTo>
                  <a:pt x="0" y="0"/>
                </a:moveTo>
                <a:lnTo>
                  <a:pt x="7740001" y="0"/>
                </a:lnTo>
              </a:path>
            </a:pathLst>
          </a:custGeom>
          <a:ln w="6350">
            <a:solidFill>
              <a:srgbClr val="8A8C8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2723857" y="10602007"/>
            <a:ext cx="5016500" cy="0"/>
          </a:xfrm>
          <a:custGeom>
            <a:avLst/>
            <a:gdLst/>
            <a:ahLst/>
            <a:cxnLst/>
            <a:rect l="l" t="t" r="r" b="b"/>
            <a:pathLst>
              <a:path w="5016500">
                <a:moveTo>
                  <a:pt x="0" y="0"/>
                </a:moveTo>
                <a:lnTo>
                  <a:pt x="5016144" y="0"/>
                </a:lnTo>
              </a:path>
            </a:pathLst>
          </a:custGeom>
          <a:ln w="36004">
            <a:solidFill>
              <a:srgbClr val="00A3A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3510584" y="10511356"/>
            <a:ext cx="4229735" cy="0"/>
          </a:xfrm>
          <a:custGeom>
            <a:avLst/>
            <a:gdLst/>
            <a:ahLst/>
            <a:cxnLst/>
            <a:rect l="l" t="t" r="r" b="b"/>
            <a:pathLst>
              <a:path w="4229734">
                <a:moveTo>
                  <a:pt x="0" y="0"/>
                </a:moveTo>
                <a:lnTo>
                  <a:pt x="4229417" y="0"/>
                </a:lnTo>
              </a:path>
            </a:pathLst>
          </a:custGeom>
          <a:ln w="36004">
            <a:solidFill>
              <a:srgbClr val="00B8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4293666" y="10420705"/>
            <a:ext cx="3446779" cy="0"/>
          </a:xfrm>
          <a:custGeom>
            <a:avLst/>
            <a:gdLst/>
            <a:ahLst/>
            <a:cxnLst/>
            <a:rect l="l" t="t" r="r" b="b"/>
            <a:pathLst>
              <a:path w="3446779">
                <a:moveTo>
                  <a:pt x="0" y="0"/>
                </a:moveTo>
                <a:lnTo>
                  <a:pt x="3446335" y="0"/>
                </a:lnTo>
              </a:path>
            </a:pathLst>
          </a:custGeom>
          <a:ln w="36004">
            <a:solidFill>
              <a:srgbClr val="A2DAD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6" name="Группа 45"/>
          <p:cNvGrpSpPr/>
          <p:nvPr/>
        </p:nvGrpSpPr>
        <p:grpSpPr>
          <a:xfrm>
            <a:off x="0" y="196850"/>
            <a:ext cx="7740523" cy="396240"/>
            <a:chOff x="0" y="288010"/>
            <a:chExt cx="7740523" cy="396240"/>
          </a:xfrm>
        </p:grpSpPr>
        <p:sp>
          <p:nvSpPr>
            <p:cNvPr id="3" name="object 3"/>
            <p:cNvSpPr/>
            <p:nvPr/>
          </p:nvSpPr>
          <p:spPr>
            <a:xfrm>
              <a:off x="7567803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7376998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7186193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6995400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0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51999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504000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756000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grpSp>
          <p:nvGrpSpPr>
            <p:cNvPr id="45" name="Группа 44"/>
            <p:cNvGrpSpPr/>
            <p:nvPr/>
          </p:nvGrpSpPr>
          <p:grpSpPr>
            <a:xfrm>
              <a:off x="990600" y="288010"/>
              <a:ext cx="6101715" cy="396240"/>
              <a:chOff x="990600" y="288010"/>
              <a:chExt cx="6101715" cy="396240"/>
            </a:xfrm>
          </p:grpSpPr>
          <p:sp>
            <p:nvSpPr>
              <p:cNvPr id="12" name="object 12"/>
              <p:cNvSpPr/>
              <p:nvPr/>
            </p:nvSpPr>
            <p:spPr>
              <a:xfrm>
                <a:off x="990600" y="288010"/>
                <a:ext cx="6101715" cy="396240"/>
              </a:xfrm>
              <a:custGeom>
                <a:avLst/>
                <a:gdLst/>
                <a:ahLst/>
                <a:cxnLst/>
                <a:rect l="l" t="t" r="r" b="b"/>
                <a:pathLst>
                  <a:path w="6101715" h="396240">
                    <a:moveTo>
                      <a:pt x="6028944" y="0"/>
                    </a:moveTo>
                    <a:lnTo>
                      <a:pt x="280758" y="0"/>
                    </a:lnTo>
                    <a:lnTo>
                      <a:pt x="0" y="198031"/>
                    </a:lnTo>
                    <a:lnTo>
                      <a:pt x="280758" y="395998"/>
                    </a:lnTo>
                    <a:lnTo>
                      <a:pt x="6028944" y="395998"/>
                    </a:lnTo>
                    <a:lnTo>
                      <a:pt x="6057141" y="391390"/>
                    </a:lnTo>
                    <a:lnTo>
                      <a:pt x="6080172" y="378823"/>
                    </a:lnTo>
                    <a:lnTo>
                      <a:pt x="6095702" y="360181"/>
                    </a:lnTo>
                    <a:lnTo>
                      <a:pt x="6101397" y="337350"/>
                    </a:lnTo>
                    <a:lnTo>
                      <a:pt x="6101397" y="58648"/>
                    </a:lnTo>
                    <a:lnTo>
                      <a:pt x="6095702" y="35816"/>
                    </a:lnTo>
                    <a:lnTo>
                      <a:pt x="6080172" y="17175"/>
                    </a:lnTo>
                    <a:lnTo>
                      <a:pt x="6057141" y="4607"/>
                    </a:lnTo>
                    <a:lnTo>
                      <a:pt x="6028944" y="0"/>
                    </a:lnTo>
                    <a:close/>
                  </a:path>
                </a:pathLst>
              </a:custGeom>
              <a:solidFill>
                <a:srgbClr val="00B8B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3" name="object 13"/>
              <p:cNvSpPr/>
              <p:nvPr/>
            </p:nvSpPr>
            <p:spPr>
              <a:xfrm>
                <a:off x="6734556" y="342011"/>
                <a:ext cx="288290" cy="288290"/>
              </a:xfrm>
              <a:custGeom>
                <a:avLst/>
                <a:gdLst/>
                <a:ahLst/>
                <a:cxnLst/>
                <a:rect l="l" t="t" r="r" b="b"/>
                <a:pathLst>
                  <a:path w="288290" h="288290">
                    <a:moveTo>
                      <a:pt x="235673" y="0"/>
                    </a:moveTo>
                    <a:lnTo>
                      <a:pt x="52324" y="0"/>
                    </a:lnTo>
                    <a:lnTo>
                      <a:pt x="31953" y="4105"/>
                    </a:lnTo>
                    <a:lnTo>
                      <a:pt x="15322" y="15308"/>
                    </a:lnTo>
                    <a:lnTo>
                      <a:pt x="4110" y="31937"/>
                    </a:lnTo>
                    <a:lnTo>
                      <a:pt x="0" y="52324"/>
                    </a:lnTo>
                    <a:lnTo>
                      <a:pt x="0" y="235661"/>
                    </a:lnTo>
                    <a:lnTo>
                      <a:pt x="4110" y="256031"/>
                    </a:lnTo>
                    <a:lnTo>
                      <a:pt x="15322" y="272662"/>
                    </a:lnTo>
                    <a:lnTo>
                      <a:pt x="31953" y="283874"/>
                    </a:lnTo>
                    <a:lnTo>
                      <a:pt x="52324" y="287985"/>
                    </a:lnTo>
                    <a:lnTo>
                      <a:pt x="235673" y="287985"/>
                    </a:lnTo>
                    <a:lnTo>
                      <a:pt x="256038" y="283874"/>
                    </a:lnTo>
                    <a:lnTo>
                      <a:pt x="272670" y="272662"/>
                    </a:lnTo>
                    <a:lnTo>
                      <a:pt x="283885" y="256031"/>
                    </a:lnTo>
                    <a:lnTo>
                      <a:pt x="287997" y="235661"/>
                    </a:lnTo>
                    <a:lnTo>
                      <a:pt x="287997" y="52324"/>
                    </a:lnTo>
                    <a:lnTo>
                      <a:pt x="283885" y="31937"/>
                    </a:lnTo>
                    <a:lnTo>
                      <a:pt x="272670" y="15308"/>
                    </a:lnTo>
                    <a:lnTo>
                      <a:pt x="256038" y="4105"/>
                    </a:lnTo>
                    <a:lnTo>
                      <a:pt x="235673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4" name="object 14"/>
              <p:cNvSpPr txBox="1"/>
              <p:nvPr/>
            </p:nvSpPr>
            <p:spPr>
              <a:xfrm>
                <a:off x="6822147" y="381749"/>
                <a:ext cx="113030" cy="1968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marL="12700">
                  <a:lnSpc>
                    <a:spcPct val="100000"/>
                  </a:lnSpc>
                </a:pPr>
                <a:r>
                  <a:rPr sz="1200" b="1" spc="25" dirty="0">
                    <a:solidFill>
                      <a:srgbClr val="009DA2"/>
                    </a:solidFill>
                    <a:latin typeface="Gill Sans MT"/>
                    <a:cs typeface="Gill Sans MT"/>
                  </a:rPr>
                  <a:t>1</a:t>
                </a:r>
                <a:endParaRPr sz="1200">
                  <a:latin typeface="Gill Sans MT"/>
                  <a:cs typeface="Gill Sans MT"/>
                </a:endParaRPr>
              </a:p>
            </p:txBody>
          </p:sp>
        </p:grpSp>
        <p:sp>
          <p:nvSpPr>
            <p:cNvPr id="21" name="object 21"/>
            <p:cNvSpPr txBox="1"/>
            <p:nvPr/>
          </p:nvSpPr>
          <p:spPr>
            <a:xfrm>
              <a:off x="1276350" y="315662"/>
              <a:ext cx="5410200" cy="292388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>
                <a:lnSpc>
                  <a:spcPct val="100000"/>
                </a:lnSpc>
              </a:pPr>
              <a:r>
                <a:rPr lang="ru-RU" sz="950" b="1" spc="-35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Бюджет </a:t>
              </a:r>
              <a:r>
                <a:rPr sz="950" b="1" spc="-35" dirty="0" err="1" smtClean="0">
                  <a:solidFill>
                    <a:srgbClr val="FFFFFF"/>
                  </a:solidFill>
                  <a:latin typeface="Trebuchet MS"/>
                  <a:cs typeface="Trebuchet MS"/>
                </a:rPr>
                <a:t>утвержден</a:t>
              </a:r>
              <a:r>
                <a:rPr sz="950" b="1" spc="-85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 </a:t>
              </a:r>
              <a:r>
                <a:rPr lang="ru-RU" sz="950" b="1" spc="-85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решением Думы Шалинского городского округа</a:t>
              </a:r>
              <a:r>
                <a:rPr sz="950" b="1" spc="-85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 </a:t>
              </a:r>
              <a:r>
                <a:rPr sz="950" b="1" spc="-10" dirty="0" err="1">
                  <a:solidFill>
                    <a:srgbClr val="FFFFFF"/>
                  </a:solidFill>
                  <a:latin typeface="Trebuchet MS"/>
                  <a:cs typeface="Trebuchet MS"/>
                </a:rPr>
                <a:t>от</a:t>
              </a:r>
              <a:r>
                <a:rPr sz="950" b="1" spc="-85" dirty="0">
                  <a:solidFill>
                    <a:srgbClr val="FFFFFF"/>
                  </a:solidFill>
                  <a:latin typeface="Trebuchet MS"/>
                  <a:cs typeface="Trebuchet MS"/>
                </a:rPr>
                <a:t> </a:t>
              </a:r>
              <a:r>
                <a:rPr lang="ru-RU" sz="950" b="1" spc="-3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21</a:t>
              </a:r>
              <a:r>
                <a:rPr sz="950" b="1" spc="-85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 </a:t>
              </a:r>
              <a:r>
                <a:rPr sz="950" b="1" spc="-30" dirty="0" err="1">
                  <a:solidFill>
                    <a:srgbClr val="FFFFFF"/>
                  </a:solidFill>
                  <a:latin typeface="Trebuchet MS"/>
                  <a:cs typeface="Trebuchet MS"/>
                </a:rPr>
                <a:t>декабря</a:t>
              </a:r>
              <a:r>
                <a:rPr sz="950" b="1" spc="-85" dirty="0">
                  <a:solidFill>
                    <a:srgbClr val="FFFFFF"/>
                  </a:solidFill>
                  <a:latin typeface="Trebuchet MS"/>
                  <a:cs typeface="Trebuchet MS"/>
                </a:rPr>
                <a:t> </a:t>
              </a:r>
              <a:r>
                <a:rPr sz="950" b="1" spc="-35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201</a:t>
              </a:r>
              <a:r>
                <a:rPr lang="ru-RU" sz="950" b="1" spc="-35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7</a:t>
              </a:r>
              <a:r>
                <a:rPr sz="950" b="1" spc="-85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 </a:t>
              </a:r>
              <a:r>
                <a:rPr sz="950" b="1" spc="-30" dirty="0" err="1" smtClean="0">
                  <a:solidFill>
                    <a:srgbClr val="FFFFFF"/>
                  </a:solidFill>
                  <a:latin typeface="Trebuchet MS"/>
                  <a:cs typeface="Trebuchet MS"/>
                </a:rPr>
                <a:t>года</a:t>
              </a:r>
              <a:r>
                <a:rPr lang="ru-RU" sz="950" b="1" spc="-3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 </a:t>
              </a:r>
              <a:r>
                <a:rPr sz="950" b="1" spc="114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№</a:t>
              </a:r>
              <a:r>
                <a:rPr sz="950" b="1" spc="-95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 </a:t>
              </a:r>
              <a:r>
                <a:rPr lang="ru-RU" sz="950" b="1" spc="-95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138</a:t>
              </a:r>
              <a:r>
                <a:rPr sz="950" b="1" spc="-95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 </a:t>
              </a:r>
              <a:endParaRPr lang="ru-RU" sz="950" b="1" spc="-95" dirty="0" smtClean="0">
                <a:solidFill>
                  <a:srgbClr val="FFFFFF"/>
                </a:solidFill>
                <a:latin typeface="Trebuchet MS"/>
                <a:cs typeface="Trebuchet MS"/>
              </a:endParaRPr>
            </a:p>
            <a:p>
              <a:pPr marL="12700">
                <a:lnSpc>
                  <a:spcPct val="100000"/>
                </a:lnSpc>
              </a:pPr>
              <a:r>
                <a:rPr sz="950" b="1" spc="-7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«</a:t>
              </a:r>
              <a:r>
                <a:rPr sz="950" b="1" spc="-70" dirty="0">
                  <a:solidFill>
                    <a:srgbClr val="FFFFFF"/>
                  </a:solidFill>
                  <a:latin typeface="Trebuchet MS"/>
                  <a:cs typeface="Trebuchet MS"/>
                </a:rPr>
                <a:t>О</a:t>
              </a:r>
              <a:r>
                <a:rPr sz="950" b="1" spc="-95" dirty="0">
                  <a:solidFill>
                    <a:srgbClr val="FFFFFF"/>
                  </a:solidFill>
                  <a:latin typeface="Trebuchet MS"/>
                  <a:cs typeface="Trebuchet MS"/>
                </a:rPr>
                <a:t> </a:t>
              </a:r>
              <a:r>
                <a:rPr sz="950" b="1" spc="-95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 </a:t>
              </a:r>
              <a:r>
                <a:rPr sz="950" b="1" spc="-30" dirty="0" err="1">
                  <a:solidFill>
                    <a:srgbClr val="FFFFFF"/>
                  </a:solidFill>
                  <a:latin typeface="Trebuchet MS"/>
                  <a:cs typeface="Trebuchet MS"/>
                </a:rPr>
                <a:t>бюджете</a:t>
              </a:r>
              <a:r>
                <a:rPr sz="950" b="1" spc="-95" dirty="0">
                  <a:solidFill>
                    <a:srgbClr val="FFFFFF"/>
                  </a:solidFill>
                  <a:latin typeface="Trebuchet MS"/>
                  <a:cs typeface="Trebuchet MS"/>
                </a:rPr>
                <a:t> </a:t>
              </a:r>
              <a:r>
                <a:rPr lang="ru-RU" sz="950" b="1" spc="-35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Шалинского городского округа </a:t>
              </a:r>
              <a:r>
                <a:rPr sz="950" b="1" spc="-30" dirty="0" err="1" smtClean="0">
                  <a:solidFill>
                    <a:srgbClr val="FFFFFF"/>
                  </a:solidFill>
                  <a:latin typeface="Trebuchet MS"/>
                  <a:cs typeface="Trebuchet MS"/>
                </a:rPr>
                <a:t>на</a:t>
              </a:r>
              <a:r>
                <a:rPr sz="950" b="1" spc="-95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 </a:t>
              </a:r>
              <a:r>
                <a:rPr sz="950" b="1" spc="-35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201</a:t>
              </a:r>
              <a:r>
                <a:rPr lang="ru-RU" sz="950" b="1" spc="-35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8</a:t>
              </a:r>
              <a:r>
                <a:rPr sz="950" b="1" spc="-95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 </a:t>
              </a:r>
              <a:r>
                <a:rPr sz="950" b="1" spc="-25" dirty="0" err="1">
                  <a:solidFill>
                    <a:srgbClr val="FFFFFF"/>
                  </a:solidFill>
                  <a:latin typeface="Trebuchet MS"/>
                  <a:cs typeface="Trebuchet MS"/>
                </a:rPr>
                <a:t>год</a:t>
              </a:r>
              <a:r>
                <a:rPr sz="950" b="1" spc="-100" dirty="0">
                  <a:solidFill>
                    <a:srgbClr val="FFFFFF"/>
                  </a:solidFill>
                  <a:latin typeface="Trebuchet MS"/>
                  <a:cs typeface="Trebuchet MS"/>
                </a:rPr>
                <a:t> </a:t>
              </a:r>
              <a:r>
                <a:rPr lang="ru-RU" sz="950" b="1" spc="-10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 и плановый период 2019 и 2020 годов</a:t>
              </a:r>
              <a:r>
                <a:rPr sz="950" b="1" spc="-4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»</a:t>
              </a:r>
              <a:endParaRPr sz="950" dirty="0">
                <a:latin typeface="Trebuchet MS"/>
                <a:cs typeface="Trebuchet MS"/>
              </a:endParaRPr>
            </a:p>
          </p:txBody>
        </p:sp>
      </p:grpSp>
      <p:sp>
        <p:nvSpPr>
          <p:cNvPr id="22" name="object 22"/>
          <p:cNvSpPr txBox="1"/>
          <p:nvPr/>
        </p:nvSpPr>
        <p:spPr>
          <a:xfrm>
            <a:off x="455300" y="2907784"/>
            <a:ext cx="4122420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spc="-20" dirty="0" err="1">
                <a:solidFill>
                  <a:srgbClr val="00B8BE"/>
                </a:solidFill>
                <a:latin typeface="Trebuchet MS"/>
                <a:cs typeface="Trebuchet MS"/>
              </a:rPr>
              <a:t>Особенности</a:t>
            </a:r>
            <a:r>
              <a:rPr sz="1200" b="1" spc="-65" dirty="0">
                <a:solidFill>
                  <a:srgbClr val="00B8BE"/>
                </a:solidFill>
                <a:latin typeface="Trebuchet MS"/>
                <a:cs typeface="Trebuchet MS"/>
              </a:rPr>
              <a:t> </a:t>
            </a:r>
            <a:r>
              <a:rPr sz="1200" b="1" spc="-35" dirty="0" err="1" smtClean="0">
                <a:solidFill>
                  <a:srgbClr val="00B8BE"/>
                </a:solidFill>
                <a:latin typeface="Trebuchet MS"/>
                <a:cs typeface="Trebuchet MS"/>
              </a:rPr>
              <a:t>исполнения</a:t>
            </a:r>
            <a:r>
              <a:rPr sz="1200" b="1" spc="-65" dirty="0" smtClean="0">
                <a:solidFill>
                  <a:srgbClr val="00B8BE"/>
                </a:solidFill>
                <a:latin typeface="Trebuchet MS"/>
                <a:cs typeface="Trebuchet MS"/>
              </a:rPr>
              <a:t> </a:t>
            </a:r>
            <a:r>
              <a:rPr sz="1200" b="1" spc="5" dirty="0">
                <a:solidFill>
                  <a:srgbClr val="00B8BE"/>
                </a:solidFill>
                <a:latin typeface="Trebuchet MS"/>
                <a:cs typeface="Trebuchet MS"/>
              </a:rPr>
              <a:t>бюджета</a:t>
            </a:r>
            <a:r>
              <a:rPr sz="1200" b="1" spc="-65" dirty="0">
                <a:solidFill>
                  <a:srgbClr val="00B8BE"/>
                </a:solidFill>
                <a:latin typeface="Trebuchet MS"/>
                <a:cs typeface="Trebuchet MS"/>
              </a:rPr>
              <a:t> </a:t>
            </a:r>
            <a:r>
              <a:rPr sz="1200" b="1" spc="20" dirty="0">
                <a:solidFill>
                  <a:srgbClr val="00B8BE"/>
                </a:solidFill>
                <a:latin typeface="Trebuchet MS"/>
                <a:cs typeface="Trebuchet MS"/>
              </a:rPr>
              <a:t>в</a:t>
            </a:r>
            <a:r>
              <a:rPr sz="1200" b="1" spc="-65" dirty="0">
                <a:solidFill>
                  <a:srgbClr val="00B8BE"/>
                </a:solidFill>
                <a:latin typeface="Trebuchet MS"/>
                <a:cs typeface="Trebuchet MS"/>
              </a:rPr>
              <a:t> </a:t>
            </a:r>
            <a:r>
              <a:rPr sz="1200" b="1" spc="-15" dirty="0" smtClean="0">
                <a:solidFill>
                  <a:srgbClr val="00B8BE"/>
                </a:solidFill>
                <a:latin typeface="Trebuchet MS"/>
                <a:cs typeface="Trebuchet MS"/>
              </a:rPr>
              <a:t>201</a:t>
            </a:r>
            <a:r>
              <a:rPr lang="en-US" sz="1200" b="1" spc="-15" dirty="0" smtClean="0">
                <a:solidFill>
                  <a:srgbClr val="00B8BE"/>
                </a:solidFill>
                <a:latin typeface="Trebuchet MS"/>
                <a:cs typeface="Trebuchet MS"/>
              </a:rPr>
              <a:t>8</a:t>
            </a:r>
            <a:r>
              <a:rPr sz="1200" b="1" spc="-65" dirty="0" smtClean="0">
                <a:solidFill>
                  <a:srgbClr val="00B8BE"/>
                </a:solidFill>
                <a:latin typeface="Trebuchet MS"/>
                <a:cs typeface="Trebuchet MS"/>
              </a:rPr>
              <a:t> </a:t>
            </a:r>
            <a:r>
              <a:rPr sz="1200" b="1" spc="-20" dirty="0">
                <a:solidFill>
                  <a:srgbClr val="00B8BE"/>
                </a:solidFill>
                <a:latin typeface="Trebuchet MS"/>
                <a:cs typeface="Trebuchet MS"/>
              </a:rPr>
              <a:t>году</a:t>
            </a:r>
            <a:endParaRPr sz="1200" dirty="0">
              <a:latin typeface="Trebuchet MS"/>
              <a:cs typeface="Trebuchet MS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438150" y="5530850"/>
            <a:ext cx="3845560" cy="1968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spc="-20" dirty="0">
                <a:solidFill>
                  <a:srgbClr val="00B8BE"/>
                </a:solidFill>
                <a:latin typeface="Trebuchet MS"/>
                <a:cs typeface="Trebuchet MS"/>
              </a:rPr>
              <a:t>Итоги реализации </a:t>
            </a:r>
            <a:r>
              <a:rPr sz="1200" b="1" spc="-5" dirty="0">
                <a:solidFill>
                  <a:srgbClr val="00B8BE"/>
                </a:solidFill>
                <a:latin typeface="Trebuchet MS"/>
                <a:cs typeface="Trebuchet MS"/>
              </a:rPr>
              <a:t>бюджетной </a:t>
            </a:r>
            <a:r>
              <a:rPr sz="1200" b="1" spc="-45" dirty="0">
                <a:solidFill>
                  <a:srgbClr val="00B8BE"/>
                </a:solidFill>
                <a:latin typeface="Trebuchet MS"/>
                <a:cs typeface="Trebuchet MS"/>
              </a:rPr>
              <a:t>и </a:t>
            </a:r>
            <a:r>
              <a:rPr sz="1200" b="1" spc="-25" dirty="0">
                <a:solidFill>
                  <a:srgbClr val="00B8BE"/>
                </a:solidFill>
                <a:latin typeface="Trebuchet MS"/>
                <a:cs typeface="Trebuchet MS"/>
              </a:rPr>
              <a:t>налоговой</a:t>
            </a:r>
            <a:r>
              <a:rPr sz="1200" b="1" spc="-225" dirty="0">
                <a:solidFill>
                  <a:srgbClr val="00B8BE"/>
                </a:solidFill>
                <a:latin typeface="Trebuchet MS"/>
                <a:cs typeface="Trebuchet MS"/>
              </a:rPr>
              <a:t> </a:t>
            </a:r>
            <a:r>
              <a:rPr sz="1200" b="1" spc="-20" dirty="0">
                <a:solidFill>
                  <a:srgbClr val="00B8BE"/>
                </a:solidFill>
                <a:latin typeface="Trebuchet MS"/>
                <a:cs typeface="Trebuchet MS"/>
              </a:rPr>
              <a:t>политики</a:t>
            </a:r>
            <a:endParaRPr sz="1200" dirty="0">
              <a:latin typeface="Trebuchet MS"/>
              <a:cs typeface="Trebuchet MS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438150" y="7435850"/>
            <a:ext cx="6275070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dirty="0">
                <a:solidFill>
                  <a:srgbClr val="00B8BE"/>
                </a:solidFill>
                <a:latin typeface="Trebuchet MS"/>
                <a:cs typeface="Trebuchet MS"/>
              </a:rPr>
              <a:t>Оптимизация</a:t>
            </a:r>
            <a:r>
              <a:rPr sz="1200" b="1" spc="-65" dirty="0">
                <a:solidFill>
                  <a:srgbClr val="00B8BE"/>
                </a:solidFill>
                <a:latin typeface="Trebuchet MS"/>
                <a:cs typeface="Trebuchet MS"/>
              </a:rPr>
              <a:t> </a:t>
            </a:r>
            <a:r>
              <a:rPr sz="1200" b="1" spc="-10" dirty="0">
                <a:solidFill>
                  <a:srgbClr val="00B8BE"/>
                </a:solidFill>
                <a:latin typeface="Trebuchet MS"/>
                <a:cs typeface="Trebuchet MS"/>
              </a:rPr>
              <a:t>расходных</a:t>
            </a:r>
            <a:r>
              <a:rPr sz="1200" b="1" spc="-65" dirty="0">
                <a:solidFill>
                  <a:srgbClr val="00B8BE"/>
                </a:solidFill>
                <a:latin typeface="Trebuchet MS"/>
                <a:cs typeface="Trebuchet MS"/>
              </a:rPr>
              <a:t> </a:t>
            </a:r>
            <a:r>
              <a:rPr sz="1200" b="1" spc="5">
                <a:solidFill>
                  <a:srgbClr val="00B8BE"/>
                </a:solidFill>
                <a:latin typeface="Trebuchet MS"/>
                <a:cs typeface="Trebuchet MS"/>
              </a:rPr>
              <a:t>обязательств</a:t>
            </a:r>
            <a:r>
              <a:rPr sz="1200" b="1" spc="-65">
                <a:solidFill>
                  <a:srgbClr val="00B8BE"/>
                </a:solidFill>
                <a:latin typeface="Trebuchet MS"/>
                <a:cs typeface="Trebuchet MS"/>
              </a:rPr>
              <a:t> </a:t>
            </a:r>
            <a:r>
              <a:rPr lang="ru-RU" sz="1200" b="1" spc="-10" dirty="0" smtClean="0">
                <a:solidFill>
                  <a:srgbClr val="00B8BE"/>
                </a:solidFill>
                <a:latin typeface="Trebuchet MS"/>
                <a:cs typeface="Trebuchet MS"/>
              </a:rPr>
              <a:t>Шалинского городского округа </a:t>
            </a:r>
            <a:r>
              <a:rPr sz="1200" b="1" spc="-45" smtClean="0">
                <a:solidFill>
                  <a:srgbClr val="00B8BE"/>
                </a:solidFill>
                <a:latin typeface="Trebuchet MS"/>
                <a:cs typeface="Trebuchet MS"/>
              </a:rPr>
              <a:t>и</a:t>
            </a:r>
            <a:r>
              <a:rPr sz="1200" b="1" spc="-65" smtClean="0">
                <a:solidFill>
                  <a:srgbClr val="00B8BE"/>
                </a:solidFill>
                <a:latin typeface="Trebuchet MS"/>
                <a:cs typeface="Trebuchet MS"/>
              </a:rPr>
              <a:t> </a:t>
            </a:r>
            <a:r>
              <a:rPr sz="1200" b="1" spc="-35" dirty="0">
                <a:solidFill>
                  <a:srgbClr val="00B8BE"/>
                </a:solidFill>
                <a:latin typeface="Trebuchet MS"/>
                <a:cs typeface="Trebuchet MS"/>
              </a:rPr>
              <a:t>ограничение</a:t>
            </a:r>
            <a:r>
              <a:rPr sz="1200" b="1" spc="-65" dirty="0">
                <a:solidFill>
                  <a:srgbClr val="00B8BE"/>
                </a:solidFill>
                <a:latin typeface="Trebuchet MS"/>
                <a:cs typeface="Trebuchet MS"/>
              </a:rPr>
              <a:t> </a:t>
            </a:r>
            <a:r>
              <a:rPr sz="1200" b="1" spc="-5" dirty="0">
                <a:solidFill>
                  <a:srgbClr val="00B8BE"/>
                </a:solidFill>
                <a:latin typeface="Trebuchet MS"/>
                <a:cs typeface="Trebuchet MS"/>
              </a:rPr>
              <a:t>расходов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527300" y="3168650"/>
            <a:ext cx="3211830" cy="166712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just">
              <a:lnSpc>
                <a:spcPts val="1000"/>
              </a:lnSpc>
              <a:buFont typeface="Wingdings" pitchFamily="2" charset="2"/>
              <a:buChar char="Ø"/>
            </a:pPr>
            <a:r>
              <a:rPr lang="ru-RU" sz="900" spc="-35" dirty="0" smtClean="0">
                <a:solidFill>
                  <a:srgbClr val="231F20"/>
                </a:solidFill>
                <a:latin typeface="Century Gothic"/>
                <a:cs typeface="Century Gothic"/>
              </a:rPr>
              <a:t> В  </a:t>
            </a:r>
            <a:r>
              <a:rPr lang="ru-RU" sz="900" spc="-35" dirty="0" smtClean="0">
                <a:solidFill>
                  <a:srgbClr val="231F20"/>
                </a:solidFill>
                <a:latin typeface="Century Gothic"/>
                <a:cs typeface="Century Gothic"/>
              </a:rPr>
              <a:t>201</a:t>
            </a:r>
            <a:r>
              <a:rPr lang="en-US" sz="900" spc="-35" smtClean="0">
                <a:solidFill>
                  <a:srgbClr val="231F20"/>
                </a:solidFill>
                <a:latin typeface="Century Gothic"/>
                <a:cs typeface="Century Gothic"/>
              </a:rPr>
              <a:t>8</a:t>
            </a:r>
            <a:r>
              <a:rPr lang="ru-RU" sz="900" spc="-35" smtClean="0">
                <a:solidFill>
                  <a:srgbClr val="231F20"/>
                </a:solidFill>
                <a:latin typeface="Century Gothic"/>
                <a:cs typeface="Century Gothic"/>
              </a:rPr>
              <a:t>  </a:t>
            </a:r>
            <a:r>
              <a:rPr lang="ru-RU" sz="900" spc="-35" dirty="0" smtClean="0">
                <a:solidFill>
                  <a:srgbClr val="231F20"/>
                </a:solidFill>
                <a:latin typeface="Century Gothic"/>
                <a:cs typeface="Century Gothic"/>
              </a:rPr>
              <a:t>году  в  бюджет  Шалинского  городского округа  зачисляется  100%  налога  на  доходы  физических лиц,   вместо 16%,  зачисляемых  в  201 году, в  результате замены налога на доходы физических лиц  дотацией  на выравнивание  бюджетной  обеспеченности  Шалинского  городского  округа.</a:t>
            </a:r>
          </a:p>
          <a:p>
            <a:pPr marL="12700" marR="5080" algn="just">
              <a:lnSpc>
                <a:spcPts val="1000"/>
              </a:lnSpc>
            </a:pPr>
            <a:endParaRPr lang="ru-RU" sz="900" spc="-35" dirty="0" smtClean="0">
              <a:solidFill>
                <a:srgbClr val="231F20"/>
              </a:solidFill>
              <a:latin typeface="Century Gothic"/>
              <a:cs typeface="Century Gothic"/>
            </a:endParaRPr>
          </a:p>
          <a:p>
            <a:pPr marL="12700" marR="5080" algn="just">
              <a:lnSpc>
                <a:spcPts val="1000"/>
              </a:lnSpc>
              <a:buFont typeface="Wingdings" pitchFamily="2" charset="2"/>
              <a:buChar char="Ø"/>
            </a:pPr>
            <a:r>
              <a:rPr lang="ru-RU" sz="900" dirty="0" smtClean="0">
                <a:latin typeface="姙폜餻妤"/>
                <a:cs typeface="Arabic Typesetting" pitchFamily="66" charset="-78"/>
              </a:rPr>
              <a:t> </a:t>
            </a:r>
            <a:r>
              <a:rPr lang="ru-RU" sz="900" spc="-35" dirty="0" smtClean="0">
                <a:solidFill>
                  <a:srgbClr val="231F20"/>
                </a:solidFill>
                <a:latin typeface="Century Gothic"/>
                <a:cs typeface="Century Gothic"/>
              </a:rPr>
              <a:t>С 1 января 2016 года в  бюджет  Шалинского городского  округа в соответствии с законом Свердловской  области от 12 октября 2015 года № 99-ОЗ зачисляется 15% налоговых доходов  областного  бюджета от налога, взимаемого в связи с применением упрощенной системы налогообложения. </a:t>
            </a:r>
          </a:p>
        </p:txBody>
      </p:sp>
      <p:sp>
        <p:nvSpPr>
          <p:cNvPr id="26" name="object 26"/>
          <p:cNvSpPr txBox="1"/>
          <p:nvPr/>
        </p:nvSpPr>
        <p:spPr>
          <a:xfrm>
            <a:off x="3893324" y="3168650"/>
            <a:ext cx="3211830" cy="20518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just">
              <a:lnSpc>
                <a:spcPts val="1000"/>
              </a:lnSpc>
              <a:buFont typeface="Wingdings" pitchFamily="2" charset="2"/>
              <a:buChar char="Ø"/>
            </a:pPr>
            <a:r>
              <a:rPr lang="ru-RU" sz="900" spc="-35" dirty="0" smtClean="0">
                <a:solidFill>
                  <a:srgbClr val="231F20"/>
                </a:solidFill>
                <a:latin typeface="Century Gothic"/>
                <a:cs typeface="Century Gothic"/>
              </a:rPr>
              <a:t>  Увеличение  кадастровой  стоимости земельных участков с 1 января 2016 года, в соответствии с приказом Министерства по управлению государственным имуществом  Свердловской  области  от  29.09.2015 года № 2588.</a:t>
            </a:r>
          </a:p>
          <a:p>
            <a:pPr marL="12700" marR="5080" algn="just">
              <a:lnSpc>
                <a:spcPts val="1000"/>
              </a:lnSpc>
            </a:pPr>
            <a:endParaRPr lang="ru-RU" sz="900" spc="-35" dirty="0" smtClean="0">
              <a:solidFill>
                <a:srgbClr val="231F20"/>
              </a:solidFill>
              <a:latin typeface="Century Gothic"/>
              <a:cs typeface="Century Gothic"/>
            </a:endParaRPr>
          </a:p>
          <a:p>
            <a:pPr marL="12700" marR="5080" algn="just">
              <a:lnSpc>
                <a:spcPts val="1000"/>
              </a:lnSpc>
              <a:buFont typeface="Wingdings" pitchFamily="2" charset="2"/>
              <a:buChar char="Ø"/>
            </a:pPr>
            <a:r>
              <a:rPr lang="ru-RU" sz="900" spc="-35" dirty="0" smtClean="0">
                <a:solidFill>
                  <a:srgbClr val="231F20"/>
                </a:solidFill>
                <a:latin typeface="Century Gothic"/>
                <a:cs typeface="Century Gothic"/>
              </a:rPr>
              <a:t>В связи с вступлением в силу с 01.01.2016 года  Федерального закона от 29.12.2015 года № 404 –ФЗ, лица, обязанные вносить плату, за исключением субъектов малого и  среднего предпринимательства,  вносят  квартальные авансовые  платежи (кроме четвертого квартала) не позднее 20-го числа месяца, следующего за последним месяцем соответствующего квартала, в размере одной четвертой части суммы платы за негативное воздействие на окружающую среду, уплаченной за предыдущий год. </a:t>
            </a:r>
          </a:p>
        </p:txBody>
      </p:sp>
      <p:sp>
        <p:nvSpPr>
          <p:cNvPr id="29" name="object 29"/>
          <p:cNvSpPr txBox="1"/>
          <p:nvPr/>
        </p:nvSpPr>
        <p:spPr>
          <a:xfrm>
            <a:off x="527300" y="7992236"/>
            <a:ext cx="3211195" cy="102592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715">
              <a:lnSpc>
                <a:spcPts val="1000"/>
              </a:lnSpc>
              <a:buFont typeface="Wingdings" pitchFamily="2" charset="2"/>
              <a:buChar char="Ø"/>
            </a:pPr>
            <a:r>
              <a:rPr sz="900" spc="-50" dirty="0">
                <a:solidFill>
                  <a:srgbClr val="231F20"/>
                </a:solidFill>
                <a:latin typeface="Century Gothic"/>
                <a:cs typeface="Century Gothic"/>
              </a:rPr>
              <a:t>Приостановлено </a:t>
            </a:r>
            <a:r>
              <a:rPr sz="900" spc="-75" dirty="0">
                <a:solidFill>
                  <a:srgbClr val="231F20"/>
                </a:solidFill>
                <a:latin typeface="Century Gothic"/>
                <a:cs typeface="Century Gothic"/>
              </a:rPr>
              <a:t>финансирование </a:t>
            </a:r>
            <a:r>
              <a:rPr sz="900" spc="-45" dirty="0" err="1">
                <a:solidFill>
                  <a:srgbClr val="231F20"/>
                </a:solidFill>
                <a:latin typeface="Century Gothic"/>
                <a:cs typeface="Century Gothic"/>
              </a:rPr>
              <a:t>непервоочередных</a:t>
            </a:r>
            <a:r>
              <a:rPr sz="900" spc="-45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900" spc="-70" dirty="0" err="1" smtClean="0">
                <a:solidFill>
                  <a:srgbClr val="231F20"/>
                </a:solidFill>
                <a:latin typeface="Century Gothic"/>
                <a:cs typeface="Century Gothic"/>
              </a:rPr>
              <a:t>рас</a:t>
            </a:r>
            <a:r>
              <a:rPr sz="900" spc="-15" dirty="0" err="1" smtClean="0">
                <a:solidFill>
                  <a:srgbClr val="231F20"/>
                </a:solidFill>
                <a:latin typeface="Century Gothic"/>
                <a:cs typeface="Century Gothic"/>
              </a:rPr>
              <a:t>ходов</a:t>
            </a:r>
            <a:r>
              <a:rPr sz="900" spc="-15" dirty="0" smtClean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900" spc="-50" dirty="0" err="1" smtClean="0">
                <a:solidFill>
                  <a:srgbClr val="231F20"/>
                </a:solidFill>
                <a:latin typeface="Century Gothic"/>
                <a:cs typeface="Century Gothic"/>
              </a:rPr>
              <a:t>бюджета</a:t>
            </a:r>
            <a:r>
              <a:rPr lang="ru-RU" sz="900" spc="-50" dirty="0" smtClean="0">
                <a:solidFill>
                  <a:srgbClr val="231F20"/>
                </a:solidFill>
                <a:latin typeface="Century Gothic"/>
                <a:cs typeface="Century Gothic"/>
              </a:rPr>
              <a:t>.</a:t>
            </a:r>
          </a:p>
          <a:p>
            <a:pPr marL="12700" marR="5715">
              <a:lnSpc>
                <a:spcPts val="1000"/>
              </a:lnSpc>
            </a:pPr>
            <a:endParaRPr sz="900" dirty="0">
              <a:latin typeface="Century Gothic"/>
              <a:cs typeface="Century Gothic"/>
            </a:endParaRPr>
          </a:p>
          <a:p>
            <a:pPr marL="12700" marR="5080">
              <a:lnSpc>
                <a:spcPts val="1000"/>
              </a:lnSpc>
              <a:buFont typeface="Wingdings" pitchFamily="2" charset="2"/>
              <a:buChar char="Ø"/>
            </a:pPr>
            <a:r>
              <a:rPr sz="900" spc="-25" dirty="0" err="1" smtClean="0">
                <a:solidFill>
                  <a:srgbClr val="231F20"/>
                </a:solidFill>
                <a:latin typeface="Century Gothic"/>
                <a:cs typeface="Century Gothic"/>
              </a:rPr>
              <a:t>Реализованы</a:t>
            </a:r>
            <a:r>
              <a:rPr sz="900" spc="-25" dirty="0" smtClean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900" spc="-35" dirty="0">
                <a:solidFill>
                  <a:srgbClr val="231F20"/>
                </a:solidFill>
                <a:latin typeface="Century Gothic"/>
                <a:cs typeface="Century Gothic"/>
              </a:rPr>
              <a:t>мероприятия </a:t>
            </a:r>
            <a:r>
              <a:rPr sz="900" spc="-60" dirty="0">
                <a:solidFill>
                  <a:srgbClr val="231F20"/>
                </a:solidFill>
                <a:latin typeface="Century Gothic"/>
                <a:cs typeface="Century Gothic"/>
              </a:rPr>
              <a:t>по </a:t>
            </a:r>
            <a:r>
              <a:rPr sz="900" spc="-40" dirty="0">
                <a:solidFill>
                  <a:srgbClr val="231F20"/>
                </a:solidFill>
                <a:latin typeface="Century Gothic"/>
                <a:cs typeface="Century Gothic"/>
              </a:rPr>
              <a:t>оптимизации, </a:t>
            </a:r>
            <a:r>
              <a:rPr sz="900" spc="-65" dirty="0">
                <a:solidFill>
                  <a:srgbClr val="231F20"/>
                </a:solidFill>
                <a:latin typeface="Century Gothic"/>
                <a:cs typeface="Century Gothic"/>
              </a:rPr>
              <a:t>экономии  </a:t>
            </a:r>
            <a:r>
              <a:rPr sz="900" spc="-35" dirty="0">
                <a:solidFill>
                  <a:srgbClr val="231F20"/>
                </a:solidFill>
                <a:latin typeface="Century Gothic"/>
                <a:cs typeface="Century Gothic"/>
              </a:rPr>
              <a:t>средств бюджетов, </a:t>
            </a:r>
            <a:r>
              <a:rPr sz="900" spc="85" dirty="0">
                <a:solidFill>
                  <a:srgbClr val="231F20"/>
                </a:solidFill>
                <a:latin typeface="Century Gothic"/>
                <a:cs typeface="Century Gothic"/>
              </a:rPr>
              <a:t>в </a:t>
            </a:r>
            <a:r>
              <a:rPr sz="900" spc="-40" dirty="0">
                <a:solidFill>
                  <a:srgbClr val="231F20"/>
                </a:solidFill>
                <a:latin typeface="Century Gothic"/>
                <a:cs typeface="Century Gothic"/>
              </a:rPr>
              <a:t>том </a:t>
            </a:r>
            <a:r>
              <a:rPr sz="900" spc="-45" dirty="0">
                <a:solidFill>
                  <a:srgbClr val="231F20"/>
                </a:solidFill>
                <a:latin typeface="Century Gothic"/>
                <a:cs typeface="Century Gothic"/>
              </a:rPr>
              <a:t>числе </a:t>
            </a:r>
            <a:r>
              <a:rPr sz="900" spc="-65" dirty="0">
                <a:solidFill>
                  <a:srgbClr val="231F20"/>
                </a:solidFill>
                <a:latin typeface="Century Gothic"/>
                <a:cs typeface="Century Gothic"/>
              </a:rPr>
              <a:t>при </a:t>
            </a:r>
            <a:r>
              <a:rPr sz="900" spc="-20" dirty="0">
                <a:solidFill>
                  <a:srgbClr val="231F20"/>
                </a:solidFill>
                <a:latin typeface="Century Gothic"/>
                <a:cs typeface="Century Gothic"/>
              </a:rPr>
              <a:t>закупках </a:t>
            </a:r>
            <a:r>
              <a:rPr sz="900" spc="-15" dirty="0">
                <a:solidFill>
                  <a:srgbClr val="231F20"/>
                </a:solidFill>
                <a:latin typeface="Century Gothic"/>
                <a:cs typeface="Century Gothic"/>
              </a:rPr>
              <a:t>за счет </a:t>
            </a:r>
            <a:r>
              <a:rPr sz="900" spc="-5" dirty="0">
                <a:solidFill>
                  <a:srgbClr val="231F20"/>
                </a:solidFill>
                <a:latin typeface="Century Gothic"/>
                <a:cs typeface="Century Gothic"/>
              </a:rPr>
              <a:t>кон</a:t>
            </a:r>
            <a:r>
              <a:rPr sz="900" spc="-5" dirty="0">
                <a:solidFill>
                  <a:srgbClr val="231F20"/>
                </a:solidFill>
                <a:latin typeface="Trebuchet MS"/>
                <a:cs typeface="Trebuchet MS"/>
              </a:rPr>
              <a:t>-  </a:t>
            </a:r>
            <a:r>
              <a:rPr sz="900" spc="-25" dirty="0">
                <a:solidFill>
                  <a:srgbClr val="231F20"/>
                </a:solidFill>
                <a:latin typeface="Century Gothic"/>
                <a:cs typeface="Century Gothic"/>
              </a:rPr>
              <a:t>курсных </a:t>
            </a:r>
            <a:r>
              <a:rPr sz="900" spc="-70" dirty="0">
                <a:solidFill>
                  <a:srgbClr val="231F20"/>
                </a:solidFill>
                <a:latin typeface="Century Gothic"/>
                <a:cs typeface="Century Gothic"/>
              </a:rPr>
              <a:t>процедур, </a:t>
            </a:r>
            <a:r>
              <a:rPr sz="900" spc="-55" dirty="0">
                <a:solidFill>
                  <a:srgbClr val="231F20"/>
                </a:solidFill>
                <a:latin typeface="Century Gothic"/>
                <a:cs typeface="Century Gothic"/>
              </a:rPr>
              <a:t>расходов </a:t>
            </a:r>
            <a:r>
              <a:rPr sz="900" spc="-80" dirty="0">
                <a:solidFill>
                  <a:srgbClr val="231F20"/>
                </a:solidFill>
                <a:latin typeface="Century Gothic"/>
                <a:cs typeface="Century Gothic"/>
              </a:rPr>
              <a:t>на </a:t>
            </a:r>
            <a:r>
              <a:rPr sz="900" spc="-65" dirty="0">
                <a:solidFill>
                  <a:srgbClr val="231F20"/>
                </a:solidFill>
                <a:latin typeface="Century Gothic"/>
                <a:cs typeface="Century Gothic"/>
              </a:rPr>
              <a:t>энергопотребление </a:t>
            </a:r>
            <a:r>
              <a:rPr sz="900" spc="-50" dirty="0">
                <a:solidFill>
                  <a:srgbClr val="231F20"/>
                </a:solidFill>
                <a:latin typeface="Century Gothic"/>
                <a:cs typeface="Century Gothic"/>
              </a:rPr>
              <a:t>и </a:t>
            </a:r>
            <a:r>
              <a:rPr sz="900" spc="-15" dirty="0">
                <a:solidFill>
                  <a:srgbClr val="231F20"/>
                </a:solidFill>
                <a:latin typeface="Century Gothic"/>
                <a:cs typeface="Century Gothic"/>
              </a:rPr>
              <a:t>дру</a:t>
            </a:r>
            <a:r>
              <a:rPr sz="900" spc="-15" dirty="0">
                <a:solidFill>
                  <a:srgbClr val="231F20"/>
                </a:solidFill>
                <a:latin typeface="Trebuchet MS"/>
                <a:cs typeface="Trebuchet MS"/>
              </a:rPr>
              <a:t>-  </a:t>
            </a:r>
            <a:r>
              <a:rPr sz="900" dirty="0">
                <a:solidFill>
                  <a:srgbClr val="231F20"/>
                </a:solidFill>
                <a:latin typeface="Century Gothic"/>
                <a:cs typeface="Century Gothic"/>
              </a:rPr>
              <a:t>гих </a:t>
            </a:r>
            <a:r>
              <a:rPr sz="900" spc="-40" dirty="0">
                <a:solidFill>
                  <a:srgbClr val="231F20"/>
                </a:solidFill>
                <a:latin typeface="Century Gothic"/>
                <a:cs typeface="Century Gothic"/>
              </a:rPr>
              <a:t>материальных </a:t>
            </a:r>
            <a:r>
              <a:rPr sz="900" spc="-20" dirty="0">
                <a:solidFill>
                  <a:srgbClr val="231F20"/>
                </a:solidFill>
                <a:latin typeface="Century Gothic"/>
                <a:cs typeface="Century Gothic"/>
              </a:rPr>
              <a:t>затрат, </a:t>
            </a:r>
            <a:r>
              <a:rPr sz="900" spc="-15" dirty="0">
                <a:solidFill>
                  <a:srgbClr val="231F20"/>
                </a:solidFill>
                <a:latin typeface="Century Gothic"/>
                <a:cs typeface="Century Gothic"/>
              </a:rPr>
              <a:t>за </a:t>
            </a:r>
            <a:r>
              <a:rPr sz="900" spc="-15" dirty="0" err="1">
                <a:solidFill>
                  <a:srgbClr val="231F20"/>
                </a:solidFill>
                <a:latin typeface="Century Gothic"/>
                <a:cs typeface="Century Gothic"/>
              </a:rPr>
              <a:t>счет</a:t>
            </a:r>
            <a:r>
              <a:rPr sz="900" spc="-15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900" spc="-50" dirty="0" smtClean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900" spc="-40" dirty="0">
                <a:solidFill>
                  <a:srgbClr val="231F20"/>
                </a:solidFill>
                <a:latin typeface="Century Gothic"/>
                <a:cs typeface="Century Gothic"/>
              </a:rPr>
              <a:t>оптимизации </a:t>
            </a:r>
            <a:r>
              <a:rPr sz="900" spc="-20" dirty="0">
                <a:solidFill>
                  <a:srgbClr val="231F20"/>
                </a:solidFill>
                <a:latin typeface="Century Gothic"/>
                <a:cs typeface="Century Gothic"/>
              </a:rPr>
              <a:t>их </a:t>
            </a:r>
            <a:r>
              <a:rPr sz="900" dirty="0">
                <a:solidFill>
                  <a:srgbClr val="231F20"/>
                </a:solidFill>
                <a:latin typeface="Century Gothic"/>
                <a:cs typeface="Century Gothic"/>
              </a:rPr>
              <a:t>штатных </a:t>
            </a:r>
            <a:r>
              <a:rPr sz="900" spc="-75" dirty="0">
                <a:solidFill>
                  <a:srgbClr val="231F20"/>
                </a:solidFill>
                <a:latin typeface="Century Gothic"/>
                <a:cs typeface="Century Gothic"/>
              </a:rPr>
              <a:t>расписаний.  </a:t>
            </a:r>
            <a:endParaRPr sz="900" dirty="0">
              <a:latin typeface="Century Gothic"/>
              <a:cs typeface="Century Gothic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3893299" y="7992236"/>
            <a:ext cx="3211830" cy="128240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715" algn="just">
              <a:lnSpc>
                <a:spcPts val="1000"/>
              </a:lnSpc>
              <a:buFont typeface="Wingdings" pitchFamily="2" charset="2"/>
              <a:buChar char="Ø"/>
            </a:pPr>
            <a:r>
              <a:rPr sz="900" spc="-80" dirty="0">
                <a:solidFill>
                  <a:srgbClr val="231F20"/>
                </a:solidFill>
                <a:latin typeface="Century Gothic"/>
                <a:cs typeface="Century Gothic"/>
              </a:rPr>
              <a:t>Осуществлен </a:t>
            </a:r>
            <a:r>
              <a:rPr sz="900" spc="-30" dirty="0">
                <a:solidFill>
                  <a:srgbClr val="231F20"/>
                </a:solidFill>
                <a:latin typeface="Century Gothic"/>
                <a:cs typeface="Century Gothic"/>
              </a:rPr>
              <a:t>контроль </a:t>
            </a:r>
            <a:r>
              <a:rPr sz="900" spc="-25" dirty="0">
                <a:solidFill>
                  <a:srgbClr val="231F20"/>
                </a:solidFill>
                <a:latin typeface="Century Gothic"/>
                <a:cs typeface="Century Gothic"/>
              </a:rPr>
              <a:t>за </a:t>
            </a:r>
            <a:r>
              <a:rPr sz="900" spc="-65" dirty="0">
                <a:solidFill>
                  <a:srgbClr val="231F20"/>
                </a:solidFill>
                <a:latin typeface="Century Gothic"/>
                <a:cs typeface="Century Gothic"/>
              </a:rPr>
              <a:t>первоочередным </a:t>
            </a:r>
            <a:r>
              <a:rPr sz="900" spc="-80" dirty="0">
                <a:solidFill>
                  <a:srgbClr val="231F20"/>
                </a:solidFill>
                <a:latin typeface="Century Gothic"/>
                <a:cs typeface="Century Gothic"/>
              </a:rPr>
              <a:t>направлением  </a:t>
            </a:r>
            <a:r>
              <a:rPr sz="900" spc="-50" dirty="0" err="1">
                <a:solidFill>
                  <a:srgbClr val="231F20"/>
                </a:solidFill>
                <a:latin typeface="Century Gothic"/>
                <a:cs typeface="Century Gothic"/>
              </a:rPr>
              <a:t>средств</a:t>
            </a:r>
            <a:r>
              <a:rPr sz="900" spc="-50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900" spc="-65" dirty="0" err="1" smtClean="0">
                <a:solidFill>
                  <a:srgbClr val="231F20"/>
                </a:solidFill>
                <a:latin typeface="Century Gothic"/>
                <a:cs typeface="Century Gothic"/>
              </a:rPr>
              <a:t>бюджета</a:t>
            </a:r>
            <a:r>
              <a:rPr sz="900" spc="-65" dirty="0" smtClean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900" spc="-90" dirty="0">
                <a:solidFill>
                  <a:srgbClr val="231F20"/>
                </a:solidFill>
                <a:latin typeface="Century Gothic"/>
                <a:cs typeface="Century Gothic"/>
              </a:rPr>
              <a:t>на </a:t>
            </a:r>
            <a:r>
              <a:rPr sz="900" spc="-80" dirty="0">
                <a:solidFill>
                  <a:srgbClr val="231F20"/>
                </a:solidFill>
                <a:latin typeface="Century Gothic"/>
                <a:cs typeface="Century Gothic"/>
              </a:rPr>
              <a:t>завершение </a:t>
            </a:r>
            <a:r>
              <a:rPr sz="900" spc="-35" dirty="0">
                <a:solidFill>
                  <a:srgbClr val="231F20"/>
                </a:solidFill>
                <a:latin typeface="Century Gothic"/>
                <a:cs typeface="Century Gothic"/>
              </a:rPr>
              <a:t>строительства  </a:t>
            </a:r>
            <a:r>
              <a:rPr sz="900" spc="-45" dirty="0">
                <a:solidFill>
                  <a:srgbClr val="231F20"/>
                </a:solidFill>
                <a:latin typeface="Century Gothic"/>
                <a:cs typeface="Century Gothic"/>
              </a:rPr>
              <a:t>(реконструкции) </a:t>
            </a:r>
            <a:r>
              <a:rPr sz="900" spc="-15" dirty="0">
                <a:solidFill>
                  <a:srgbClr val="231F20"/>
                </a:solidFill>
                <a:latin typeface="Century Gothic"/>
                <a:cs typeface="Century Gothic"/>
              </a:rPr>
              <a:t>объектов </a:t>
            </a:r>
            <a:r>
              <a:rPr sz="900" spc="-25" dirty="0">
                <a:solidFill>
                  <a:srgbClr val="231F20"/>
                </a:solidFill>
                <a:latin typeface="Century Gothic"/>
                <a:cs typeface="Century Gothic"/>
              </a:rPr>
              <a:t>капитального </a:t>
            </a:r>
            <a:r>
              <a:rPr sz="900" spc="-20" dirty="0">
                <a:solidFill>
                  <a:srgbClr val="231F20"/>
                </a:solidFill>
                <a:latin typeface="Century Gothic"/>
                <a:cs typeface="Century Gothic"/>
              </a:rPr>
              <a:t>строительства  </a:t>
            </a:r>
            <a:r>
              <a:rPr sz="900" spc="-125" dirty="0">
                <a:solidFill>
                  <a:srgbClr val="231F20"/>
                </a:solidFill>
                <a:latin typeface="Century Gothic"/>
                <a:cs typeface="Century Gothic"/>
              </a:rPr>
              <a:t>с  </a:t>
            </a:r>
            <a:r>
              <a:rPr sz="900" spc="-20" dirty="0">
                <a:solidFill>
                  <a:srgbClr val="231F20"/>
                </a:solidFill>
                <a:latin typeface="Century Gothic"/>
                <a:cs typeface="Century Gothic"/>
              </a:rPr>
              <a:t>высокой </a:t>
            </a:r>
            <a:r>
              <a:rPr sz="900" spc="-40" dirty="0" err="1">
                <a:solidFill>
                  <a:srgbClr val="231F20"/>
                </a:solidFill>
                <a:latin typeface="Century Gothic"/>
                <a:cs typeface="Century Gothic"/>
              </a:rPr>
              <a:t>степенью</a:t>
            </a:r>
            <a:r>
              <a:rPr sz="900" spc="-35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900" spc="-15" dirty="0" err="1" smtClean="0">
                <a:solidFill>
                  <a:srgbClr val="231F20"/>
                </a:solidFill>
                <a:latin typeface="Century Gothic"/>
                <a:cs typeface="Century Gothic"/>
              </a:rPr>
              <a:t>готовности</a:t>
            </a:r>
            <a:r>
              <a:rPr lang="ru-RU" sz="900" spc="-15" dirty="0" smtClean="0">
                <a:solidFill>
                  <a:srgbClr val="231F20"/>
                </a:solidFill>
                <a:latin typeface="Century Gothic"/>
                <a:cs typeface="Century Gothic"/>
              </a:rPr>
              <a:t>.</a:t>
            </a:r>
          </a:p>
          <a:p>
            <a:pPr marL="12700" marR="5715" algn="just">
              <a:lnSpc>
                <a:spcPts val="1000"/>
              </a:lnSpc>
            </a:pPr>
            <a:endParaRPr lang="ru-RU" sz="900" spc="-15" dirty="0" smtClean="0">
              <a:solidFill>
                <a:srgbClr val="231F20"/>
              </a:solidFill>
              <a:latin typeface="Century Gothic"/>
              <a:cs typeface="Century Gothic"/>
            </a:endParaRPr>
          </a:p>
          <a:p>
            <a:pPr marL="12700" marR="5715" algn="just">
              <a:lnSpc>
                <a:spcPts val="1000"/>
              </a:lnSpc>
              <a:buFont typeface="Wingdings" pitchFamily="2" charset="2"/>
              <a:buChar char="Ø"/>
            </a:pPr>
            <a:r>
              <a:rPr lang="ru-RU" sz="900" spc="-40" dirty="0" smtClean="0">
                <a:solidFill>
                  <a:srgbClr val="231F20"/>
                </a:solidFill>
                <a:latin typeface="Century Gothic"/>
                <a:cs typeface="Century Gothic"/>
              </a:rPr>
              <a:t>Осуществлялись </a:t>
            </a:r>
            <a:r>
              <a:rPr lang="ru-RU" sz="900" spc="-70" dirty="0" smtClean="0">
                <a:solidFill>
                  <a:srgbClr val="231F20"/>
                </a:solidFill>
                <a:latin typeface="Century Gothic"/>
                <a:cs typeface="Century Gothic"/>
              </a:rPr>
              <a:t>меры, </a:t>
            </a:r>
            <a:r>
              <a:rPr lang="ru-RU" sz="900" spc="-50" dirty="0" smtClean="0">
                <a:solidFill>
                  <a:srgbClr val="231F20"/>
                </a:solidFill>
                <a:latin typeface="Century Gothic"/>
                <a:cs typeface="Century Gothic"/>
              </a:rPr>
              <a:t>направленные </a:t>
            </a:r>
            <a:r>
              <a:rPr lang="ru-RU" sz="900" spc="-80" dirty="0" smtClean="0">
                <a:solidFill>
                  <a:srgbClr val="231F20"/>
                </a:solidFill>
                <a:latin typeface="Century Gothic"/>
                <a:cs typeface="Century Gothic"/>
              </a:rPr>
              <a:t>на </a:t>
            </a:r>
            <a:r>
              <a:rPr lang="ru-RU" sz="900" spc="-60" dirty="0" smtClean="0">
                <a:solidFill>
                  <a:srgbClr val="231F20"/>
                </a:solidFill>
                <a:latin typeface="Century Gothic"/>
                <a:cs typeface="Century Gothic"/>
              </a:rPr>
              <a:t>эффективное  </a:t>
            </a:r>
            <a:r>
              <a:rPr lang="ru-RU" sz="900" spc="-55" dirty="0" smtClean="0">
                <a:solidFill>
                  <a:srgbClr val="231F20"/>
                </a:solidFill>
                <a:latin typeface="Century Gothic"/>
                <a:cs typeface="Century Gothic"/>
              </a:rPr>
              <a:t>управление </a:t>
            </a:r>
            <a:r>
              <a:rPr lang="ru-RU" sz="900" spc="-50" dirty="0" smtClean="0">
                <a:solidFill>
                  <a:srgbClr val="231F20"/>
                </a:solidFill>
                <a:latin typeface="Century Gothic"/>
                <a:cs typeface="Century Gothic"/>
              </a:rPr>
              <a:t>и </a:t>
            </a:r>
            <a:r>
              <a:rPr lang="ru-RU" sz="900" spc="-75" dirty="0" smtClean="0">
                <a:solidFill>
                  <a:srgbClr val="231F20"/>
                </a:solidFill>
                <a:latin typeface="Century Gothic"/>
                <a:cs typeface="Century Gothic"/>
              </a:rPr>
              <a:t>распоряжение </a:t>
            </a:r>
            <a:r>
              <a:rPr lang="ru-RU" sz="900" spc="85" dirty="0" smtClean="0">
                <a:solidFill>
                  <a:srgbClr val="231F20"/>
                </a:solidFill>
                <a:latin typeface="Century Gothic"/>
                <a:cs typeface="Century Gothic"/>
              </a:rPr>
              <a:t>в </a:t>
            </a:r>
            <a:r>
              <a:rPr lang="ru-RU" sz="900" spc="-130" dirty="0" smtClean="0">
                <a:solidFill>
                  <a:srgbClr val="231F20"/>
                </a:solidFill>
                <a:latin typeface="Century Gothic"/>
                <a:cs typeface="Century Gothic"/>
              </a:rPr>
              <a:t>сфере  </a:t>
            </a:r>
            <a:r>
              <a:rPr lang="ru-RU" sz="900" spc="-40" dirty="0" smtClean="0">
                <a:solidFill>
                  <a:srgbClr val="231F20"/>
                </a:solidFill>
                <a:latin typeface="Century Gothic"/>
                <a:cs typeface="Century Gothic"/>
              </a:rPr>
              <a:t>имущественных </a:t>
            </a:r>
            <a:r>
              <a:rPr lang="ru-RU" sz="900" spc="-50" dirty="0" smtClean="0">
                <a:solidFill>
                  <a:srgbClr val="231F20"/>
                </a:solidFill>
                <a:latin typeface="Century Gothic"/>
                <a:cs typeface="Century Gothic"/>
              </a:rPr>
              <a:t>и </a:t>
            </a:r>
            <a:r>
              <a:rPr lang="ru-RU" sz="900" spc="15" dirty="0" err="1" smtClean="0">
                <a:solidFill>
                  <a:srgbClr val="231F20"/>
                </a:solidFill>
                <a:latin typeface="Century Gothic"/>
                <a:cs typeface="Century Gothic"/>
              </a:rPr>
              <a:t>зе</a:t>
            </a:r>
            <a:r>
              <a:rPr lang="ru-RU" sz="900" spc="15" dirty="0" smtClean="0">
                <a:solidFill>
                  <a:srgbClr val="231F20"/>
                </a:solidFill>
                <a:latin typeface="Trebuchet MS"/>
                <a:cs typeface="Trebuchet MS"/>
              </a:rPr>
              <a:t>-  </a:t>
            </a:r>
            <a:r>
              <a:rPr lang="ru-RU" sz="900" spc="-20" dirty="0" err="1" smtClean="0">
                <a:solidFill>
                  <a:srgbClr val="231F20"/>
                </a:solidFill>
                <a:latin typeface="Century Gothic"/>
                <a:cs typeface="Century Gothic"/>
              </a:rPr>
              <a:t>мельных</a:t>
            </a:r>
            <a:r>
              <a:rPr lang="ru-RU" sz="900" spc="-20" dirty="0" smtClean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lang="ru-RU" sz="900" spc="-55" dirty="0" smtClean="0">
                <a:solidFill>
                  <a:srgbClr val="231F20"/>
                </a:solidFill>
                <a:latin typeface="Century Gothic"/>
                <a:cs typeface="Century Gothic"/>
              </a:rPr>
              <a:t>отношений </a:t>
            </a:r>
            <a:r>
              <a:rPr lang="ru-RU" sz="900" spc="-80" dirty="0" smtClean="0">
                <a:solidFill>
                  <a:srgbClr val="231F20"/>
                </a:solidFill>
                <a:latin typeface="Century Gothic"/>
                <a:cs typeface="Century Gothic"/>
              </a:rPr>
              <a:t>на </a:t>
            </a:r>
            <a:r>
              <a:rPr lang="ru-RU" sz="900" spc="-50" dirty="0" smtClean="0">
                <a:solidFill>
                  <a:srgbClr val="231F20"/>
                </a:solidFill>
                <a:latin typeface="Century Gothic"/>
                <a:cs typeface="Century Gothic"/>
              </a:rPr>
              <a:t>территории Шалинского городского округа.</a:t>
            </a:r>
            <a:endParaRPr lang="ru-RU" sz="900" dirty="0" smtClean="0">
              <a:latin typeface="Century Gothic"/>
              <a:cs typeface="Century Gothic"/>
            </a:endParaRPr>
          </a:p>
          <a:p>
            <a:pPr marL="12700" marR="5715" algn="just">
              <a:lnSpc>
                <a:spcPts val="1000"/>
              </a:lnSpc>
            </a:pPr>
            <a:endParaRPr sz="900" dirty="0">
              <a:latin typeface="Century Gothic"/>
              <a:cs typeface="Century Gothic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438150" y="5835650"/>
            <a:ext cx="3276600" cy="115416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425450" algn="just">
              <a:lnSpc>
                <a:spcPts val="1000"/>
              </a:lnSpc>
              <a:buFont typeface="Wingdings" pitchFamily="2" charset="2"/>
              <a:buChar char="Ø"/>
            </a:pPr>
            <a:r>
              <a:rPr sz="900" spc="-80" dirty="0">
                <a:solidFill>
                  <a:srgbClr val="231F20"/>
                </a:solidFill>
                <a:latin typeface="Century Gothic"/>
                <a:cs typeface="Century Gothic"/>
              </a:rPr>
              <a:t>Обеспечение </a:t>
            </a:r>
            <a:r>
              <a:rPr sz="900" spc="-60" dirty="0">
                <a:solidFill>
                  <a:srgbClr val="231F20"/>
                </a:solidFill>
                <a:latin typeface="Century Gothic"/>
                <a:cs typeface="Century Gothic"/>
              </a:rPr>
              <a:t>сбалансированности </a:t>
            </a:r>
            <a:r>
              <a:rPr sz="900" spc="-45" dirty="0">
                <a:solidFill>
                  <a:srgbClr val="231F20"/>
                </a:solidFill>
                <a:latin typeface="Century Gothic"/>
                <a:cs typeface="Century Gothic"/>
              </a:rPr>
              <a:t>и </a:t>
            </a:r>
            <a:r>
              <a:rPr lang="ru-RU" sz="900" spc="-45" dirty="0" smtClean="0">
                <a:solidFill>
                  <a:srgbClr val="231F20"/>
                </a:solidFill>
                <a:latin typeface="Century Gothic"/>
                <a:cs typeface="Century Gothic"/>
              </a:rPr>
              <a:t>ус</a:t>
            </a:r>
            <a:r>
              <a:rPr sz="900" spc="-15" dirty="0" err="1" smtClean="0">
                <a:solidFill>
                  <a:srgbClr val="231F20"/>
                </a:solidFill>
                <a:latin typeface="Century Gothic"/>
                <a:cs typeface="Century Gothic"/>
              </a:rPr>
              <a:t>тойчивости</a:t>
            </a:r>
            <a:r>
              <a:rPr sz="900" spc="-15" dirty="0" smtClean="0">
                <a:solidFill>
                  <a:srgbClr val="231F20"/>
                </a:solidFill>
                <a:latin typeface="Century Gothic"/>
                <a:cs typeface="Century Gothic"/>
              </a:rPr>
              <a:t>  </a:t>
            </a:r>
            <a:r>
              <a:rPr lang="ru-RU" sz="900" spc="-15" dirty="0" smtClean="0">
                <a:solidFill>
                  <a:srgbClr val="231F20"/>
                </a:solidFill>
                <a:latin typeface="Century Gothic"/>
                <a:cs typeface="Century Gothic"/>
              </a:rPr>
              <a:t>м</a:t>
            </a:r>
            <a:r>
              <a:rPr lang="ru-RU" sz="900" spc="-45" dirty="0" smtClean="0">
                <a:solidFill>
                  <a:srgbClr val="231F20"/>
                </a:solidFill>
                <a:latin typeface="Century Gothic"/>
                <a:cs typeface="Century Gothic"/>
              </a:rPr>
              <a:t>естного</a:t>
            </a:r>
            <a:r>
              <a:rPr sz="900" spc="-80" dirty="0" smtClean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900" spc="-45" dirty="0" err="1" smtClean="0">
                <a:solidFill>
                  <a:srgbClr val="231F20"/>
                </a:solidFill>
                <a:latin typeface="Century Gothic"/>
                <a:cs typeface="Century Gothic"/>
              </a:rPr>
              <a:t>бюджета</a:t>
            </a:r>
            <a:endParaRPr lang="ru-RU" sz="900" spc="-45" dirty="0" smtClean="0">
              <a:solidFill>
                <a:srgbClr val="231F20"/>
              </a:solidFill>
              <a:latin typeface="Century Gothic"/>
              <a:cs typeface="Century Gothic"/>
            </a:endParaRPr>
          </a:p>
          <a:p>
            <a:pPr marL="12700" marR="425450" algn="just">
              <a:lnSpc>
                <a:spcPts val="1000"/>
              </a:lnSpc>
            </a:pPr>
            <a:endParaRPr sz="900" dirty="0">
              <a:latin typeface="Century Gothic"/>
              <a:cs typeface="Century Gothic"/>
            </a:endParaRPr>
          </a:p>
          <a:p>
            <a:pPr marL="12700" algn="just">
              <a:lnSpc>
                <a:spcPts val="940"/>
              </a:lnSpc>
              <a:buFont typeface="Wingdings" pitchFamily="2" charset="2"/>
              <a:buChar char="Ø"/>
            </a:pPr>
            <a:r>
              <a:rPr sz="900" dirty="0">
                <a:solidFill>
                  <a:srgbClr val="231F20"/>
                </a:solidFill>
                <a:latin typeface="Century Gothic"/>
                <a:cs typeface="Century Gothic"/>
              </a:rPr>
              <a:t>Развитие </a:t>
            </a:r>
            <a:r>
              <a:rPr sz="900" spc="-30" dirty="0" err="1">
                <a:solidFill>
                  <a:srgbClr val="231F20"/>
                </a:solidFill>
                <a:latin typeface="Century Gothic"/>
                <a:cs typeface="Century Gothic"/>
              </a:rPr>
              <a:t>межбюджетных</a:t>
            </a:r>
            <a:r>
              <a:rPr sz="900" spc="-110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900" spc="-50" dirty="0" err="1" smtClean="0">
                <a:solidFill>
                  <a:srgbClr val="231F20"/>
                </a:solidFill>
                <a:latin typeface="Century Gothic"/>
                <a:cs typeface="Century Gothic"/>
              </a:rPr>
              <a:t>отношений</a:t>
            </a:r>
            <a:endParaRPr lang="ru-RU" sz="900" spc="-50" dirty="0" smtClean="0">
              <a:solidFill>
                <a:srgbClr val="231F20"/>
              </a:solidFill>
              <a:latin typeface="Century Gothic"/>
              <a:cs typeface="Century Gothic"/>
            </a:endParaRPr>
          </a:p>
          <a:p>
            <a:pPr marL="12700" algn="just">
              <a:lnSpc>
                <a:spcPts val="940"/>
              </a:lnSpc>
            </a:pPr>
            <a:endParaRPr sz="900" dirty="0">
              <a:latin typeface="Century Gothic"/>
              <a:cs typeface="Century Gothic"/>
            </a:endParaRPr>
          </a:p>
          <a:p>
            <a:pPr marL="12700" marR="5080" algn="just">
              <a:lnSpc>
                <a:spcPts val="1000"/>
              </a:lnSpc>
              <a:spcBef>
                <a:spcPts val="60"/>
              </a:spcBef>
              <a:buFont typeface="Wingdings" pitchFamily="2" charset="2"/>
              <a:buChar char="Ø"/>
            </a:pPr>
            <a:r>
              <a:rPr sz="900" spc="-35" dirty="0">
                <a:solidFill>
                  <a:srgbClr val="231F20"/>
                </a:solidFill>
                <a:latin typeface="Century Gothic"/>
                <a:cs typeface="Century Gothic"/>
              </a:rPr>
              <a:t>Повышение </a:t>
            </a:r>
            <a:r>
              <a:rPr sz="900" spc="-20" dirty="0">
                <a:solidFill>
                  <a:srgbClr val="231F20"/>
                </a:solidFill>
                <a:latin typeface="Century Gothic"/>
                <a:cs typeface="Century Gothic"/>
              </a:rPr>
              <a:t>качества </a:t>
            </a:r>
            <a:r>
              <a:rPr sz="900" spc="-30" dirty="0" err="1">
                <a:solidFill>
                  <a:srgbClr val="231F20"/>
                </a:solidFill>
                <a:latin typeface="Century Gothic"/>
                <a:cs typeface="Century Gothic"/>
              </a:rPr>
              <a:t>предоставления</a:t>
            </a:r>
            <a:r>
              <a:rPr sz="900" spc="-30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900" spc="-25" dirty="0" err="1" smtClean="0">
                <a:solidFill>
                  <a:srgbClr val="231F20"/>
                </a:solidFill>
                <a:latin typeface="Century Gothic"/>
                <a:cs typeface="Century Gothic"/>
              </a:rPr>
              <a:t>муниципальных</a:t>
            </a:r>
            <a:r>
              <a:rPr sz="900" spc="-80" dirty="0" smtClean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900" spc="-30" dirty="0" err="1" smtClean="0">
                <a:solidFill>
                  <a:srgbClr val="231F20"/>
                </a:solidFill>
                <a:latin typeface="Century Gothic"/>
                <a:cs typeface="Century Gothic"/>
              </a:rPr>
              <a:t>услуг</a:t>
            </a:r>
            <a:endParaRPr lang="ru-RU" sz="900" spc="-30" dirty="0" smtClean="0">
              <a:solidFill>
                <a:srgbClr val="231F20"/>
              </a:solidFill>
              <a:latin typeface="Century Gothic"/>
              <a:cs typeface="Century Gothic"/>
            </a:endParaRPr>
          </a:p>
          <a:p>
            <a:pPr marL="12700" marR="5080" algn="just">
              <a:lnSpc>
                <a:spcPts val="1000"/>
              </a:lnSpc>
              <a:spcBef>
                <a:spcPts val="60"/>
              </a:spcBef>
            </a:pPr>
            <a:endParaRPr sz="900" dirty="0">
              <a:latin typeface="Century Gothic"/>
              <a:cs typeface="Century Gothic"/>
            </a:endParaRPr>
          </a:p>
          <a:p>
            <a:pPr marL="12700" algn="just">
              <a:lnSpc>
                <a:spcPts val="980"/>
              </a:lnSpc>
              <a:buFont typeface="Wingdings" pitchFamily="2" charset="2"/>
              <a:buChar char="Ø"/>
            </a:pPr>
            <a:r>
              <a:rPr sz="900" dirty="0">
                <a:solidFill>
                  <a:srgbClr val="231F20"/>
                </a:solidFill>
                <a:latin typeface="Century Gothic"/>
                <a:cs typeface="Century Gothic"/>
              </a:rPr>
              <a:t>Развитие </a:t>
            </a:r>
            <a:r>
              <a:rPr sz="900" spc="-40" dirty="0">
                <a:solidFill>
                  <a:srgbClr val="231F20"/>
                </a:solidFill>
                <a:latin typeface="Century Gothic"/>
                <a:cs typeface="Century Gothic"/>
              </a:rPr>
              <a:t>программно-целевых </a:t>
            </a:r>
            <a:r>
              <a:rPr sz="900" spc="-25" dirty="0">
                <a:solidFill>
                  <a:srgbClr val="231F20"/>
                </a:solidFill>
                <a:latin typeface="Century Gothic"/>
                <a:cs typeface="Century Gothic"/>
              </a:rPr>
              <a:t>методов</a:t>
            </a:r>
            <a:r>
              <a:rPr sz="900" spc="-40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900" spc="-30" dirty="0">
                <a:solidFill>
                  <a:srgbClr val="231F20"/>
                </a:solidFill>
                <a:latin typeface="Century Gothic"/>
                <a:cs typeface="Century Gothic"/>
              </a:rPr>
              <a:t>управления</a:t>
            </a:r>
            <a:endParaRPr sz="900" dirty="0">
              <a:latin typeface="Century Gothic"/>
              <a:cs typeface="Century Gothic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3790950" y="5835650"/>
            <a:ext cx="3352800" cy="89768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1000"/>
              </a:lnSpc>
              <a:buFont typeface="Wingdings" pitchFamily="2" charset="2"/>
              <a:buChar char="Ø"/>
            </a:pPr>
            <a:r>
              <a:rPr sz="900" spc="-35" dirty="0">
                <a:solidFill>
                  <a:srgbClr val="231F20"/>
                </a:solidFill>
                <a:latin typeface="Century Gothic"/>
                <a:cs typeface="Century Gothic"/>
              </a:rPr>
              <a:t>Повышение </a:t>
            </a:r>
            <a:r>
              <a:rPr sz="900" spc="-40" dirty="0">
                <a:solidFill>
                  <a:srgbClr val="231F20"/>
                </a:solidFill>
                <a:latin typeface="Century Gothic"/>
                <a:cs typeface="Century Gothic"/>
              </a:rPr>
              <a:t>эффективности </a:t>
            </a:r>
            <a:r>
              <a:rPr sz="900" spc="-30" dirty="0" err="1">
                <a:solidFill>
                  <a:srgbClr val="231F20"/>
                </a:solidFill>
                <a:latin typeface="Century Gothic"/>
                <a:cs typeface="Century Gothic"/>
              </a:rPr>
              <a:t>управления</a:t>
            </a:r>
            <a:r>
              <a:rPr sz="900" spc="-30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lang="ru-RU" sz="900" spc="-30" dirty="0" smtClean="0">
                <a:solidFill>
                  <a:srgbClr val="231F20"/>
                </a:solidFill>
                <a:latin typeface="Century Gothic"/>
                <a:cs typeface="Century Gothic"/>
              </a:rPr>
              <a:t>муниципальными</a:t>
            </a:r>
            <a:r>
              <a:rPr sz="900" spc="-95" dirty="0" smtClean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900" spc="-90" dirty="0" err="1" smtClean="0">
                <a:solidFill>
                  <a:srgbClr val="231F20"/>
                </a:solidFill>
                <a:latin typeface="Century Gothic"/>
                <a:cs typeface="Century Gothic"/>
              </a:rPr>
              <a:t>финансами</a:t>
            </a:r>
            <a:endParaRPr lang="ru-RU" sz="900" spc="-90" dirty="0" smtClean="0">
              <a:solidFill>
                <a:srgbClr val="231F20"/>
              </a:solidFill>
              <a:latin typeface="Century Gothic"/>
              <a:cs typeface="Century Gothic"/>
            </a:endParaRPr>
          </a:p>
          <a:p>
            <a:pPr marL="12700" marR="5080">
              <a:lnSpc>
                <a:spcPts val="1000"/>
              </a:lnSpc>
            </a:pPr>
            <a:endParaRPr sz="900" dirty="0">
              <a:latin typeface="Century Gothic"/>
              <a:cs typeface="Century Gothic"/>
            </a:endParaRPr>
          </a:p>
          <a:p>
            <a:pPr marL="12700" marR="365125">
              <a:lnSpc>
                <a:spcPts val="1000"/>
              </a:lnSpc>
              <a:buFont typeface="Wingdings" pitchFamily="2" charset="2"/>
              <a:buChar char="Ø"/>
            </a:pPr>
            <a:r>
              <a:rPr sz="900" spc="-50" dirty="0">
                <a:solidFill>
                  <a:srgbClr val="231F20"/>
                </a:solidFill>
                <a:latin typeface="Century Gothic"/>
                <a:cs typeface="Century Gothic"/>
              </a:rPr>
              <a:t>Стимулирование экономического </a:t>
            </a:r>
            <a:r>
              <a:rPr sz="900" spc="-65" dirty="0">
                <a:solidFill>
                  <a:srgbClr val="231F20"/>
                </a:solidFill>
                <a:latin typeface="Century Gothic"/>
                <a:cs typeface="Century Gothic"/>
              </a:rPr>
              <a:t>роста, </a:t>
            </a:r>
            <a:r>
              <a:rPr lang="ru-RU" sz="900" spc="-65" dirty="0" smtClean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900" spc="-40" dirty="0" err="1" smtClean="0">
                <a:solidFill>
                  <a:srgbClr val="231F20"/>
                </a:solidFill>
                <a:latin typeface="Century Gothic"/>
                <a:cs typeface="Century Gothic"/>
              </a:rPr>
              <a:t>повышение</a:t>
            </a:r>
            <a:r>
              <a:rPr sz="900" spc="-40" dirty="0" smtClean="0">
                <a:solidFill>
                  <a:srgbClr val="231F20"/>
                </a:solidFill>
                <a:latin typeface="Century Gothic"/>
                <a:cs typeface="Century Gothic"/>
              </a:rPr>
              <a:t>  </a:t>
            </a:r>
            <a:r>
              <a:rPr sz="900" spc="-45" dirty="0" err="1">
                <a:solidFill>
                  <a:srgbClr val="231F20"/>
                </a:solidFill>
                <a:latin typeface="Century Gothic"/>
                <a:cs typeface="Century Gothic"/>
              </a:rPr>
              <a:t>предпринимательской</a:t>
            </a:r>
            <a:r>
              <a:rPr sz="900" spc="-85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900" spc="-10" dirty="0" err="1" smtClean="0">
                <a:solidFill>
                  <a:srgbClr val="231F20"/>
                </a:solidFill>
                <a:latin typeface="Century Gothic"/>
                <a:cs typeface="Century Gothic"/>
              </a:rPr>
              <a:t>активност</a:t>
            </a:r>
            <a:r>
              <a:rPr lang="ru-RU" sz="900" spc="-10" dirty="0" smtClean="0">
                <a:solidFill>
                  <a:srgbClr val="231F20"/>
                </a:solidFill>
                <a:latin typeface="Century Gothic"/>
                <a:cs typeface="Century Gothic"/>
              </a:rPr>
              <a:t>и</a:t>
            </a:r>
          </a:p>
          <a:p>
            <a:pPr marL="12700" marR="365125">
              <a:lnSpc>
                <a:spcPts val="1000"/>
              </a:lnSpc>
            </a:pPr>
            <a:endParaRPr sz="900" dirty="0">
              <a:latin typeface="Century Gothic"/>
              <a:cs typeface="Century Gothic"/>
            </a:endParaRPr>
          </a:p>
          <a:p>
            <a:pPr marL="12700">
              <a:lnSpc>
                <a:spcPts val="980"/>
              </a:lnSpc>
              <a:buFont typeface="Wingdings" pitchFamily="2" charset="2"/>
              <a:buChar char="Ø"/>
            </a:pPr>
            <a:r>
              <a:rPr sz="900" spc="-65" dirty="0">
                <a:solidFill>
                  <a:srgbClr val="231F20"/>
                </a:solidFill>
                <a:latin typeface="Century Gothic"/>
                <a:cs typeface="Century Gothic"/>
              </a:rPr>
              <a:t>Повышение </a:t>
            </a:r>
            <a:r>
              <a:rPr sz="900" spc="-30" dirty="0">
                <a:solidFill>
                  <a:srgbClr val="231F20"/>
                </a:solidFill>
                <a:latin typeface="Century Gothic"/>
                <a:cs typeface="Century Gothic"/>
              </a:rPr>
              <a:t>открытости</a:t>
            </a:r>
            <a:r>
              <a:rPr sz="900" spc="-185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900" spc="-65" dirty="0">
                <a:solidFill>
                  <a:srgbClr val="231F20"/>
                </a:solidFill>
                <a:latin typeface="Century Gothic"/>
                <a:cs typeface="Century Gothic"/>
              </a:rPr>
              <a:t>(прозрачности) бюджетного </a:t>
            </a:r>
            <a:r>
              <a:rPr sz="900" spc="-125" dirty="0">
                <a:solidFill>
                  <a:srgbClr val="231F20"/>
                </a:solidFill>
                <a:latin typeface="Century Gothic"/>
                <a:cs typeface="Century Gothic"/>
              </a:rPr>
              <a:t>процесса</a:t>
            </a:r>
            <a:endParaRPr sz="900" dirty="0">
              <a:latin typeface="Century Gothic"/>
              <a:cs typeface="Century Gothic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438150" y="5378450"/>
            <a:ext cx="6624320" cy="0"/>
          </a:xfrm>
          <a:custGeom>
            <a:avLst/>
            <a:gdLst/>
            <a:ahLst/>
            <a:cxnLst/>
            <a:rect l="l" t="t" r="r" b="b"/>
            <a:pathLst>
              <a:path w="6624320">
                <a:moveTo>
                  <a:pt x="6624002" y="0"/>
                </a:moveTo>
                <a:lnTo>
                  <a:pt x="0" y="0"/>
                </a:lnTo>
              </a:path>
            </a:pathLst>
          </a:custGeom>
          <a:ln w="9525">
            <a:solidFill>
              <a:srgbClr val="8A8C8E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514350" y="7131050"/>
            <a:ext cx="6624320" cy="0"/>
          </a:xfrm>
          <a:custGeom>
            <a:avLst/>
            <a:gdLst/>
            <a:ahLst/>
            <a:cxnLst/>
            <a:rect l="l" t="t" r="r" b="b"/>
            <a:pathLst>
              <a:path w="6624320">
                <a:moveTo>
                  <a:pt x="6624002" y="0"/>
                </a:moveTo>
                <a:lnTo>
                  <a:pt x="0" y="0"/>
                </a:lnTo>
              </a:path>
            </a:pathLst>
          </a:custGeom>
          <a:ln w="9525">
            <a:solidFill>
              <a:srgbClr val="8A8C8E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595045" y="2032393"/>
            <a:ext cx="2871063" cy="64589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algn="ctr"/>
            <a:r>
              <a:rPr lang="ru-RU" sz="1200" dirty="0" smtClean="0"/>
              <a:t>Публичные слушания</a:t>
            </a:r>
          </a:p>
          <a:p>
            <a:pPr algn="ctr"/>
            <a:r>
              <a:rPr lang="ru-RU" sz="1200" dirty="0" smtClean="0"/>
              <a:t>по годовому отчету об исполнении  бюджета за 201</a:t>
            </a:r>
            <a:r>
              <a:rPr lang="en-US" sz="1200" dirty="0" smtClean="0"/>
              <a:t>8</a:t>
            </a:r>
            <a:r>
              <a:rPr lang="ru-RU" sz="1200" dirty="0" smtClean="0"/>
              <a:t> год</a:t>
            </a:r>
            <a:endParaRPr sz="1200" dirty="0"/>
          </a:p>
        </p:txBody>
      </p:sp>
      <p:sp>
        <p:nvSpPr>
          <p:cNvPr id="67" name="object 67"/>
          <p:cNvSpPr/>
          <p:nvPr/>
        </p:nvSpPr>
        <p:spPr>
          <a:xfrm>
            <a:off x="595049" y="2032393"/>
            <a:ext cx="2871470" cy="646430"/>
          </a:xfrm>
          <a:custGeom>
            <a:avLst/>
            <a:gdLst/>
            <a:ahLst/>
            <a:cxnLst/>
            <a:rect l="l" t="t" r="r" b="b"/>
            <a:pathLst>
              <a:path w="2871470" h="646430">
                <a:moveTo>
                  <a:pt x="317500" y="0"/>
                </a:moveTo>
                <a:lnTo>
                  <a:pt x="133945" y="4960"/>
                </a:lnTo>
                <a:lnTo>
                  <a:pt x="39687" y="39687"/>
                </a:lnTo>
                <a:lnTo>
                  <a:pt x="4960" y="133945"/>
                </a:lnTo>
                <a:lnTo>
                  <a:pt x="0" y="317500"/>
                </a:lnTo>
                <a:lnTo>
                  <a:pt x="0" y="328396"/>
                </a:lnTo>
                <a:lnTo>
                  <a:pt x="4960" y="511951"/>
                </a:lnTo>
                <a:lnTo>
                  <a:pt x="39687" y="606209"/>
                </a:lnTo>
                <a:lnTo>
                  <a:pt x="133945" y="640935"/>
                </a:lnTo>
                <a:lnTo>
                  <a:pt x="317500" y="645896"/>
                </a:lnTo>
                <a:lnTo>
                  <a:pt x="2553550" y="645896"/>
                </a:lnTo>
                <a:lnTo>
                  <a:pt x="2737105" y="640935"/>
                </a:lnTo>
                <a:lnTo>
                  <a:pt x="2831363" y="606209"/>
                </a:lnTo>
                <a:lnTo>
                  <a:pt x="2866089" y="511951"/>
                </a:lnTo>
                <a:lnTo>
                  <a:pt x="2871050" y="328396"/>
                </a:lnTo>
                <a:lnTo>
                  <a:pt x="2871050" y="317500"/>
                </a:lnTo>
                <a:lnTo>
                  <a:pt x="2866089" y="133945"/>
                </a:lnTo>
                <a:lnTo>
                  <a:pt x="2831363" y="39687"/>
                </a:lnTo>
                <a:lnTo>
                  <a:pt x="2737105" y="4960"/>
                </a:lnTo>
                <a:lnTo>
                  <a:pt x="2553550" y="0"/>
                </a:lnTo>
                <a:lnTo>
                  <a:pt x="317500" y="0"/>
                </a:lnTo>
                <a:close/>
              </a:path>
            </a:pathLst>
          </a:custGeom>
          <a:ln w="38100">
            <a:solidFill>
              <a:srgbClr val="BFE0B5"/>
            </a:solidFill>
          </a:ln>
        </p:spPr>
        <p:txBody>
          <a:bodyPr wrap="square" lIns="0" tIns="0" rIns="0" bIns="0" rtlCol="0"/>
          <a:lstStyle/>
          <a:p>
            <a:endParaRPr sz="1200"/>
          </a:p>
        </p:txBody>
      </p:sp>
      <p:sp>
        <p:nvSpPr>
          <p:cNvPr id="69" name="object 69"/>
          <p:cNvSpPr/>
          <p:nvPr/>
        </p:nvSpPr>
        <p:spPr>
          <a:xfrm>
            <a:off x="4264964" y="2175345"/>
            <a:ext cx="2699994" cy="35999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4264964" y="2175345"/>
            <a:ext cx="2700020" cy="360045"/>
          </a:xfrm>
          <a:custGeom>
            <a:avLst/>
            <a:gdLst/>
            <a:ahLst/>
            <a:cxnLst/>
            <a:rect l="l" t="t" r="r" b="b"/>
            <a:pathLst>
              <a:path w="2700020" h="360044">
                <a:moveTo>
                  <a:pt x="177800" y="0"/>
                </a:moveTo>
                <a:lnTo>
                  <a:pt x="75009" y="2778"/>
                </a:lnTo>
                <a:lnTo>
                  <a:pt x="22225" y="22225"/>
                </a:lnTo>
                <a:lnTo>
                  <a:pt x="2778" y="75009"/>
                </a:lnTo>
                <a:lnTo>
                  <a:pt x="0" y="177800"/>
                </a:lnTo>
                <a:lnTo>
                  <a:pt x="0" y="182194"/>
                </a:lnTo>
                <a:lnTo>
                  <a:pt x="2778" y="284984"/>
                </a:lnTo>
                <a:lnTo>
                  <a:pt x="22225" y="337769"/>
                </a:lnTo>
                <a:lnTo>
                  <a:pt x="75009" y="357216"/>
                </a:lnTo>
                <a:lnTo>
                  <a:pt x="177800" y="359994"/>
                </a:lnTo>
                <a:lnTo>
                  <a:pt x="2522194" y="359994"/>
                </a:lnTo>
                <a:lnTo>
                  <a:pt x="2624985" y="357216"/>
                </a:lnTo>
                <a:lnTo>
                  <a:pt x="2677769" y="337769"/>
                </a:lnTo>
                <a:lnTo>
                  <a:pt x="2697216" y="284984"/>
                </a:lnTo>
                <a:lnTo>
                  <a:pt x="2699994" y="182194"/>
                </a:lnTo>
                <a:lnTo>
                  <a:pt x="2699994" y="177800"/>
                </a:lnTo>
                <a:lnTo>
                  <a:pt x="2697216" y="75009"/>
                </a:lnTo>
                <a:lnTo>
                  <a:pt x="2677769" y="22225"/>
                </a:lnTo>
                <a:lnTo>
                  <a:pt x="2624985" y="2778"/>
                </a:lnTo>
                <a:lnTo>
                  <a:pt x="2522194" y="0"/>
                </a:lnTo>
                <a:lnTo>
                  <a:pt x="177800" y="0"/>
                </a:lnTo>
                <a:close/>
              </a:path>
            </a:pathLst>
          </a:custGeom>
          <a:ln w="38100">
            <a:solidFill>
              <a:srgbClr val="B8CDE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 txBox="1"/>
          <p:nvPr/>
        </p:nvSpPr>
        <p:spPr>
          <a:xfrm>
            <a:off x="4324350" y="2245702"/>
            <a:ext cx="2679484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690245" algn="l"/>
                <a:tab pos="1148080" algn="l"/>
              </a:tabLst>
            </a:pPr>
            <a:r>
              <a:rPr lang="ru-RU" sz="1500" b="1" baseline="2777" dirty="0" smtClean="0">
                <a:solidFill>
                  <a:srgbClr val="231F20"/>
                </a:solidFill>
                <a:latin typeface="Trebuchet MS"/>
                <a:cs typeface="Trebuchet MS"/>
              </a:rPr>
              <a:t>        Проведены </a:t>
            </a:r>
            <a:r>
              <a:rPr lang="en-US" sz="1500" b="1" baseline="2777" dirty="0" smtClean="0">
                <a:solidFill>
                  <a:srgbClr val="231F20"/>
                </a:solidFill>
                <a:latin typeface="Trebuchet MS"/>
                <a:cs typeface="Trebuchet MS"/>
              </a:rPr>
              <a:t>18</a:t>
            </a:r>
            <a:r>
              <a:rPr sz="1500" b="1" spc="-104" baseline="2777" dirty="0" smtClean="0">
                <a:solidFill>
                  <a:srgbClr val="231F20"/>
                </a:solidFill>
                <a:latin typeface="Trebuchet MS"/>
                <a:cs typeface="Trebuchet MS"/>
              </a:rPr>
              <a:t> </a:t>
            </a:r>
            <a:r>
              <a:rPr lang="ru-RU" sz="1500" b="1" spc="22" baseline="2777" dirty="0" smtClean="0">
                <a:solidFill>
                  <a:srgbClr val="231F20"/>
                </a:solidFill>
                <a:latin typeface="Trebuchet MS"/>
                <a:cs typeface="Trebuchet MS"/>
              </a:rPr>
              <a:t>июня</a:t>
            </a:r>
            <a:r>
              <a:rPr sz="1500" b="1" spc="-104" baseline="2777" dirty="0" smtClean="0">
                <a:solidFill>
                  <a:srgbClr val="231F20"/>
                </a:solidFill>
                <a:latin typeface="Trebuchet MS"/>
                <a:cs typeface="Trebuchet MS"/>
              </a:rPr>
              <a:t> </a:t>
            </a:r>
            <a:r>
              <a:rPr sz="1500" b="1" spc="-22" baseline="2777" dirty="0" smtClean="0">
                <a:solidFill>
                  <a:srgbClr val="231F20"/>
                </a:solidFill>
                <a:latin typeface="Trebuchet MS"/>
                <a:cs typeface="Trebuchet MS"/>
              </a:rPr>
              <a:t>201</a:t>
            </a:r>
            <a:r>
              <a:rPr lang="ru-RU" sz="1500" b="1" spc="-22" baseline="2777" dirty="0" smtClean="0">
                <a:solidFill>
                  <a:srgbClr val="231F20"/>
                </a:solidFill>
                <a:latin typeface="Trebuchet MS"/>
                <a:cs typeface="Trebuchet MS"/>
              </a:rPr>
              <a:t>8</a:t>
            </a:r>
            <a:r>
              <a:rPr sz="1500" b="1" spc="-104" baseline="2777" dirty="0" smtClean="0">
                <a:solidFill>
                  <a:srgbClr val="231F20"/>
                </a:solidFill>
                <a:latin typeface="Trebuchet MS"/>
                <a:cs typeface="Trebuchet MS"/>
              </a:rPr>
              <a:t> </a:t>
            </a:r>
            <a:r>
              <a:rPr sz="1500" b="1" spc="-7" baseline="2777" dirty="0">
                <a:solidFill>
                  <a:srgbClr val="231F20"/>
                </a:solidFill>
                <a:latin typeface="Trebuchet MS"/>
                <a:cs typeface="Trebuchet MS"/>
              </a:rPr>
              <a:t>года</a:t>
            </a:r>
            <a:endParaRPr sz="1500" baseline="2777" dirty="0">
              <a:latin typeface="Trebuchet MS"/>
              <a:cs typeface="Trebuchet MS"/>
            </a:endParaRPr>
          </a:p>
        </p:txBody>
      </p:sp>
      <p:sp>
        <p:nvSpPr>
          <p:cNvPr id="72" name="object 72"/>
          <p:cNvSpPr/>
          <p:nvPr/>
        </p:nvSpPr>
        <p:spPr>
          <a:xfrm>
            <a:off x="4324350" y="1263650"/>
            <a:ext cx="2699994" cy="36000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algn="ctr"/>
            <a:r>
              <a:rPr lang="ru-RU" sz="1200" dirty="0" smtClean="0"/>
              <a:t>Проведены 1</a:t>
            </a:r>
            <a:r>
              <a:rPr lang="en-US" sz="1200" dirty="0" smtClean="0"/>
              <a:t>2</a:t>
            </a:r>
            <a:r>
              <a:rPr lang="ru-RU" sz="1200" dirty="0" smtClean="0"/>
              <a:t> декабря 201</a:t>
            </a:r>
            <a:r>
              <a:rPr lang="en-US" sz="1200" dirty="0" smtClean="0"/>
              <a:t>7</a:t>
            </a:r>
            <a:r>
              <a:rPr lang="ru-RU" sz="1200" dirty="0" smtClean="0"/>
              <a:t> года</a:t>
            </a:r>
            <a:endParaRPr sz="1200" dirty="0"/>
          </a:p>
        </p:txBody>
      </p:sp>
      <p:sp>
        <p:nvSpPr>
          <p:cNvPr id="73" name="object 73"/>
          <p:cNvSpPr/>
          <p:nvPr/>
        </p:nvSpPr>
        <p:spPr>
          <a:xfrm>
            <a:off x="4324350" y="1263650"/>
            <a:ext cx="2700020" cy="360045"/>
          </a:xfrm>
          <a:custGeom>
            <a:avLst/>
            <a:gdLst/>
            <a:ahLst/>
            <a:cxnLst/>
            <a:rect l="l" t="t" r="r" b="b"/>
            <a:pathLst>
              <a:path w="2700020" h="360044">
                <a:moveTo>
                  <a:pt x="177800" y="0"/>
                </a:moveTo>
                <a:lnTo>
                  <a:pt x="75009" y="2778"/>
                </a:lnTo>
                <a:lnTo>
                  <a:pt x="22225" y="22225"/>
                </a:lnTo>
                <a:lnTo>
                  <a:pt x="2778" y="75009"/>
                </a:lnTo>
                <a:lnTo>
                  <a:pt x="0" y="177800"/>
                </a:lnTo>
                <a:lnTo>
                  <a:pt x="0" y="182194"/>
                </a:lnTo>
                <a:lnTo>
                  <a:pt x="2778" y="284984"/>
                </a:lnTo>
                <a:lnTo>
                  <a:pt x="22225" y="337769"/>
                </a:lnTo>
                <a:lnTo>
                  <a:pt x="75009" y="357216"/>
                </a:lnTo>
                <a:lnTo>
                  <a:pt x="177800" y="359994"/>
                </a:lnTo>
                <a:lnTo>
                  <a:pt x="2522194" y="359994"/>
                </a:lnTo>
                <a:lnTo>
                  <a:pt x="2624985" y="357216"/>
                </a:lnTo>
                <a:lnTo>
                  <a:pt x="2677769" y="337769"/>
                </a:lnTo>
                <a:lnTo>
                  <a:pt x="2697216" y="284984"/>
                </a:lnTo>
                <a:lnTo>
                  <a:pt x="2699994" y="182194"/>
                </a:lnTo>
                <a:lnTo>
                  <a:pt x="2699994" y="177800"/>
                </a:lnTo>
                <a:lnTo>
                  <a:pt x="2697216" y="75009"/>
                </a:lnTo>
                <a:lnTo>
                  <a:pt x="2677769" y="22225"/>
                </a:lnTo>
                <a:lnTo>
                  <a:pt x="2624985" y="2778"/>
                </a:lnTo>
                <a:lnTo>
                  <a:pt x="2522194" y="0"/>
                </a:lnTo>
                <a:lnTo>
                  <a:pt x="177800" y="0"/>
                </a:lnTo>
                <a:close/>
              </a:path>
            </a:pathLst>
          </a:custGeom>
          <a:ln w="38100">
            <a:solidFill>
              <a:srgbClr val="7BD3F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595045" y="1090511"/>
            <a:ext cx="2871063" cy="64590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algn="ctr"/>
            <a:r>
              <a:rPr lang="ru-RU" sz="1200" dirty="0" smtClean="0"/>
              <a:t>Публичные слушания</a:t>
            </a:r>
          </a:p>
          <a:p>
            <a:pPr algn="ctr"/>
            <a:r>
              <a:rPr lang="ru-RU" sz="1200" dirty="0" smtClean="0"/>
              <a:t>по проекту бюджета Шалинского городского округа на 201</a:t>
            </a:r>
            <a:r>
              <a:rPr lang="en-US" sz="1200" dirty="0" smtClean="0"/>
              <a:t>8</a:t>
            </a:r>
            <a:r>
              <a:rPr lang="ru-RU" sz="1200" dirty="0" smtClean="0"/>
              <a:t> год</a:t>
            </a:r>
            <a:endParaRPr sz="1200" dirty="0"/>
          </a:p>
        </p:txBody>
      </p:sp>
      <p:sp>
        <p:nvSpPr>
          <p:cNvPr id="84" name="object 84"/>
          <p:cNvSpPr/>
          <p:nvPr/>
        </p:nvSpPr>
        <p:spPr>
          <a:xfrm>
            <a:off x="595049" y="1090523"/>
            <a:ext cx="2871470" cy="646430"/>
          </a:xfrm>
          <a:custGeom>
            <a:avLst/>
            <a:gdLst/>
            <a:ahLst/>
            <a:cxnLst/>
            <a:rect l="l" t="t" r="r" b="b"/>
            <a:pathLst>
              <a:path w="2871470" h="646430">
                <a:moveTo>
                  <a:pt x="317500" y="0"/>
                </a:moveTo>
                <a:lnTo>
                  <a:pt x="133945" y="4960"/>
                </a:lnTo>
                <a:lnTo>
                  <a:pt x="39687" y="39687"/>
                </a:lnTo>
                <a:lnTo>
                  <a:pt x="4960" y="133945"/>
                </a:lnTo>
                <a:lnTo>
                  <a:pt x="0" y="317500"/>
                </a:lnTo>
                <a:lnTo>
                  <a:pt x="0" y="328396"/>
                </a:lnTo>
                <a:lnTo>
                  <a:pt x="4960" y="511951"/>
                </a:lnTo>
                <a:lnTo>
                  <a:pt x="39687" y="606209"/>
                </a:lnTo>
                <a:lnTo>
                  <a:pt x="133945" y="640935"/>
                </a:lnTo>
                <a:lnTo>
                  <a:pt x="317500" y="645896"/>
                </a:lnTo>
                <a:lnTo>
                  <a:pt x="2553550" y="645896"/>
                </a:lnTo>
                <a:lnTo>
                  <a:pt x="2737105" y="640935"/>
                </a:lnTo>
                <a:lnTo>
                  <a:pt x="2831363" y="606209"/>
                </a:lnTo>
                <a:lnTo>
                  <a:pt x="2866089" y="511951"/>
                </a:lnTo>
                <a:lnTo>
                  <a:pt x="2871050" y="328396"/>
                </a:lnTo>
                <a:lnTo>
                  <a:pt x="2871050" y="317500"/>
                </a:lnTo>
                <a:lnTo>
                  <a:pt x="2866089" y="133945"/>
                </a:lnTo>
                <a:lnTo>
                  <a:pt x="2831363" y="39687"/>
                </a:lnTo>
                <a:lnTo>
                  <a:pt x="2737105" y="4960"/>
                </a:lnTo>
                <a:lnTo>
                  <a:pt x="2553550" y="0"/>
                </a:lnTo>
                <a:lnTo>
                  <a:pt x="317500" y="0"/>
                </a:lnTo>
                <a:close/>
              </a:path>
            </a:pathLst>
          </a:custGeom>
          <a:ln w="38100">
            <a:solidFill>
              <a:srgbClr val="FAAE7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Стрелка вправо 88"/>
          <p:cNvSpPr/>
          <p:nvPr/>
        </p:nvSpPr>
        <p:spPr>
          <a:xfrm>
            <a:off x="3562350" y="1416050"/>
            <a:ext cx="609600" cy="76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Стрелка вправо 89"/>
          <p:cNvSpPr/>
          <p:nvPr/>
        </p:nvSpPr>
        <p:spPr>
          <a:xfrm>
            <a:off x="3562350" y="2330450"/>
            <a:ext cx="609600" cy="76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1" y="723"/>
            <a:ext cx="7739227" cy="181926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1" y="1813889"/>
            <a:ext cx="989241" cy="682752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829628" y="1813889"/>
            <a:ext cx="910361" cy="909410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61" y="8635313"/>
            <a:ext cx="1366850" cy="227267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361516" y="9305962"/>
            <a:ext cx="5474208" cy="160202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90003" y="1601977"/>
            <a:ext cx="6119977" cy="317456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1157253" y="1763713"/>
            <a:ext cx="5823585" cy="66171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Контактная информация для граждан</a:t>
            </a:r>
          </a:p>
          <a:p>
            <a:r>
              <a:rPr lang="ru-RU" sz="1400" b="1" dirty="0"/>
              <a:t> </a:t>
            </a:r>
            <a:endParaRPr lang="ru-RU" sz="1400" dirty="0"/>
          </a:p>
          <a:p>
            <a:pPr algn="ctr"/>
            <a:r>
              <a:rPr lang="ru-RU" sz="1400" dirty="0" smtClean="0"/>
              <a:t>        </a:t>
            </a:r>
            <a:endParaRPr lang="en-US" sz="1400" dirty="0" smtClean="0"/>
          </a:p>
          <a:p>
            <a:pPr algn="ctr"/>
            <a:endParaRPr lang="en-US" sz="1400" dirty="0" smtClean="0"/>
          </a:p>
          <a:p>
            <a:pPr algn="ctr"/>
            <a:endParaRPr lang="en-US" sz="1400" dirty="0" smtClean="0"/>
          </a:p>
          <a:p>
            <a:pPr algn="ctr"/>
            <a:endParaRPr lang="en-US" sz="1400" dirty="0" smtClean="0"/>
          </a:p>
          <a:p>
            <a:pPr algn="ctr"/>
            <a:r>
              <a:rPr lang="ru-RU" dirty="0" smtClean="0"/>
              <a:t>Бюджет для граждан составлен</a:t>
            </a:r>
          </a:p>
          <a:p>
            <a:pPr algn="ctr"/>
            <a:r>
              <a:rPr lang="ru-RU" dirty="0" smtClean="0"/>
              <a:t>на основе решения Думы Шалинского городского округа </a:t>
            </a:r>
          </a:p>
          <a:p>
            <a:pPr algn="ctr"/>
            <a:r>
              <a:rPr lang="ru-RU" dirty="0" smtClean="0"/>
              <a:t>«Об исполнении бюджета Шалинского городского округа за 2018 год» </a:t>
            </a:r>
          </a:p>
          <a:p>
            <a:pPr algn="ctr"/>
            <a:endParaRPr lang="ru-RU" dirty="0" smtClean="0"/>
          </a:p>
          <a:p>
            <a:pPr algn="ctr"/>
            <a:r>
              <a:rPr lang="ru-RU" dirty="0" smtClean="0"/>
              <a:t>Над проектом работали: специалисты Финансового управления администрации Шалинского городского округа</a:t>
            </a:r>
          </a:p>
          <a:p>
            <a:pPr algn="ctr"/>
            <a:endParaRPr lang="ru-RU" dirty="0" smtClean="0"/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62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0 </a:t>
            </a:r>
            <a:r>
              <a:rPr lang="ru-RU" dirty="0" smtClean="0"/>
              <a:t>р.п.Шаля ул. Орджоникидзе д.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dirty="0" smtClean="0"/>
              <a:t> </a:t>
            </a:r>
            <a:endParaRPr lang="en-US" dirty="0" smtClean="0"/>
          </a:p>
          <a:p>
            <a:pPr algn="ctr"/>
            <a:r>
              <a:rPr lang="ru-RU" dirty="0" smtClean="0"/>
              <a:t>тел.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(34358) 2-13-53</a:t>
            </a:r>
            <a:r>
              <a:rPr lang="ru-RU" dirty="0" smtClean="0"/>
              <a:t>,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(34358) 2-25-38</a:t>
            </a:r>
            <a:r>
              <a:rPr lang="ru-RU" dirty="0" smtClean="0"/>
              <a:t>; Факс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(34358) 2-13-53 </a:t>
            </a:r>
          </a:p>
          <a:p>
            <a:pPr algn="ctr"/>
            <a:endParaRPr lang="ru-RU" dirty="0" smtClean="0"/>
          </a:p>
          <a:p>
            <a:pPr algn="ctr"/>
            <a:r>
              <a:rPr lang="ru-RU" dirty="0" smtClean="0"/>
              <a:t>Интернет-сайт: </a:t>
            </a:r>
            <a:r>
              <a:rPr lang="ru-RU" dirty="0" err="1" smtClean="0"/>
              <a:t>www</a:t>
            </a:r>
            <a:r>
              <a:rPr lang="ru-RU" dirty="0" smtClean="0"/>
              <a:t>.</a:t>
            </a:r>
            <a:r>
              <a:rPr lang="en-US" dirty="0" err="1" smtClean="0"/>
              <a:t>shalya</a:t>
            </a:r>
            <a:r>
              <a:rPr lang="ru-RU" dirty="0" smtClean="0"/>
              <a:t>.</a:t>
            </a:r>
            <a:r>
              <a:rPr lang="ru-RU" dirty="0" err="1" smtClean="0"/>
              <a:t>ru</a:t>
            </a:r>
            <a:r>
              <a:rPr lang="ru-RU" dirty="0" smtClean="0"/>
              <a:t> </a:t>
            </a:r>
          </a:p>
          <a:p>
            <a:pPr algn="ctr"/>
            <a:endParaRPr lang="ru-RU" dirty="0" smtClean="0"/>
          </a:p>
          <a:p>
            <a:pPr algn="ctr"/>
            <a:r>
              <a:rPr lang="ru-RU" dirty="0" smtClean="0"/>
              <a:t>Режим работы: понедельник -</a:t>
            </a:r>
            <a:r>
              <a:rPr lang="en-US" dirty="0" smtClean="0"/>
              <a:t> </a:t>
            </a:r>
            <a:r>
              <a:rPr lang="ru-RU" dirty="0" smtClean="0"/>
              <a:t>четверг </a:t>
            </a:r>
            <a:endParaRPr lang="en-US" dirty="0" smtClean="0"/>
          </a:p>
          <a:p>
            <a:pPr algn="ctr"/>
            <a:r>
              <a:rPr lang="ru-RU" dirty="0" smtClean="0"/>
              <a:t>с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8.18</a:t>
            </a:r>
            <a:r>
              <a:rPr lang="ru-RU" dirty="0" smtClean="0"/>
              <a:t> до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17.30</a:t>
            </a:r>
            <a:r>
              <a:rPr lang="ru-RU" dirty="0" smtClean="0"/>
              <a:t> часов, </a:t>
            </a:r>
            <a:endParaRPr lang="en-US" dirty="0" smtClean="0"/>
          </a:p>
          <a:p>
            <a:pPr algn="ctr"/>
            <a:r>
              <a:rPr lang="ru-RU" dirty="0" smtClean="0"/>
              <a:t>пятница с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8.18</a:t>
            </a:r>
            <a:r>
              <a:rPr lang="ru-RU" dirty="0" smtClean="0"/>
              <a:t> до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16:30</a:t>
            </a:r>
            <a:r>
              <a:rPr lang="ru-RU" dirty="0" smtClean="0"/>
              <a:t>, </a:t>
            </a:r>
            <a:endParaRPr lang="en-US" dirty="0" smtClean="0"/>
          </a:p>
          <a:p>
            <a:pPr algn="ctr"/>
            <a:endParaRPr lang="en-US" dirty="0" smtClean="0"/>
          </a:p>
          <a:p>
            <a:pPr algn="ctr"/>
            <a:r>
              <a:rPr lang="ru-RU" dirty="0" smtClean="0"/>
              <a:t>суббота-воскресенье   выходной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416000" y="12"/>
            <a:ext cx="323989" cy="1090799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717442" y="342011"/>
            <a:ext cx="288290" cy="288290"/>
          </a:xfrm>
          <a:custGeom>
            <a:avLst/>
            <a:gdLst/>
            <a:ahLst/>
            <a:cxnLst/>
            <a:rect l="l" t="t" r="r" b="b"/>
            <a:pathLst>
              <a:path w="288290" h="288290">
                <a:moveTo>
                  <a:pt x="235673" y="0"/>
                </a:moveTo>
                <a:lnTo>
                  <a:pt x="52324" y="0"/>
                </a:lnTo>
                <a:lnTo>
                  <a:pt x="31959" y="4105"/>
                </a:lnTo>
                <a:lnTo>
                  <a:pt x="15327" y="15308"/>
                </a:lnTo>
                <a:lnTo>
                  <a:pt x="4112" y="31937"/>
                </a:lnTo>
                <a:lnTo>
                  <a:pt x="0" y="52324"/>
                </a:lnTo>
                <a:lnTo>
                  <a:pt x="0" y="235661"/>
                </a:lnTo>
                <a:lnTo>
                  <a:pt x="4112" y="256031"/>
                </a:lnTo>
                <a:lnTo>
                  <a:pt x="15327" y="272662"/>
                </a:lnTo>
                <a:lnTo>
                  <a:pt x="31959" y="283874"/>
                </a:lnTo>
                <a:lnTo>
                  <a:pt x="52324" y="287985"/>
                </a:lnTo>
                <a:lnTo>
                  <a:pt x="235673" y="287985"/>
                </a:lnTo>
                <a:lnTo>
                  <a:pt x="256043" y="283874"/>
                </a:lnTo>
                <a:lnTo>
                  <a:pt x="272675" y="272662"/>
                </a:lnTo>
                <a:lnTo>
                  <a:pt x="283887" y="256031"/>
                </a:lnTo>
                <a:lnTo>
                  <a:pt x="287997" y="235661"/>
                </a:lnTo>
                <a:lnTo>
                  <a:pt x="287997" y="52324"/>
                </a:lnTo>
                <a:lnTo>
                  <a:pt x="283887" y="31937"/>
                </a:lnTo>
                <a:lnTo>
                  <a:pt x="272675" y="15308"/>
                </a:lnTo>
                <a:lnTo>
                  <a:pt x="256043" y="4105"/>
                </a:lnTo>
                <a:lnTo>
                  <a:pt x="23567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0" y="10420704"/>
            <a:ext cx="7740015" cy="0"/>
          </a:xfrm>
          <a:custGeom>
            <a:avLst/>
            <a:gdLst/>
            <a:ahLst/>
            <a:cxnLst/>
            <a:rect l="l" t="t" r="r" b="b"/>
            <a:pathLst>
              <a:path w="7740015">
                <a:moveTo>
                  <a:pt x="0" y="0"/>
                </a:moveTo>
                <a:lnTo>
                  <a:pt x="7739997" y="0"/>
                </a:lnTo>
              </a:path>
            </a:pathLst>
          </a:custGeom>
          <a:ln w="6350">
            <a:solidFill>
              <a:srgbClr val="8A8C8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0" y="10506590"/>
            <a:ext cx="7740015" cy="0"/>
          </a:xfrm>
          <a:custGeom>
            <a:avLst/>
            <a:gdLst/>
            <a:ahLst/>
            <a:cxnLst/>
            <a:rect l="l" t="t" r="r" b="b"/>
            <a:pathLst>
              <a:path w="7740015">
                <a:moveTo>
                  <a:pt x="0" y="0"/>
                </a:moveTo>
                <a:lnTo>
                  <a:pt x="7739997" y="0"/>
                </a:lnTo>
              </a:path>
            </a:pathLst>
          </a:custGeom>
          <a:ln w="6350">
            <a:solidFill>
              <a:srgbClr val="8A8C8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0" y="10597242"/>
            <a:ext cx="7740015" cy="0"/>
          </a:xfrm>
          <a:custGeom>
            <a:avLst/>
            <a:gdLst/>
            <a:ahLst/>
            <a:cxnLst/>
            <a:rect l="l" t="t" r="r" b="b"/>
            <a:pathLst>
              <a:path w="7740015">
                <a:moveTo>
                  <a:pt x="0" y="0"/>
                </a:moveTo>
                <a:lnTo>
                  <a:pt x="7739997" y="0"/>
                </a:lnTo>
              </a:path>
            </a:pathLst>
          </a:custGeom>
          <a:ln w="6350">
            <a:solidFill>
              <a:srgbClr val="8A8C8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0" y="10602005"/>
            <a:ext cx="5016500" cy="0"/>
          </a:xfrm>
          <a:custGeom>
            <a:avLst/>
            <a:gdLst/>
            <a:ahLst/>
            <a:cxnLst/>
            <a:rect l="l" t="t" r="r" b="b"/>
            <a:pathLst>
              <a:path w="5016500">
                <a:moveTo>
                  <a:pt x="0" y="0"/>
                </a:moveTo>
                <a:lnTo>
                  <a:pt x="5016138" y="0"/>
                </a:lnTo>
              </a:path>
            </a:pathLst>
          </a:custGeom>
          <a:ln w="36004">
            <a:solidFill>
              <a:srgbClr val="00A3A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0" y="10511356"/>
            <a:ext cx="4229735" cy="0"/>
          </a:xfrm>
          <a:custGeom>
            <a:avLst/>
            <a:gdLst/>
            <a:ahLst/>
            <a:cxnLst/>
            <a:rect l="l" t="t" r="r" b="b"/>
            <a:pathLst>
              <a:path w="4229735">
                <a:moveTo>
                  <a:pt x="0" y="0"/>
                </a:moveTo>
                <a:lnTo>
                  <a:pt x="4229411" y="0"/>
                </a:lnTo>
              </a:path>
            </a:pathLst>
          </a:custGeom>
          <a:ln w="36004">
            <a:solidFill>
              <a:srgbClr val="00B8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0" y="10420704"/>
            <a:ext cx="3446779" cy="0"/>
          </a:xfrm>
          <a:custGeom>
            <a:avLst/>
            <a:gdLst/>
            <a:ahLst/>
            <a:cxnLst/>
            <a:rect l="l" t="t" r="r" b="b"/>
            <a:pathLst>
              <a:path w="3446779">
                <a:moveTo>
                  <a:pt x="0" y="0"/>
                </a:moveTo>
                <a:lnTo>
                  <a:pt x="3446329" y="0"/>
                </a:lnTo>
              </a:path>
            </a:pathLst>
          </a:custGeom>
          <a:ln w="36004">
            <a:solidFill>
              <a:srgbClr val="A2DAD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55" name="object 55"/>
          <p:cNvGraphicFramePr>
            <a:graphicFrameLocks noGrp="1"/>
          </p:cNvGraphicFramePr>
          <p:nvPr/>
        </p:nvGraphicFramePr>
        <p:xfrm>
          <a:off x="590550" y="798107"/>
          <a:ext cx="6629399" cy="944190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966136"/>
                <a:gridCol w="1194542"/>
                <a:gridCol w="1194542"/>
                <a:gridCol w="1274179"/>
              </a:tblGrid>
              <a:tr h="324572">
                <a:tc>
                  <a:txBody>
                    <a:bodyPr/>
                    <a:lstStyle/>
                    <a:p>
                      <a:pPr marL="686435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sz="800" b="1" spc="-1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Наименование</a:t>
                      </a:r>
                      <a:r>
                        <a:rPr sz="800" b="1" spc="-9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b="1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показателя</a:t>
                      </a:r>
                      <a:endParaRPr sz="8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 anchor="ctr">
                    <a:lnR w="6350">
                      <a:solidFill>
                        <a:srgbClr val="FFFFFF"/>
                      </a:solidFill>
                      <a:prstDash val="solid"/>
                    </a:lnR>
                    <a:solidFill>
                      <a:srgbClr val="00B8BE"/>
                    </a:solidFill>
                  </a:tcPr>
                </a:tc>
                <a:tc>
                  <a:txBody>
                    <a:bodyPr/>
                    <a:lstStyle/>
                    <a:p>
                      <a:pPr marL="182563" marR="154305" indent="-20638" algn="ctr">
                        <a:lnSpc>
                          <a:spcPts val="800"/>
                        </a:lnSpc>
                        <a:spcBef>
                          <a:spcPts val="240"/>
                        </a:spcBef>
                      </a:pPr>
                      <a:r>
                        <a:rPr lang="ru-RU" sz="800" b="1" spc="-10" dirty="0" smtClean="0">
                          <a:solidFill>
                            <a:srgbClr val="FFFFFF"/>
                          </a:solidFill>
                          <a:latin typeface="Trebuchet MS"/>
                          <a:ea typeface="+mn-ea"/>
                          <a:cs typeface="Trebuchet MS"/>
                        </a:rPr>
                        <a:t>Единица измерения</a:t>
                      </a:r>
                      <a:endParaRPr lang="ru-RU" sz="800" b="1" spc="-10" dirty="0">
                        <a:solidFill>
                          <a:srgbClr val="FFFFFF"/>
                        </a:solidFill>
                        <a:latin typeface="Trebuchet MS"/>
                        <a:ea typeface="+mn-ea"/>
                        <a:cs typeface="Trebuchet MS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FFFFFF"/>
                      </a:solidFill>
                      <a:prstDash val="soli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  <a:tc>
                  <a:txBody>
                    <a:bodyPr/>
                    <a:lstStyle/>
                    <a:p>
                      <a:pPr marL="238760" marR="154305" indent="-76835" algn="ctr">
                        <a:lnSpc>
                          <a:spcPts val="800"/>
                        </a:lnSpc>
                        <a:spcBef>
                          <a:spcPts val="240"/>
                        </a:spcBef>
                      </a:pPr>
                      <a:r>
                        <a:rPr lang="ru-RU" sz="800" b="1" spc="-10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Отчет  </a:t>
                      </a:r>
                    </a:p>
                    <a:p>
                      <a:pPr marL="238760" marR="154305" indent="-76835" algn="ctr">
                        <a:lnSpc>
                          <a:spcPts val="800"/>
                        </a:lnSpc>
                        <a:spcBef>
                          <a:spcPts val="240"/>
                        </a:spcBef>
                      </a:pPr>
                      <a:r>
                        <a:rPr lang="ru-RU" sz="800" b="1" spc="-10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201</a:t>
                      </a:r>
                      <a:r>
                        <a:rPr lang="en-US" sz="800" b="1" spc="-10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8</a:t>
                      </a:r>
                      <a:r>
                        <a:rPr lang="ru-RU" sz="800" b="1" spc="-10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год</a:t>
                      </a:r>
                      <a:endParaRPr sz="8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solidFill>
                      <a:srgbClr val="00B8BE"/>
                    </a:solidFill>
                  </a:tcPr>
                </a:tc>
                <a:tc>
                  <a:txBody>
                    <a:bodyPr/>
                    <a:lstStyle/>
                    <a:p>
                      <a:pPr marL="261620" marR="154305" indent="-99695" algn="ctr">
                        <a:lnSpc>
                          <a:spcPts val="800"/>
                        </a:lnSpc>
                        <a:spcBef>
                          <a:spcPts val="240"/>
                        </a:spcBef>
                      </a:pPr>
                      <a:r>
                        <a:rPr lang="ru-RU" sz="800" b="1" spc="-10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Оценка </a:t>
                      </a:r>
                    </a:p>
                    <a:p>
                      <a:pPr marL="261620" marR="154305" indent="-99695" algn="ctr">
                        <a:lnSpc>
                          <a:spcPts val="800"/>
                        </a:lnSpc>
                        <a:spcBef>
                          <a:spcPts val="240"/>
                        </a:spcBef>
                      </a:pPr>
                      <a:r>
                        <a:rPr sz="800" b="1" spc="-10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201</a:t>
                      </a:r>
                      <a:r>
                        <a:rPr lang="ru-RU" sz="800" b="1" spc="-10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9 год</a:t>
                      </a:r>
                      <a:endParaRPr sz="8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solidFill>
                      <a:srgbClr val="00B8BE"/>
                    </a:solidFill>
                  </a:tcPr>
                </a:tc>
              </a:tr>
              <a:tr h="184101">
                <a:tc>
                  <a:txBody>
                    <a:bodyPr/>
                    <a:lstStyle/>
                    <a:p>
                      <a:pPr marL="32384">
                        <a:lnSpc>
                          <a:spcPct val="100000"/>
                        </a:lnSpc>
                        <a:spcBef>
                          <a:spcPts val="325"/>
                        </a:spcBef>
                        <a:spcAft>
                          <a:spcPts val="0"/>
                        </a:spcAft>
                      </a:pPr>
                      <a:r>
                        <a:rPr lang="en-US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I</a:t>
                      </a: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. Финансы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32384">
                        <a:lnSpc>
                          <a:spcPct val="100000"/>
                        </a:lnSpc>
                        <a:spcBef>
                          <a:spcPts val="325"/>
                        </a:spcBef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 1. Доходы, всего (стр. 1.12</a:t>
                      </a:r>
                      <a:r>
                        <a:rPr lang="ru-RU" sz="800" spc="-10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+ стр. 1.13)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млн. руб.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831,60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853,99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1485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 1.1. Прибыль прибыльных организаций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127000" marR="9525" marT="9525" marB="9525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млн. руб.</a:t>
                      </a: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42,30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42,80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        1.1.1. сальдо прибылей и убытков (</a:t>
                      </a:r>
                      <a:r>
                        <a:rPr lang="ru-RU" sz="800" spc="-10" dirty="0" err="1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справочно</a:t>
                      </a: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)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127000" marR="9525" marT="9525" marB="9525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млн. руб.</a:t>
                      </a: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25,80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25,50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180350">
                <a:tc>
                  <a:txBody>
                    <a:bodyPr/>
                    <a:lstStyle/>
                    <a:p>
                      <a:pPr marL="0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     1.2. Амортизационные отчисления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млн. руб.</a:t>
                      </a: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20,50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21,50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200">
                <a:tc>
                  <a:txBody>
                    <a:bodyPr/>
                    <a:lstStyle/>
                    <a:p>
                      <a:pPr marL="0" algn="l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     1.3. Налог на доходы физических лиц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млн. руб.</a:t>
                      </a: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156,97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159,73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124480">
                <a:tc>
                  <a:txBody>
                    <a:bodyPr/>
                    <a:lstStyle/>
                    <a:p>
                      <a:pPr marL="0" algn="l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     1.4. Единый налог на вмененный доход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млн. руб.</a:t>
                      </a: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3,50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3,60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910">
                <a:tc>
                  <a:txBody>
                    <a:bodyPr/>
                    <a:lstStyle/>
                    <a:p>
                      <a:pPr marL="0" algn="l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           1.4.1. налоговая база (сумма исчисленного вмененного дохода)      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млн. руб.</a:t>
                      </a: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51,44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51,50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101620">
                <a:tc>
                  <a:txBody>
                    <a:bodyPr/>
                    <a:lstStyle/>
                    <a:p>
                      <a:pPr marL="0" algn="l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     1.5. Налог с патентной системы налогообложения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млн. руб.</a:t>
                      </a: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0,20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0,17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algn="l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     1.6. Земельный налог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млн. руб.</a:t>
                      </a:r>
                    </a:p>
                  </a:txBody>
                  <a:tcPr marL="9525" marR="9525" marT="9525" marB="9525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5,57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7,40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</a:tr>
              <a:tr h="128260">
                <a:tc>
                  <a:txBody>
                    <a:bodyPr/>
                    <a:lstStyle/>
                    <a:p>
                      <a:pPr marL="0" algn="l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     1.7. Единый</a:t>
                      </a:r>
                      <a:r>
                        <a:rPr lang="ru-RU" sz="800" spc="-10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сельскохозяйственный налог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млн. руб.</a:t>
                      </a:r>
                    </a:p>
                  </a:txBody>
                  <a:tcPr marL="9525" marR="9525" marT="9525" marB="9525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0,66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0,37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0990">
                <a:tc>
                  <a:txBody>
                    <a:bodyPr/>
                    <a:lstStyle/>
                    <a:p>
                      <a:pPr marL="0" algn="l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        1.7.1. налоговая база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127000" marR="9525" marT="9525" marB="9525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млн. руб.</a:t>
                      </a: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7,35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7,35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60990">
                <a:tc>
                  <a:txBody>
                    <a:bodyPr/>
                    <a:lstStyle/>
                    <a:p>
                      <a:pPr marL="0" algn="l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 1.8. Налог на имущество физических лиц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127000" marR="9525" marT="9525" marB="9525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млн. руб.</a:t>
                      </a: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4,41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3,82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990">
                <a:tc>
                  <a:txBody>
                    <a:bodyPr/>
                    <a:lstStyle/>
                    <a:p>
                      <a:pPr marL="0" algn="l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 1.9. Прочие налоги и</a:t>
                      </a:r>
                      <a:r>
                        <a:rPr lang="ru-RU" sz="800" spc="-10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сборы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127000" marR="9525" marT="9525" marB="9525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млн. руб.</a:t>
                      </a: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26,42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26,50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60990">
                <a:tc>
                  <a:txBody>
                    <a:bodyPr/>
                    <a:lstStyle/>
                    <a:p>
                      <a:pPr marL="0" algn="l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 1.10. Неналоговые доходы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127000" marR="9525" marT="9525" marB="9525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млн. руб.</a:t>
                      </a: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21,24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21,50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990">
                <a:tc>
                  <a:txBody>
                    <a:bodyPr/>
                    <a:lstStyle/>
                    <a:p>
                      <a:pPr marL="0" algn="l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 1.11.</a:t>
                      </a:r>
                      <a:r>
                        <a:rPr lang="ru-RU" sz="800" spc="-10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Прочие доходы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127000" marR="9525" marT="9525" marB="9525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млн. руб.</a:t>
                      </a: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0,00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0,00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60990">
                <a:tc>
                  <a:txBody>
                    <a:bodyPr/>
                    <a:lstStyle/>
                    <a:p>
                      <a:pPr marL="0" algn="l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 1.12. Итого доходов (сумма строк 1.3, 1.4, 1.5, 1.6, 1.7, 1.8,</a:t>
                      </a:r>
                      <a:r>
                        <a:rPr lang="ru-RU" sz="800" spc="-10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1.9, 1.10, 1.11)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127000" marR="9525" marT="9525" marB="9525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млн. руб.</a:t>
                      </a: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218,96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223,09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8750">
                <a:tc>
                  <a:txBody>
                    <a:bodyPr/>
                    <a:lstStyle/>
                    <a:p>
                      <a:pPr marL="0" algn="l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</a:t>
                      </a:r>
                      <a:r>
                        <a:rPr lang="ru-RU" sz="800" spc="-10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 1.13. Средства, получаемые от вышестоящих уровней власти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127000" marR="9525" marT="9525" marB="9525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млн. руб.</a:t>
                      </a: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612,64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630,90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52060">
                <a:tc>
                  <a:txBody>
                    <a:bodyPr/>
                    <a:lstStyle/>
                    <a:p>
                      <a:pPr marL="32384">
                        <a:lnSpc>
                          <a:spcPct val="100000"/>
                        </a:lnSpc>
                        <a:spcBef>
                          <a:spcPts val="325"/>
                        </a:spcBef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 2. Финансирование</a:t>
                      </a:r>
                      <a:r>
                        <a:rPr lang="ru-RU" sz="800" spc="-10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муниципальных программ (</a:t>
                      </a:r>
                      <a:r>
                        <a:rPr lang="ru-RU" sz="800" spc="-10" baseline="0" dirty="0" err="1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справочно</a:t>
                      </a:r>
                      <a:r>
                        <a:rPr lang="ru-RU" sz="800" spc="-10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)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млн. руб.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719,01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776,07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2060">
                <a:tc>
                  <a:txBody>
                    <a:bodyPr/>
                    <a:lstStyle/>
                    <a:p>
                      <a:pPr marL="32384">
                        <a:lnSpc>
                          <a:spcPct val="100000"/>
                        </a:lnSpc>
                        <a:spcBef>
                          <a:spcPts val="325"/>
                        </a:spcBef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 3. Недополученные доходы муниципальных образований от предоставления налоговых преференций, предусмотренных решениями органов местного самоуправления (</a:t>
                      </a:r>
                      <a:r>
                        <a:rPr lang="ru-RU" sz="800" spc="-10" dirty="0" err="1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справочно</a:t>
                      </a: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):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млн. руб.</a:t>
                      </a: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4,40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4,40</a:t>
                      </a: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137251">
                <a:tc>
                  <a:txBody>
                    <a:bodyPr/>
                    <a:lstStyle/>
                    <a:p>
                      <a:pPr marL="0" algn="l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     3.1. Земельный налог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млн. руб.</a:t>
                      </a: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4,40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4,40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7251">
                <a:tc>
                  <a:txBody>
                    <a:bodyPr/>
                    <a:lstStyle/>
                    <a:p>
                      <a:pPr marL="0" algn="l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     3.2. Налог на имущество физических лиц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млн. руб.</a:t>
                      </a: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0,00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0,00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161391">
                <a:tc>
                  <a:txBody>
                    <a:bodyPr/>
                    <a:lstStyle/>
                    <a:p>
                      <a:pPr marL="32384">
                        <a:lnSpc>
                          <a:spcPct val="100000"/>
                        </a:lnSpc>
                        <a:spcBef>
                          <a:spcPts val="325"/>
                        </a:spcBef>
                        <a:spcAft>
                          <a:spcPts val="0"/>
                        </a:spcAft>
                      </a:pPr>
                      <a:r>
                        <a:rPr lang="en-US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II</a:t>
                      </a: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. Производственная деятельность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42129">
                <a:tc>
                  <a:txBody>
                    <a:bodyPr/>
                    <a:lstStyle/>
                    <a:p>
                      <a:pPr marL="32384">
                        <a:lnSpc>
                          <a:spcPct val="100000"/>
                        </a:lnSpc>
                        <a:spcBef>
                          <a:spcPts val="325"/>
                        </a:spcBef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 1. Оборот организаций (по полному кругу) по видам экономической деятельности*, всего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млн. руб.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2155,47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2198,98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176419">
                <a:tc>
                  <a:txBody>
                    <a:bodyPr/>
                    <a:lstStyle/>
                    <a:p>
                      <a:pPr marL="0" algn="l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      в том числе: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60141">
                <a:tc>
                  <a:txBody>
                    <a:bodyPr/>
                    <a:lstStyle/>
                    <a:p>
                      <a:pPr marL="0" algn="l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     1.1. Сельское хозяйство, охота и лесное хозяйство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млн. руб.</a:t>
                      </a: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316,71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323,05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algn="l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     1.2. Добыча полезных ископаемых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млн. руб.</a:t>
                      </a: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0,00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0,00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4388">
                <a:tc>
                  <a:txBody>
                    <a:bodyPr/>
                    <a:lstStyle/>
                    <a:p>
                      <a:pPr marL="0" algn="l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     1.3. Обрабатывающие производства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млн. руб.</a:t>
                      </a: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429,93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438,53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69618">
                <a:tc>
                  <a:txBody>
                    <a:bodyPr/>
                    <a:lstStyle/>
                    <a:p>
                      <a:pPr marL="0" algn="l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     1.4. Обеспечение электрической энергией, газом и паром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млн. руб.</a:t>
                      </a: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105,50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107,61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3638">
                <a:tc>
                  <a:txBody>
                    <a:bodyPr/>
                    <a:lstStyle/>
                    <a:p>
                      <a:pPr marL="0" algn="l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 1.5. Строительство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127000" marR="9525" marT="9525" marB="9525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млн. руб.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494,50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504,39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83638">
                <a:tc>
                  <a:txBody>
                    <a:bodyPr/>
                    <a:lstStyle/>
                    <a:p>
                      <a:pPr marL="0" algn="l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 1.6. Оптовая и розничная торговля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127000" marR="9525" marT="9525" marB="9525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млн. руб.</a:t>
                      </a: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797,33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813,20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71268">
                <a:tc>
                  <a:txBody>
                    <a:bodyPr/>
                    <a:lstStyle/>
                    <a:p>
                      <a:pPr marL="0" algn="l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 1.7. Транспортировка и хранение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127000" marR="9525" marT="9525" marB="9525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млн. руб.</a:t>
                      </a: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12,00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12,20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115520">
                <a:tc>
                  <a:txBody>
                    <a:bodyPr/>
                    <a:lstStyle/>
                    <a:p>
                      <a:pPr marL="0" algn="l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 1.8. Деятельность</a:t>
                      </a:r>
                      <a:r>
                        <a:rPr lang="ru-RU" sz="800" spc="-10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в области информации и связи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127000" marR="9525" marT="9525" marB="9525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млн. руб.</a:t>
                      </a: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0,00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0,00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26950">
                <a:tc>
                  <a:txBody>
                    <a:bodyPr/>
                    <a:lstStyle/>
                    <a:p>
                      <a:pPr marL="32384">
                        <a:lnSpc>
                          <a:spcPct val="100000"/>
                        </a:lnSpc>
                        <a:spcBef>
                          <a:spcPts val="325"/>
                        </a:spcBef>
                        <a:spcAft>
                          <a:spcPts val="0"/>
                        </a:spcAft>
                      </a:pPr>
                      <a:r>
                        <a:rPr lang="en-US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III</a:t>
                      </a: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. Инвестиционная</a:t>
                      </a:r>
                      <a:r>
                        <a:rPr lang="ru-RU" sz="800" spc="-10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</a:t>
                      </a: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деятельность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62180">
                <a:tc>
                  <a:txBody>
                    <a:bodyPr/>
                    <a:lstStyle/>
                    <a:p>
                      <a:pPr marL="32384">
                        <a:lnSpc>
                          <a:spcPct val="100000"/>
                        </a:lnSpc>
                        <a:spcBef>
                          <a:spcPts val="325"/>
                        </a:spcBef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 1. Объем инвестиций в основной капитал за счет всех источников финансирования, всего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млн. руб.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238,40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243,17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3610">
                <a:tc>
                  <a:txBody>
                    <a:bodyPr/>
                    <a:lstStyle/>
                    <a:p>
                      <a:pPr marL="0" algn="l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      из них по отраслям экономики: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85040">
                <a:tc>
                  <a:txBody>
                    <a:bodyPr/>
                    <a:lstStyle/>
                    <a:p>
                      <a:pPr marL="0" algn="l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     1.1. промышленный</a:t>
                      </a:r>
                      <a:r>
                        <a:rPr lang="ru-RU" sz="800" spc="-10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комплекс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млн. руб.</a:t>
                      </a: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2,00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2,50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l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     1.2. сельское</a:t>
                      </a:r>
                      <a:r>
                        <a:rPr lang="ru-RU" sz="800" spc="-10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хозяйство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млн. руб.</a:t>
                      </a: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33,80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33,90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107900">
                <a:tc>
                  <a:txBody>
                    <a:bodyPr/>
                    <a:lstStyle/>
                    <a:p>
                      <a:pPr marL="0" algn="l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     1.3. оптовая и розничная</a:t>
                      </a:r>
                      <a:r>
                        <a:rPr lang="ru-RU" sz="800" spc="-10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торговля, сфера услуг и развлечений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млн. руб.</a:t>
                      </a: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5,00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5,50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7900">
                <a:tc>
                  <a:txBody>
                    <a:bodyPr/>
                    <a:lstStyle/>
                    <a:p>
                      <a:pPr marL="0" algn="l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     1.4. транспортировка и хранение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млн. руб.</a:t>
                      </a: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0,00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0,00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107900">
                <a:tc>
                  <a:txBody>
                    <a:bodyPr/>
                    <a:lstStyle/>
                    <a:p>
                      <a:pPr marL="32384">
                        <a:lnSpc>
                          <a:spcPct val="100000"/>
                        </a:lnSpc>
                        <a:spcBef>
                          <a:spcPts val="325"/>
                        </a:spcBef>
                        <a:spcAft>
                          <a:spcPts val="0"/>
                        </a:spcAft>
                      </a:pPr>
                      <a:r>
                        <a:rPr lang="en-US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IV</a:t>
                      </a: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. Денежные доходы населения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7900">
                <a:tc>
                  <a:txBody>
                    <a:bodyPr/>
                    <a:lstStyle/>
                    <a:p>
                      <a:pPr marL="32384">
                        <a:lnSpc>
                          <a:spcPct val="100000"/>
                        </a:lnSpc>
                        <a:spcBef>
                          <a:spcPts val="325"/>
                        </a:spcBef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 1. Доходы населения муниципального образования, всего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млн. руб.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3969,48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4075,18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107900">
                <a:tc>
                  <a:txBody>
                    <a:bodyPr/>
                    <a:lstStyle/>
                    <a:p>
                      <a:pPr marL="0" algn="l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      в том числе: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7900">
                <a:tc>
                  <a:txBody>
                    <a:bodyPr/>
                    <a:lstStyle/>
                    <a:p>
                      <a:pPr marL="0" algn="l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     1.1. Доходы от предпринимательской деятельности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млн. руб.</a:t>
                      </a: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76,50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76,80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107900">
                <a:tc>
                  <a:txBody>
                    <a:bodyPr/>
                    <a:lstStyle/>
                    <a:p>
                      <a:pPr marL="0" algn="l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     1.2. Оплата труда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млн. руб.</a:t>
                      </a: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917,93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963,83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7900">
                <a:tc>
                  <a:txBody>
                    <a:bodyPr/>
                    <a:lstStyle/>
                    <a:p>
                      <a:pPr marL="0" algn="l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     1.3. Социальные выплаты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млн. руб.</a:t>
                      </a: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2975,05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3034,55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107900">
                <a:tc>
                  <a:txBody>
                    <a:bodyPr/>
                    <a:lstStyle/>
                    <a:p>
                      <a:pPr marL="32384">
                        <a:lnSpc>
                          <a:spcPct val="100000"/>
                        </a:lnSpc>
                        <a:spcBef>
                          <a:spcPts val="325"/>
                        </a:spcBef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 2. Среднедушевые денежные доходы ( в месяц)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руб./чел.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16910,00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17505,00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7900">
                <a:tc>
                  <a:txBody>
                    <a:bodyPr/>
                    <a:lstStyle/>
                    <a:p>
                      <a:pPr marL="32384">
                        <a:lnSpc>
                          <a:spcPct val="100000"/>
                        </a:lnSpc>
                        <a:spcBef>
                          <a:spcPts val="325"/>
                        </a:spcBef>
                        <a:spcAft>
                          <a:spcPts val="0"/>
                        </a:spcAft>
                      </a:pPr>
                      <a:r>
                        <a:rPr lang="en-US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V</a:t>
                      </a: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. Потребительский рынок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107900">
                <a:tc>
                  <a:txBody>
                    <a:bodyPr/>
                    <a:lstStyle/>
                    <a:p>
                      <a:pPr marL="32384">
                        <a:lnSpc>
                          <a:spcPct val="100000"/>
                        </a:lnSpc>
                        <a:spcBef>
                          <a:spcPts val="325"/>
                        </a:spcBef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 1. Оборот розничной торговли в ценах соответствующего периода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млн. руб.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797,33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813,20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7900">
                <a:tc>
                  <a:txBody>
                    <a:bodyPr/>
                    <a:lstStyle/>
                    <a:p>
                      <a:pPr marL="32384">
                        <a:lnSpc>
                          <a:spcPct val="100000"/>
                        </a:lnSpc>
                        <a:spcBef>
                          <a:spcPts val="325"/>
                        </a:spcBef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 2. Оборот общественного питания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млн. руб.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36,80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37,50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107900">
                <a:tc>
                  <a:txBody>
                    <a:bodyPr/>
                    <a:lstStyle/>
                    <a:p>
                      <a:pPr marL="0" algn="l">
                        <a:spcAft>
                          <a:spcPts val="0"/>
                        </a:spcAft>
                      </a:pP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</a:tr>
            </a:tbl>
          </a:graphicData>
        </a:graphic>
      </p:graphicFrame>
      <p:grpSp>
        <p:nvGrpSpPr>
          <p:cNvPr id="23" name="Группа 22"/>
          <p:cNvGrpSpPr/>
          <p:nvPr/>
        </p:nvGrpSpPr>
        <p:grpSpPr>
          <a:xfrm>
            <a:off x="0" y="196850"/>
            <a:ext cx="7740523" cy="396240"/>
            <a:chOff x="0" y="288010"/>
            <a:chExt cx="7740523" cy="396240"/>
          </a:xfrm>
        </p:grpSpPr>
        <p:sp>
          <p:nvSpPr>
            <p:cNvPr id="24" name="object 3"/>
            <p:cNvSpPr/>
            <p:nvPr/>
          </p:nvSpPr>
          <p:spPr>
            <a:xfrm>
              <a:off x="7567803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4"/>
            <p:cNvSpPr/>
            <p:nvPr/>
          </p:nvSpPr>
          <p:spPr>
            <a:xfrm>
              <a:off x="7376998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5"/>
            <p:cNvSpPr/>
            <p:nvPr/>
          </p:nvSpPr>
          <p:spPr>
            <a:xfrm>
              <a:off x="7186193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6"/>
            <p:cNvSpPr/>
            <p:nvPr/>
          </p:nvSpPr>
          <p:spPr>
            <a:xfrm>
              <a:off x="6995400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7"/>
            <p:cNvSpPr/>
            <p:nvPr/>
          </p:nvSpPr>
          <p:spPr>
            <a:xfrm>
              <a:off x="0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8"/>
            <p:cNvSpPr/>
            <p:nvPr/>
          </p:nvSpPr>
          <p:spPr>
            <a:xfrm>
              <a:off x="251999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9"/>
            <p:cNvSpPr/>
            <p:nvPr/>
          </p:nvSpPr>
          <p:spPr>
            <a:xfrm>
              <a:off x="504000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10"/>
            <p:cNvSpPr/>
            <p:nvPr/>
          </p:nvSpPr>
          <p:spPr>
            <a:xfrm>
              <a:off x="756000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grpSp>
          <p:nvGrpSpPr>
            <p:cNvPr id="32" name="Группа 44"/>
            <p:cNvGrpSpPr/>
            <p:nvPr/>
          </p:nvGrpSpPr>
          <p:grpSpPr>
            <a:xfrm>
              <a:off x="990600" y="288010"/>
              <a:ext cx="6101715" cy="396240"/>
              <a:chOff x="990600" y="288010"/>
              <a:chExt cx="6101715" cy="396240"/>
            </a:xfrm>
          </p:grpSpPr>
          <p:sp>
            <p:nvSpPr>
              <p:cNvPr id="34" name="object 12"/>
              <p:cNvSpPr/>
              <p:nvPr/>
            </p:nvSpPr>
            <p:spPr>
              <a:xfrm>
                <a:off x="990600" y="288010"/>
                <a:ext cx="6101715" cy="396240"/>
              </a:xfrm>
              <a:custGeom>
                <a:avLst/>
                <a:gdLst/>
                <a:ahLst/>
                <a:cxnLst/>
                <a:rect l="l" t="t" r="r" b="b"/>
                <a:pathLst>
                  <a:path w="6101715" h="396240">
                    <a:moveTo>
                      <a:pt x="6028944" y="0"/>
                    </a:moveTo>
                    <a:lnTo>
                      <a:pt x="280758" y="0"/>
                    </a:lnTo>
                    <a:lnTo>
                      <a:pt x="0" y="198031"/>
                    </a:lnTo>
                    <a:lnTo>
                      <a:pt x="280758" y="395998"/>
                    </a:lnTo>
                    <a:lnTo>
                      <a:pt x="6028944" y="395998"/>
                    </a:lnTo>
                    <a:lnTo>
                      <a:pt x="6057141" y="391390"/>
                    </a:lnTo>
                    <a:lnTo>
                      <a:pt x="6080172" y="378823"/>
                    </a:lnTo>
                    <a:lnTo>
                      <a:pt x="6095702" y="360181"/>
                    </a:lnTo>
                    <a:lnTo>
                      <a:pt x="6101397" y="337350"/>
                    </a:lnTo>
                    <a:lnTo>
                      <a:pt x="6101397" y="58648"/>
                    </a:lnTo>
                    <a:lnTo>
                      <a:pt x="6095702" y="35816"/>
                    </a:lnTo>
                    <a:lnTo>
                      <a:pt x="6080172" y="17175"/>
                    </a:lnTo>
                    <a:lnTo>
                      <a:pt x="6057141" y="4607"/>
                    </a:lnTo>
                    <a:lnTo>
                      <a:pt x="6028944" y="0"/>
                    </a:lnTo>
                    <a:close/>
                  </a:path>
                </a:pathLst>
              </a:custGeom>
              <a:solidFill>
                <a:srgbClr val="00B8B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35" name="object 13"/>
              <p:cNvSpPr/>
              <p:nvPr/>
            </p:nvSpPr>
            <p:spPr>
              <a:xfrm>
                <a:off x="6734556" y="342011"/>
                <a:ext cx="288290" cy="288290"/>
              </a:xfrm>
              <a:custGeom>
                <a:avLst/>
                <a:gdLst/>
                <a:ahLst/>
                <a:cxnLst/>
                <a:rect l="l" t="t" r="r" b="b"/>
                <a:pathLst>
                  <a:path w="288290" h="288290">
                    <a:moveTo>
                      <a:pt x="235673" y="0"/>
                    </a:moveTo>
                    <a:lnTo>
                      <a:pt x="52324" y="0"/>
                    </a:lnTo>
                    <a:lnTo>
                      <a:pt x="31953" y="4105"/>
                    </a:lnTo>
                    <a:lnTo>
                      <a:pt x="15322" y="15308"/>
                    </a:lnTo>
                    <a:lnTo>
                      <a:pt x="4110" y="31937"/>
                    </a:lnTo>
                    <a:lnTo>
                      <a:pt x="0" y="52324"/>
                    </a:lnTo>
                    <a:lnTo>
                      <a:pt x="0" y="235661"/>
                    </a:lnTo>
                    <a:lnTo>
                      <a:pt x="4110" y="256031"/>
                    </a:lnTo>
                    <a:lnTo>
                      <a:pt x="15322" y="272662"/>
                    </a:lnTo>
                    <a:lnTo>
                      <a:pt x="31953" y="283874"/>
                    </a:lnTo>
                    <a:lnTo>
                      <a:pt x="52324" y="287985"/>
                    </a:lnTo>
                    <a:lnTo>
                      <a:pt x="235673" y="287985"/>
                    </a:lnTo>
                    <a:lnTo>
                      <a:pt x="256038" y="283874"/>
                    </a:lnTo>
                    <a:lnTo>
                      <a:pt x="272670" y="272662"/>
                    </a:lnTo>
                    <a:lnTo>
                      <a:pt x="283885" y="256031"/>
                    </a:lnTo>
                    <a:lnTo>
                      <a:pt x="287997" y="235661"/>
                    </a:lnTo>
                    <a:lnTo>
                      <a:pt x="287997" y="52324"/>
                    </a:lnTo>
                    <a:lnTo>
                      <a:pt x="283885" y="31937"/>
                    </a:lnTo>
                    <a:lnTo>
                      <a:pt x="272670" y="15308"/>
                    </a:lnTo>
                    <a:lnTo>
                      <a:pt x="256038" y="4105"/>
                    </a:lnTo>
                    <a:lnTo>
                      <a:pt x="235673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36" name="object 14"/>
              <p:cNvSpPr txBox="1"/>
              <p:nvPr/>
            </p:nvSpPr>
            <p:spPr>
              <a:xfrm>
                <a:off x="6822147" y="381749"/>
                <a:ext cx="113030" cy="18466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marL="12700">
                  <a:lnSpc>
                    <a:spcPct val="100000"/>
                  </a:lnSpc>
                </a:pPr>
                <a:r>
                  <a:rPr lang="en-US" sz="1200" b="1" spc="25" dirty="0" smtClean="0">
                    <a:solidFill>
                      <a:srgbClr val="009DA2"/>
                    </a:solidFill>
                    <a:latin typeface="Gill Sans MT"/>
                    <a:cs typeface="Gill Sans MT"/>
                  </a:rPr>
                  <a:t>2</a:t>
                </a:r>
                <a:endParaRPr sz="1200" dirty="0">
                  <a:latin typeface="Gill Sans MT"/>
                  <a:cs typeface="Gill Sans MT"/>
                </a:endParaRPr>
              </a:p>
            </p:txBody>
          </p:sp>
        </p:grpSp>
        <p:sp>
          <p:nvSpPr>
            <p:cNvPr id="33" name="object 21"/>
            <p:cNvSpPr txBox="1"/>
            <p:nvPr/>
          </p:nvSpPr>
          <p:spPr>
            <a:xfrm>
              <a:off x="1276350" y="315662"/>
              <a:ext cx="5410200" cy="321178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 marR="5080">
                <a:lnSpc>
                  <a:spcPts val="1300"/>
                </a:lnSpc>
              </a:pPr>
              <a:r>
                <a:rPr lang="ru-RU" sz="1000" b="1" spc="-5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ОСНОВНЫЕ </a:t>
              </a:r>
              <a:r>
                <a:rPr lang="ru-RU" sz="1000" b="1" spc="-2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ПОКАЗАТЕЛИ </a:t>
              </a:r>
              <a:r>
                <a:rPr lang="ru-RU" sz="1000" b="1" spc="-5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СОЦИАЛЬНО-ЭКОНОМИЧЕСКОГО </a:t>
              </a:r>
              <a:r>
                <a:rPr lang="ru-RU" sz="1000" b="1" spc="-25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РАЗВИТИЯ  </a:t>
              </a:r>
              <a:r>
                <a:rPr lang="ru-RU" sz="1000" b="1" spc="-2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ШАЛИНСКОГО ГОРОДСКОГО ОКРУГА</a:t>
              </a:r>
              <a:endParaRPr lang="ru-RU" sz="1000" dirty="0" smtClean="0">
                <a:latin typeface="Trebuchet MS"/>
                <a:cs typeface="Trebuchet MS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416000" y="12"/>
            <a:ext cx="323989" cy="1090799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717442" y="342011"/>
            <a:ext cx="288290" cy="288290"/>
          </a:xfrm>
          <a:custGeom>
            <a:avLst/>
            <a:gdLst/>
            <a:ahLst/>
            <a:cxnLst/>
            <a:rect l="l" t="t" r="r" b="b"/>
            <a:pathLst>
              <a:path w="288290" h="288290">
                <a:moveTo>
                  <a:pt x="235673" y="0"/>
                </a:moveTo>
                <a:lnTo>
                  <a:pt x="52324" y="0"/>
                </a:lnTo>
                <a:lnTo>
                  <a:pt x="31959" y="4105"/>
                </a:lnTo>
                <a:lnTo>
                  <a:pt x="15327" y="15308"/>
                </a:lnTo>
                <a:lnTo>
                  <a:pt x="4112" y="31937"/>
                </a:lnTo>
                <a:lnTo>
                  <a:pt x="0" y="52324"/>
                </a:lnTo>
                <a:lnTo>
                  <a:pt x="0" y="235661"/>
                </a:lnTo>
                <a:lnTo>
                  <a:pt x="4112" y="256031"/>
                </a:lnTo>
                <a:lnTo>
                  <a:pt x="15327" y="272662"/>
                </a:lnTo>
                <a:lnTo>
                  <a:pt x="31959" y="283874"/>
                </a:lnTo>
                <a:lnTo>
                  <a:pt x="52324" y="287985"/>
                </a:lnTo>
                <a:lnTo>
                  <a:pt x="235673" y="287985"/>
                </a:lnTo>
                <a:lnTo>
                  <a:pt x="256043" y="283874"/>
                </a:lnTo>
                <a:lnTo>
                  <a:pt x="272675" y="272662"/>
                </a:lnTo>
                <a:lnTo>
                  <a:pt x="283887" y="256031"/>
                </a:lnTo>
                <a:lnTo>
                  <a:pt x="287997" y="235661"/>
                </a:lnTo>
                <a:lnTo>
                  <a:pt x="287997" y="52324"/>
                </a:lnTo>
                <a:lnTo>
                  <a:pt x="283887" y="31937"/>
                </a:lnTo>
                <a:lnTo>
                  <a:pt x="272675" y="15308"/>
                </a:lnTo>
                <a:lnTo>
                  <a:pt x="256043" y="4105"/>
                </a:lnTo>
                <a:lnTo>
                  <a:pt x="23567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0" y="10420704"/>
            <a:ext cx="7740015" cy="0"/>
          </a:xfrm>
          <a:custGeom>
            <a:avLst/>
            <a:gdLst/>
            <a:ahLst/>
            <a:cxnLst/>
            <a:rect l="l" t="t" r="r" b="b"/>
            <a:pathLst>
              <a:path w="7740015">
                <a:moveTo>
                  <a:pt x="0" y="0"/>
                </a:moveTo>
                <a:lnTo>
                  <a:pt x="7739997" y="0"/>
                </a:lnTo>
              </a:path>
            </a:pathLst>
          </a:custGeom>
          <a:ln w="6350">
            <a:solidFill>
              <a:srgbClr val="8A8C8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0" y="10506590"/>
            <a:ext cx="7740015" cy="0"/>
          </a:xfrm>
          <a:custGeom>
            <a:avLst/>
            <a:gdLst/>
            <a:ahLst/>
            <a:cxnLst/>
            <a:rect l="l" t="t" r="r" b="b"/>
            <a:pathLst>
              <a:path w="7740015">
                <a:moveTo>
                  <a:pt x="0" y="0"/>
                </a:moveTo>
                <a:lnTo>
                  <a:pt x="7739997" y="0"/>
                </a:lnTo>
              </a:path>
            </a:pathLst>
          </a:custGeom>
          <a:ln w="6350">
            <a:solidFill>
              <a:srgbClr val="8A8C8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0" y="10597242"/>
            <a:ext cx="7740015" cy="0"/>
          </a:xfrm>
          <a:custGeom>
            <a:avLst/>
            <a:gdLst/>
            <a:ahLst/>
            <a:cxnLst/>
            <a:rect l="l" t="t" r="r" b="b"/>
            <a:pathLst>
              <a:path w="7740015">
                <a:moveTo>
                  <a:pt x="0" y="0"/>
                </a:moveTo>
                <a:lnTo>
                  <a:pt x="7739997" y="0"/>
                </a:lnTo>
              </a:path>
            </a:pathLst>
          </a:custGeom>
          <a:ln w="6350">
            <a:solidFill>
              <a:srgbClr val="8A8C8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0" y="10602005"/>
            <a:ext cx="5016500" cy="0"/>
          </a:xfrm>
          <a:custGeom>
            <a:avLst/>
            <a:gdLst/>
            <a:ahLst/>
            <a:cxnLst/>
            <a:rect l="l" t="t" r="r" b="b"/>
            <a:pathLst>
              <a:path w="5016500">
                <a:moveTo>
                  <a:pt x="0" y="0"/>
                </a:moveTo>
                <a:lnTo>
                  <a:pt x="5016138" y="0"/>
                </a:lnTo>
              </a:path>
            </a:pathLst>
          </a:custGeom>
          <a:ln w="36004">
            <a:solidFill>
              <a:srgbClr val="00A3A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0" y="10511356"/>
            <a:ext cx="4229735" cy="0"/>
          </a:xfrm>
          <a:custGeom>
            <a:avLst/>
            <a:gdLst/>
            <a:ahLst/>
            <a:cxnLst/>
            <a:rect l="l" t="t" r="r" b="b"/>
            <a:pathLst>
              <a:path w="4229735">
                <a:moveTo>
                  <a:pt x="0" y="0"/>
                </a:moveTo>
                <a:lnTo>
                  <a:pt x="4229411" y="0"/>
                </a:lnTo>
              </a:path>
            </a:pathLst>
          </a:custGeom>
          <a:ln w="36004">
            <a:solidFill>
              <a:srgbClr val="00B8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0" y="10420704"/>
            <a:ext cx="3446779" cy="0"/>
          </a:xfrm>
          <a:custGeom>
            <a:avLst/>
            <a:gdLst/>
            <a:ahLst/>
            <a:cxnLst/>
            <a:rect l="l" t="t" r="r" b="b"/>
            <a:pathLst>
              <a:path w="3446779">
                <a:moveTo>
                  <a:pt x="0" y="0"/>
                </a:moveTo>
                <a:lnTo>
                  <a:pt x="3446329" y="0"/>
                </a:lnTo>
              </a:path>
            </a:pathLst>
          </a:custGeom>
          <a:ln w="36004">
            <a:solidFill>
              <a:srgbClr val="A2DAD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55" name="object 55"/>
          <p:cNvGraphicFramePr>
            <a:graphicFrameLocks noGrp="1"/>
          </p:cNvGraphicFramePr>
          <p:nvPr/>
        </p:nvGraphicFramePr>
        <p:xfrm>
          <a:off x="590550" y="798107"/>
          <a:ext cx="6629399" cy="637479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966136"/>
                <a:gridCol w="1194542"/>
                <a:gridCol w="1194542"/>
                <a:gridCol w="1274179"/>
              </a:tblGrid>
              <a:tr h="324572">
                <a:tc>
                  <a:txBody>
                    <a:bodyPr/>
                    <a:lstStyle/>
                    <a:p>
                      <a:pPr marL="686435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sz="800" b="1" spc="-1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Наименование</a:t>
                      </a:r>
                      <a:r>
                        <a:rPr sz="800" b="1" spc="-9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b="1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показателя</a:t>
                      </a:r>
                      <a:endParaRPr sz="8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 anchor="ctr">
                    <a:lnR w="6350">
                      <a:solidFill>
                        <a:srgbClr val="FFFFFF"/>
                      </a:solidFill>
                      <a:prstDash val="solid"/>
                    </a:lnR>
                    <a:solidFill>
                      <a:srgbClr val="00B8BE"/>
                    </a:solidFill>
                  </a:tcPr>
                </a:tc>
                <a:tc>
                  <a:txBody>
                    <a:bodyPr/>
                    <a:lstStyle/>
                    <a:p>
                      <a:pPr marL="182563" marR="154305" indent="-20638" algn="ctr">
                        <a:lnSpc>
                          <a:spcPts val="800"/>
                        </a:lnSpc>
                        <a:spcBef>
                          <a:spcPts val="240"/>
                        </a:spcBef>
                      </a:pPr>
                      <a:r>
                        <a:rPr lang="ru-RU" sz="800" b="1" spc="-10" dirty="0" smtClean="0">
                          <a:solidFill>
                            <a:srgbClr val="FFFFFF"/>
                          </a:solidFill>
                          <a:latin typeface="Trebuchet MS"/>
                          <a:ea typeface="+mn-ea"/>
                          <a:cs typeface="Trebuchet MS"/>
                        </a:rPr>
                        <a:t>Единица измерения</a:t>
                      </a:r>
                      <a:endParaRPr lang="ru-RU" sz="800" b="1" spc="-10" dirty="0">
                        <a:solidFill>
                          <a:srgbClr val="FFFFFF"/>
                        </a:solidFill>
                        <a:latin typeface="Trebuchet MS"/>
                        <a:ea typeface="+mn-ea"/>
                        <a:cs typeface="Trebuchet MS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FFFFFF"/>
                      </a:solidFill>
                      <a:prstDash val="soli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  <a:tc>
                  <a:txBody>
                    <a:bodyPr/>
                    <a:lstStyle/>
                    <a:p>
                      <a:pPr marL="238760" marR="154305" indent="-76835" algn="ctr">
                        <a:lnSpc>
                          <a:spcPts val="800"/>
                        </a:lnSpc>
                        <a:spcBef>
                          <a:spcPts val="240"/>
                        </a:spcBef>
                      </a:pPr>
                      <a:r>
                        <a:rPr lang="ru-RU" sz="800" b="1" spc="-10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Отчет  </a:t>
                      </a:r>
                    </a:p>
                    <a:p>
                      <a:pPr marL="238760" marR="154305" indent="-76835" algn="ctr">
                        <a:lnSpc>
                          <a:spcPts val="800"/>
                        </a:lnSpc>
                        <a:spcBef>
                          <a:spcPts val="240"/>
                        </a:spcBef>
                      </a:pPr>
                      <a:r>
                        <a:rPr lang="ru-RU" sz="800" b="1" spc="-10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201</a:t>
                      </a:r>
                      <a:r>
                        <a:rPr lang="en-US" sz="800" b="1" spc="-10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8</a:t>
                      </a:r>
                      <a:r>
                        <a:rPr lang="ru-RU" sz="800" b="1" spc="-10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год</a:t>
                      </a:r>
                      <a:endParaRPr sz="8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solidFill>
                      <a:srgbClr val="00B8BE"/>
                    </a:solidFill>
                  </a:tcPr>
                </a:tc>
                <a:tc>
                  <a:txBody>
                    <a:bodyPr/>
                    <a:lstStyle/>
                    <a:p>
                      <a:pPr marL="261620" marR="154305" indent="-99695" algn="ctr">
                        <a:lnSpc>
                          <a:spcPts val="800"/>
                        </a:lnSpc>
                        <a:spcBef>
                          <a:spcPts val="240"/>
                        </a:spcBef>
                      </a:pPr>
                      <a:r>
                        <a:rPr lang="ru-RU" sz="800" b="1" spc="-10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Оценка </a:t>
                      </a:r>
                    </a:p>
                    <a:p>
                      <a:pPr marL="261620" marR="154305" indent="-99695" algn="ctr">
                        <a:lnSpc>
                          <a:spcPts val="800"/>
                        </a:lnSpc>
                        <a:spcBef>
                          <a:spcPts val="240"/>
                        </a:spcBef>
                      </a:pPr>
                      <a:r>
                        <a:rPr sz="800" b="1" spc="-10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201</a:t>
                      </a:r>
                      <a:r>
                        <a:rPr lang="ru-RU" sz="800" b="1" spc="-10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9 год</a:t>
                      </a:r>
                      <a:endParaRPr sz="8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solidFill>
                      <a:srgbClr val="00B8BE"/>
                    </a:solidFill>
                  </a:tcPr>
                </a:tc>
              </a:tr>
              <a:tr h="184101">
                <a:tc>
                  <a:txBody>
                    <a:bodyPr/>
                    <a:lstStyle/>
                    <a:p>
                      <a:pPr marL="32384">
                        <a:lnSpc>
                          <a:spcPct val="100000"/>
                        </a:lnSpc>
                        <a:spcBef>
                          <a:spcPts val="325"/>
                        </a:spcBef>
                        <a:spcAft>
                          <a:spcPts val="0"/>
                        </a:spcAft>
                      </a:pPr>
                      <a:r>
                        <a:rPr lang="en-US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VI</a:t>
                      </a: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. </a:t>
                      </a:r>
                      <a:r>
                        <a:rPr lang="ru-RU" sz="800" spc="-10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Демографические показатели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32384">
                        <a:lnSpc>
                          <a:spcPct val="100000"/>
                        </a:lnSpc>
                        <a:spcBef>
                          <a:spcPts val="325"/>
                        </a:spcBef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 1. Численность и состав населения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млн. руб.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831,60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853,99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1485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 1.1. Численность постоянного населения муниципального образования (на начало года)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127000" marR="9525" marT="9525" marB="9525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чел.</a:t>
                      </a: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19716,00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19407,00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     1.2. Среднегодовая численность населения муниципального образования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чел.</a:t>
                      </a: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19562,00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19400,00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180350">
                <a:tc>
                  <a:txBody>
                    <a:bodyPr/>
                    <a:lstStyle/>
                    <a:p>
                      <a:pPr marL="0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     1.3. Численность детей в возрасте 3-7 лет (дошкольного возраста)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чел.</a:t>
                      </a: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1556,00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1560,00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200">
                <a:tc>
                  <a:txBody>
                    <a:bodyPr/>
                    <a:lstStyle/>
                    <a:p>
                      <a:pPr marL="0" algn="l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     1.4. Численность детей и подростков в возрасте 8-17 лет (школьного возраста)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чел.</a:t>
                      </a: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2360,00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2362,00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124480">
                <a:tc>
                  <a:txBody>
                    <a:bodyPr/>
                    <a:lstStyle/>
                    <a:p>
                      <a:pPr marL="0" algn="l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     1.5. Численность населения в трудоспособном</a:t>
                      </a:r>
                      <a:r>
                        <a:rPr lang="ru-RU" sz="800" spc="-10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возрасте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чел.</a:t>
                      </a: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10050,00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10050,00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910">
                <a:tc>
                  <a:txBody>
                    <a:bodyPr/>
                    <a:lstStyle/>
                    <a:p>
                      <a:pPr marL="0" algn="l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     1.6. Численность населения старше трудоспособного возраста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чел.</a:t>
                      </a: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5293,00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5294,00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101620">
                <a:tc>
                  <a:txBody>
                    <a:bodyPr/>
                    <a:lstStyle/>
                    <a:p>
                      <a:pPr marL="32384">
                        <a:lnSpc>
                          <a:spcPct val="100000"/>
                        </a:lnSpc>
                        <a:spcBef>
                          <a:spcPts val="325"/>
                        </a:spcBef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 2. Естественное движение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algn="l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     2.1. Число родившихся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чел.</a:t>
                      </a:r>
                    </a:p>
                  </a:txBody>
                  <a:tcPr marL="9525" marR="9525" marT="9525" marB="9525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268,00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269,00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</a:tr>
              <a:tr h="128260">
                <a:tc>
                  <a:txBody>
                    <a:bodyPr/>
                    <a:lstStyle/>
                    <a:p>
                      <a:pPr marL="0" algn="l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     2.2. Число умерших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чел.</a:t>
                      </a:r>
                    </a:p>
                  </a:txBody>
                  <a:tcPr marL="9525" marR="9525" marT="9525" marB="9525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251,00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250,00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0990">
                <a:tc>
                  <a:txBody>
                    <a:bodyPr/>
                    <a:lstStyle/>
                    <a:p>
                      <a:pPr marL="32384">
                        <a:lnSpc>
                          <a:spcPct val="100000"/>
                        </a:lnSpc>
                        <a:spcBef>
                          <a:spcPts val="325"/>
                        </a:spcBef>
                        <a:spcAft>
                          <a:spcPts val="0"/>
                        </a:spcAft>
                      </a:pPr>
                      <a:r>
                        <a:rPr lang="en-US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VII</a:t>
                      </a: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. Развитие социальной сферы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60990">
                <a:tc>
                  <a:txBody>
                    <a:bodyPr/>
                    <a:lstStyle/>
                    <a:p>
                      <a:pPr marL="32384">
                        <a:lnSpc>
                          <a:spcPct val="100000"/>
                        </a:lnSpc>
                        <a:spcBef>
                          <a:spcPts val="325"/>
                        </a:spcBef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 1. Количество учащихся общеобразовательных учреждений, обучающихся во вторую и третью смены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чел.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138,00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100,00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990">
                <a:tc>
                  <a:txBody>
                    <a:bodyPr/>
                    <a:lstStyle/>
                    <a:p>
                      <a:pPr marL="32384">
                        <a:lnSpc>
                          <a:spcPct val="100000"/>
                        </a:lnSpc>
                        <a:spcBef>
                          <a:spcPts val="325"/>
                        </a:spcBef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 2. Доля детей в возрасте от 5 до 18</a:t>
                      </a:r>
                      <a:r>
                        <a:rPr lang="ru-RU" sz="800" spc="-10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лет, охваченных дополнительным образованием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%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73,00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70,00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60990">
                <a:tc>
                  <a:txBody>
                    <a:bodyPr/>
                    <a:lstStyle/>
                    <a:p>
                      <a:pPr marL="32384">
                        <a:lnSpc>
                          <a:spcPct val="100000"/>
                        </a:lnSpc>
                        <a:spcBef>
                          <a:spcPts val="325"/>
                        </a:spcBef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 3. Доступность</a:t>
                      </a:r>
                      <a:r>
                        <a:rPr lang="ru-RU" sz="800" spc="-10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дошкольного образования для детей в возрасте от полутора до трех лет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%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85,60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85,20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990">
                <a:tc>
                  <a:txBody>
                    <a:bodyPr/>
                    <a:lstStyle/>
                    <a:p>
                      <a:pPr marL="32384">
                        <a:lnSpc>
                          <a:spcPct val="100000"/>
                        </a:lnSpc>
                        <a:spcBef>
                          <a:spcPts val="325"/>
                        </a:spcBef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 4. Обеспеченность врачами, работающими в государственных и муниципальных медицинских организациях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ед. на 10 тыс. населения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17,30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16,30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60990">
                <a:tc>
                  <a:txBody>
                    <a:bodyPr/>
                    <a:lstStyle/>
                    <a:p>
                      <a:pPr marL="32384">
                        <a:lnSpc>
                          <a:spcPct val="100000"/>
                        </a:lnSpc>
                        <a:spcBef>
                          <a:spcPts val="325"/>
                        </a:spcBef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 5. Обеспеченность средними медицинскими работниками, работающими в государственных и муниципальных ,медицинским персоналом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ед. на 10 тыс. населения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81,10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80,10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8750">
                <a:tc>
                  <a:txBody>
                    <a:bodyPr/>
                    <a:lstStyle/>
                    <a:p>
                      <a:pPr marL="32384">
                        <a:lnSpc>
                          <a:spcPct val="100000"/>
                        </a:lnSpc>
                        <a:spcBef>
                          <a:spcPts val="325"/>
                        </a:spcBef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 6. Обеспеченность  населения врачами, оказывающими медицинскую помощь в амбулаторных условиях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ед. на 10 тыс. населения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13,30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11,80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52060">
                <a:tc>
                  <a:txBody>
                    <a:bodyPr/>
                    <a:lstStyle/>
                    <a:p>
                      <a:pPr marL="32384">
                        <a:lnSpc>
                          <a:spcPct val="100000"/>
                        </a:lnSpc>
                        <a:spcBef>
                          <a:spcPts val="325"/>
                        </a:spcBef>
                        <a:spcAft>
                          <a:spcPts val="0"/>
                        </a:spcAft>
                      </a:pPr>
                      <a:r>
                        <a:rPr lang="en-US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VIII</a:t>
                      </a: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. Трудовые</a:t>
                      </a:r>
                      <a:r>
                        <a:rPr lang="ru-RU" sz="800" spc="-10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ресурсы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2060">
                <a:tc>
                  <a:txBody>
                    <a:bodyPr/>
                    <a:lstStyle/>
                    <a:p>
                      <a:pPr marL="32384">
                        <a:lnSpc>
                          <a:spcPct val="100000"/>
                        </a:lnSpc>
                        <a:spcBef>
                          <a:spcPts val="325"/>
                        </a:spcBef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 1. Среднесписочная численность работников (без внешних совместителей) по полному кругу организаций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чел.</a:t>
                      </a: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3070,00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3049,00</a:t>
                      </a: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137251">
                <a:tc>
                  <a:txBody>
                    <a:bodyPr/>
                    <a:lstStyle/>
                    <a:p>
                      <a:pPr marL="32384">
                        <a:lnSpc>
                          <a:spcPct val="100000"/>
                        </a:lnSpc>
                        <a:spcBef>
                          <a:spcPts val="325"/>
                        </a:spcBef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 2. Потребность</a:t>
                      </a:r>
                      <a:r>
                        <a:rPr lang="ru-RU" sz="800" spc="-10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организаций в подготовке специалистов и квалифицированных рабочих по уровням образования в рамках программ развития организаций и инвестиционных проектов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чел.</a:t>
                      </a: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10,00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10,00</a:t>
                      </a: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7251">
                <a:tc>
                  <a:txBody>
                    <a:bodyPr/>
                    <a:lstStyle/>
                    <a:p>
                      <a:pPr marL="0" algn="l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     2.1. среднее профессиональное образование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чел.</a:t>
                      </a: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5,00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5,00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161391">
                <a:tc>
                  <a:txBody>
                    <a:bodyPr/>
                    <a:lstStyle/>
                    <a:p>
                      <a:pPr marL="0" algn="l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           2.1.1. в том числе технического профиля    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чел.</a:t>
                      </a: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3,00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3,00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42129">
                <a:tc>
                  <a:txBody>
                    <a:bodyPr/>
                    <a:lstStyle/>
                    <a:p>
                      <a:pPr marL="0" algn="l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     2.2. высшее образование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чел.</a:t>
                      </a: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5,00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5,00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176419">
                <a:tc>
                  <a:txBody>
                    <a:bodyPr/>
                    <a:lstStyle/>
                    <a:p>
                      <a:pPr marL="0" algn="l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           2.2.1. в том числе инженерно-технического профиля    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чел.</a:t>
                      </a: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2,00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2,00</a:t>
                      </a:r>
                      <a:endParaRPr lang="ru-RU" sz="800" spc="-10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9525" marR="9525" marT="9525" marB="9525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pSp>
        <p:nvGrpSpPr>
          <p:cNvPr id="3" name="Группа 22"/>
          <p:cNvGrpSpPr/>
          <p:nvPr/>
        </p:nvGrpSpPr>
        <p:grpSpPr>
          <a:xfrm>
            <a:off x="0" y="196850"/>
            <a:ext cx="7740523" cy="396240"/>
            <a:chOff x="0" y="288010"/>
            <a:chExt cx="7740523" cy="396240"/>
          </a:xfrm>
        </p:grpSpPr>
        <p:sp>
          <p:nvSpPr>
            <p:cNvPr id="24" name="object 3"/>
            <p:cNvSpPr/>
            <p:nvPr/>
          </p:nvSpPr>
          <p:spPr>
            <a:xfrm>
              <a:off x="7567803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4"/>
            <p:cNvSpPr/>
            <p:nvPr/>
          </p:nvSpPr>
          <p:spPr>
            <a:xfrm>
              <a:off x="7376998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5"/>
            <p:cNvSpPr/>
            <p:nvPr/>
          </p:nvSpPr>
          <p:spPr>
            <a:xfrm>
              <a:off x="7186193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6"/>
            <p:cNvSpPr/>
            <p:nvPr/>
          </p:nvSpPr>
          <p:spPr>
            <a:xfrm>
              <a:off x="6995400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7"/>
            <p:cNvSpPr/>
            <p:nvPr/>
          </p:nvSpPr>
          <p:spPr>
            <a:xfrm>
              <a:off x="0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8"/>
            <p:cNvSpPr/>
            <p:nvPr/>
          </p:nvSpPr>
          <p:spPr>
            <a:xfrm>
              <a:off x="251999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9"/>
            <p:cNvSpPr/>
            <p:nvPr/>
          </p:nvSpPr>
          <p:spPr>
            <a:xfrm>
              <a:off x="504000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10"/>
            <p:cNvSpPr/>
            <p:nvPr/>
          </p:nvSpPr>
          <p:spPr>
            <a:xfrm>
              <a:off x="756000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grpSp>
          <p:nvGrpSpPr>
            <p:cNvPr id="4" name="Группа 44"/>
            <p:cNvGrpSpPr/>
            <p:nvPr/>
          </p:nvGrpSpPr>
          <p:grpSpPr>
            <a:xfrm>
              <a:off x="990600" y="288010"/>
              <a:ext cx="6101715" cy="396240"/>
              <a:chOff x="990600" y="288010"/>
              <a:chExt cx="6101715" cy="396240"/>
            </a:xfrm>
          </p:grpSpPr>
          <p:sp>
            <p:nvSpPr>
              <p:cNvPr id="34" name="object 12"/>
              <p:cNvSpPr/>
              <p:nvPr/>
            </p:nvSpPr>
            <p:spPr>
              <a:xfrm>
                <a:off x="990600" y="288010"/>
                <a:ext cx="6101715" cy="396240"/>
              </a:xfrm>
              <a:custGeom>
                <a:avLst/>
                <a:gdLst/>
                <a:ahLst/>
                <a:cxnLst/>
                <a:rect l="l" t="t" r="r" b="b"/>
                <a:pathLst>
                  <a:path w="6101715" h="396240">
                    <a:moveTo>
                      <a:pt x="6028944" y="0"/>
                    </a:moveTo>
                    <a:lnTo>
                      <a:pt x="280758" y="0"/>
                    </a:lnTo>
                    <a:lnTo>
                      <a:pt x="0" y="198031"/>
                    </a:lnTo>
                    <a:lnTo>
                      <a:pt x="280758" y="395998"/>
                    </a:lnTo>
                    <a:lnTo>
                      <a:pt x="6028944" y="395998"/>
                    </a:lnTo>
                    <a:lnTo>
                      <a:pt x="6057141" y="391390"/>
                    </a:lnTo>
                    <a:lnTo>
                      <a:pt x="6080172" y="378823"/>
                    </a:lnTo>
                    <a:lnTo>
                      <a:pt x="6095702" y="360181"/>
                    </a:lnTo>
                    <a:lnTo>
                      <a:pt x="6101397" y="337350"/>
                    </a:lnTo>
                    <a:lnTo>
                      <a:pt x="6101397" y="58648"/>
                    </a:lnTo>
                    <a:lnTo>
                      <a:pt x="6095702" y="35816"/>
                    </a:lnTo>
                    <a:lnTo>
                      <a:pt x="6080172" y="17175"/>
                    </a:lnTo>
                    <a:lnTo>
                      <a:pt x="6057141" y="4607"/>
                    </a:lnTo>
                    <a:lnTo>
                      <a:pt x="6028944" y="0"/>
                    </a:lnTo>
                    <a:close/>
                  </a:path>
                </a:pathLst>
              </a:custGeom>
              <a:solidFill>
                <a:srgbClr val="00B8B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35" name="object 13"/>
              <p:cNvSpPr/>
              <p:nvPr/>
            </p:nvSpPr>
            <p:spPr>
              <a:xfrm>
                <a:off x="6734556" y="342011"/>
                <a:ext cx="288290" cy="288290"/>
              </a:xfrm>
              <a:custGeom>
                <a:avLst/>
                <a:gdLst/>
                <a:ahLst/>
                <a:cxnLst/>
                <a:rect l="l" t="t" r="r" b="b"/>
                <a:pathLst>
                  <a:path w="288290" h="288290">
                    <a:moveTo>
                      <a:pt x="235673" y="0"/>
                    </a:moveTo>
                    <a:lnTo>
                      <a:pt x="52324" y="0"/>
                    </a:lnTo>
                    <a:lnTo>
                      <a:pt x="31953" y="4105"/>
                    </a:lnTo>
                    <a:lnTo>
                      <a:pt x="15322" y="15308"/>
                    </a:lnTo>
                    <a:lnTo>
                      <a:pt x="4110" y="31937"/>
                    </a:lnTo>
                    <a:lnTo>
                      <a:pt x="0" y="52324"/>
                    </a:lnTo>
                    <a:lnTo>
                      <a:pt x="0" y="235661"/>
                    </a:lnTo>
                    <a:lnTo>
                      <a:pt x="4110" y="256031"/>
                    </a:lnTo>
                    <a:lnTo>
                      <a:pt x="15322" y="272662"/>
                    </a:lnTo>
                    <a:lnTo>
                      <a:pt x="31953" y="283874"/>
                    </a:lnTo>
                    <a:lnTo>
                      <a:pt x="52324" y="287985"/>
                    </a:lnTo>
                    <a:lnTo>
                      <a:pt x="235673" y="287985"/>
                    </a:lnTo>
                    <a:lnTo>
                      <a:pt x="256038" y="283874"/>
                    </a:lnTo>
                    <a:lnTo>
                      <a:pt x="272670" y="272662"/>
                    </a:lnTo>
                    <a:lnTo>
                      <a:pt x="283885" y="256031"/>
                    </a:lnTo>
                    <a:lnTo>
                      <a:pt x="287997" y="235661"/>
                    </a:lnTo>
                    <a:lnTo>
                      <a:pt x="287997" y="52324"/>
                    </a:lnTo>
                    <a:lnTo>
                      <a:pt x="283885" y="31937"/>
                    </a:lnTo>
                    <a:lnTo>
                      <a:pt x="272670" y="15308"/>
                    </a:lnTo>
                    <a:lnTo>
                      <a:pt x="256038" y="4105"/>
                    </a:lnTo>
                    <a:lnTo>
                      <a:pt x="235673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36" name="object 14"/>
              <p:cNvSpPr txBox="1"/>
              <p:nvPr/>
            </p:nvSpPr>
            <p:spPr>
              <a:xfrm>
                <a:off x="6822147" y="381749"/>
                <a:ext cx="113030" cy="18466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marL="12700">
                  <a:lnSpc>
                    <a:spcPct val="100000"/>
                  </a:lnSpc>
                </a:pPr>
                <a:r>
                  <a:rPr lang="ru-RU" sz="1200" b="1" spc="25" dirty="0" smtClean="0">
                    <a:solidFill>
                      <a:srgbClr val="009DA2"/>
                    </a:solidFill>
                    <a:latin typeface="Gill Sans MT"/>
                    <a:cs typeface="Gill Sans MT"/>
                  </a:rPr>
                  <a:t>3</a:t>
                </a:r>
                <a:endParaRPr sz="1200" dirty="0">
                  <a:latin typeface="Gill Sans MT"/>
                  <a:cs typeface="Gill Sans MT"/>
                </a:endParaRPr>
              </a:p>
            </p:txBody>
          </p:sp>
        </p:grpSp>
        <p:sp>
          <p:nvSpPr>
            <p:cNvPr id="33" name="object 21"/>
            <p:cNvSpPr txBox="1"/>
            <p:nvPr/>
          </p:nvSpPr>
          <p:spPr>
            <a:xfrm>
              <a:off x="1276350" y="315662"/>
              <a:ext cx="5410200" cy="321178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 marR="5080">
                <a:lnSpc>
                  <a:spcPts val="1300"/>
                </a:lnSpc>
              </a:pPr>
              <a:r>
                <a:rPr lang="ru-RU" sz="1000" b="1" spc="-5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ОСНОВНЫЕ </a:t>
              </a:r>
              <a:r>
                <a:rPr lang="ru-RU" sz="1000" b="1" spc="-2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ПОКАЗАТЕЛИ </a:t>
              </a:r>
              <a:r>
                <a:rPr lang="ru-RU" sz="1000" b="1" spc="-5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СОЦИАЛЬНО-ЭКОНОМИЧЕСКОГО </a:t>
              </a:r>
              <a:r>
                <a:rPr lang="ru-RU" sz="1000" b="1" spc="-25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РАЗВИТИЯ  </a:t>
              </a:r>
              <a:r>
                <a:rPr lang="ru-RU" sz="1000" b="1" spc="-2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ШАЛИНСКОГО ГОРОДСКОГО ОКРУГА</a:t>
              </a:r>
              <a:endParaRPr lang="ru-RU" sz="1000" dirty="0" smtClean="0">
                <a:latin typeface="Trebuchet MS"/>
                <a:cs typeface="Trebuchet MS"/>
              </a:endParaRPr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514350" y="7359650"/>
            <a:ext cx="6096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/>
              <a:t>* Все стоимостные показатели рассчитываются в ценах текущих лет</a:t>
            </a:r>
            <a:endParaRPr lang="ru-RU" sz="1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416000" y="12"/>
            <a:ext cx="323989" cy="1090799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717442" y="342011"/>
            <a:ext cx="288290" cy="288290"/>
          </a:xfrm>
          <a:custGeom>
            <a:avLst/>
            <a:gdLst/>
            <a:ahLst/>
            <a:cxnLst/>
            <a:rect l="l" t="t" r="r" b="b"/>
            <a:pathLst>
              <a:path w="288290" h="288290">
                <a:moveTo>
                  <a:pt x="235673" y="0"/>
                </a:moveTo>
                <a:lnTo>
                  <a:pt x="52324" y="0"/>
                </a:lnTo>
                <a:lnTo>
                  <a:pt x="31959" y="4105"/>
                </a:lnTo>
                <a:lnTo>
                  <a:pt x="15327" y="15308"/>
                </a:lnTo>
                <a:lnTo>
                  <a:pt x="4112" y="31937"/>
                </a:lnTo>
                <a:lnTo>
                  <a:pt x="0" y="52324"/>
                </a:lnTo>
                <a:lnTo>
                  <a:pt x="0" y="235661"/>
                </a:lnTo>
                <a:lnTo>
                  <a:pt x="4112" y="256031"/>
                </a:lnTo>
                <a:lnTo>
                  <a:pt x="15327" y="272662"/>
                </a:lnTo>
                <a:lnTo>
                  <a:pt x="31959" y="283874"/>
                </a:lnTo>
                <a:lnTo>
                  <a:pt x="52324" y="287985"/>
                </a:lnTo>
                <a:lnTo>
                  <a:pt x="235673" y="287985"/>
                </a:lnTo>
                <a:lnTo>
                  <a:pt x="256043" y="283874"/>
                </a:lnTo>
                <a:lnTo>
                  <a:pt x="272675" y="272662"/>
                </a:lnTo>
                <a:lnTo>
                  <a:pt x="283887" y="256031"/>
                </a:lnTo>
                <a:lnTo>
                  <a:pt x="287997" y="235661"/>
                </a:lnTo>
                <a:lnTo>
                  <a:pt x="287997" y="52324"/>
                </a:lnTo>
                <a:lnTo>
                  <a:pt x="283887" y="31937"/>
                </a:lnTo>
                <a:lnTo>
                  <a:pt x="272675" y="15308"/>
                </a:lnTo>
                <a:lnTo>
                  <a:pt x="256043" y="4105"/>
                </a:lnTo>
                <a:lnTo>
                  <a:pt x="23567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0" y="10420704"/>
            <a:ext cx="7740015" cy="0"/>
          </a:xfrm>
          <a:custGeom>
            <a:avLst/>
            <a:gdLst/>
            <a:ahLst/>
            <a:cxnLst/>
            <a:rect l="l" t="t" r="r" b="b"/>
            <a:pathLst>
              <a:path w="7740015">
                <a:moveTo>
                  <a:pt x="0" y="0"/>
                </a:moveTo>
                <a:lnTo>
                  <a:pt x="7739997" y="0"/>
                </a:lnTo>
              </a:path>
            </a:pathLst>
          </a:custGeom>
          <a:ln w="6350">
            <a:solidFill>
              <a:srgbClr val="8A8C8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0" y="10506590"/>
            <a:ext cx="7740015" cy="0"/>
          </a:xfrm>
          <a:custGeom>
            <a:avLst/>
            <a:gdLst/>
            <a:ahLst/>
            <a:cxnLst/>
            <a:rect l="l" t="t" r="r" b="b"/>
            <a:pathLst>
              <a:path w="7740015">
                <a:moveTo>
                  <a:pt x="0" y="0"/>
                </a:moveTo>
                <a:lnTo>
                  <a:pt x="7739997" y="0"/>
                </a:lnTo>
              </a:path>
            </a:pathLst>
          </a:custGeom>
          <a:ln w="6350">
            <a:solidFill>
              <a:srgbClr val="8A8C8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0" y="10597242"/>
            <a:ext cx="7740015" cy="0"/>
          </a:xfrm>
          <a:custGeom>
            <a:avLst/>
            <a:gdLst/>
            <a:ahLst/>
            <a:cxnLst/>
            <a:rect l="l" t="t" r="r" b="b"/>
            <a:pathLst>
              <a:path w="7740015">
                <a:moveTo>
                  <a:pt x="0" y="0"/>
                </a:moveTo>
                <a:lnTo>
                  <a:pt x="7739997" y="0"/>
                </a:lnTo>
              </a:path>
            </a:pathLst>
          </a:custGeom>
          <a:ln w="6350">
            <a:solidFill>
              <a:srgbClr val="8A8C8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0" y="10602008"/>
            <a:ext cx="5016500" cy="0"/>
          </a:xfrm>
          <a:custGeom>
            <a:avLst/>
            <a:gdLst/>
            <a:ahLst/>
            <a:cxnLst/>
            <a:rect l="l" t="t" r="r" b="b"/>
            <a:pathLst>
              <a:path w="5016500">
                <a:moveTo>
                  <a:pt x="0" y="0"/>
                </a:moveTo>
                <a:lnTo>
                  <a:pt x="5016138" y="0"/>
                </a:lnTo>
              </a:path>
            </a:pathLst>
          </a:custGeom>
          <a:ln w="36004">
            <a:solidFill>
              <a:srgbClr val="00A3A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0" y="10511356"/>
            <a:ext cx="4229735" cy="0"/>
          </a:xfrm>
          <a:custGeom>
            <a:avLst/>
            <a:gdLst/>
            <a:ahLst/>
            <a:cxnLst/>
            <a:rect l="l" t="t" r="r" b="b"/>
            <a:pathLst>
              <a:path w="4229735">
                <a:moveTo>
                  <a:pt x="0" y="0"/>
                </a:moveTo>
                <a:lnTo>
                  <a:pt x="4229411" y="0"/>
                </a:lnTo>
              </a:path>
            </a:pathLst>
          </a:custGeom>
          <a:ln w="36004">
            <a:solidFill>
              <a:srgbClr val="00B8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0" y="10420707"/>
            <a:ext cx="3446779" cy="0"/>
          </a:xfrm>
          <a:custGeom>
            <a:avLst/>
            <a:gdLst/>
            <a:ahLst/>
            <a:cxnLst/>
            <a:rect l="l" t="t" r="r" b="b"/>
            <a:pathLst>
              <a:path w="3446779">
                <a:moveTo>
                  <a:pt x="0" y="0"/>
                </a:moveTo>
                <a:lnTo>
                  <a:pt x="3446329" y="0"/>
                </a:lnTo>
              </a:path>
            </a:pathLst>
          </a:custGeom>
          <a:ln w="36004">
            <a:solidFill>
              <a:srgbClr val="A2DAD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21" name="object 21"/>
          <p:cNvGraphicFramePr>
            <a:graphicFrameLocks noGrp="1"/>
          </p:cNvGraphicFramePr>
          <p:nvPr/>
        </p:nvGraphicFramePr>
        <p:xfrm>
          <a:off x="647999" y="1083183"/>
          <a:ext cx="6623994" cy="125139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024002"/>
                <a:gridCol w="899998"/>
                <a:gridCol w="899998"/>
                <a:gridCol w="899998"/>
                <a:gridCol w="899998"/>
              </a:tblGrid>
              <a:tr h="35139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750" dirty="0">
                        <a:latin typeface="Times New Roman"/>
                        <a:cs typeface="Times New Roman"/>
                      </a:endParaRPr>
                    </a:p>
                    <a:p>
                      <a:pPr marL="866140">
                        <a:lnSpc>
                          <a:spcPct val="100000"/>
                        </a:lnSpc>
                      </a:pPr>
                      <a:r>
                        <a:rPr sz="800" b="1" spc="-1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Наименование</a:t>
                      </a:r>
                      <a:r>
                        <a:rPr sz="800" b="1" spc="-9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b="1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показателя</a:t>
                      </a:r>
                      <a:endParaRPr sz="8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R w="6350">
                      <a:solidFill>
                        <a:srgbClr val="FFFFFF"/>
                      </a:solidFill>
                      <a:prstDash val="solid"/>
                    </a:lnR>
                    <a:solidFill>
                      <a:srgbClr val="00B8BE"/>
                    </a:solidFill>
                  </a:tcPr>
                </a:tc>
                <a:tc>
                  <a:txBody>
                    <a:bodyPr/>
                    <a:lstStyle/>
                    <a:p>
                      <a:pPr marL="153035" marR="68580" indent="-76835">
                        <a:lnSpc>
                          <a:spcPts val="800"/>
                        </a:lnSpc>
                        <a:spcBef>
                          <a:spcPts val="240"/>
                        </a:spcBef>
                      </a:pPr>
                      <a:r>
                        <a:rPr sz="800" b="1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Утве</a:t>
                      </a:r>
                      <a:r>
                        <a:rPr sz="800" b="1" spc="-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р</a:t>
                      </a:r>
                      <a:r>
                        <a:rPr sz="800" b="1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жденные  бюджетные  </a:t>
                      </a:r>
                      <a:r>
                        <a:rPr sz="800" b="1" spc="-1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назначения</a:t>
                      </a:r>
                      <a:endParaRPr sz="8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solidFill>
                      <a:srgbClr val="00B8B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7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800" b="1" spc="-2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Исполнено</a:t>
                      </a:r>
                      <a:endParaRPr sz="8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solidFill>
                      <a:srgbClr val="00B8B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7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800" b="1" spc="4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%</a:t>
                      </a:r>
                      <a:r>
                        <a:rPr sz="800" b="1" spc="-10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b="1" spc="-2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исполнения</a:t>
                      </a:r>
                      <a:endParaRPr sz="8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solidFill>
                      <a:srgbClr val="00B8B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80"/>
                        </a:lnSpc>
                        <a:spcBef>
                          <a:spcPts val="480"/>
                        </a:spcBef>
                      </a:pPr>
                      <a:r>
                        <a:rPr sz="800" b="1" spc="-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Динамика</a:t>
                      </a:r>
                      <a:endParaRPr sz="800" dirty="0">
                        <a:latin typeface="Trebuchet MS"/>
                        <a:cs typeface="Trebuchet MS"/>
                      </a:endParaRPr>
                    </a:p>
                    <a:p>
                      <a:pPr algn="ctr">
                        <a:lnSpc>
                          <a:spcPts val="880"/>
                        </a:lnSpc>
                      </a:pPr>
                      <a:r>
                        <a:rPr sz="800" b="1" spc="1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к</a:t>
                      </a:r>
                      <a:r>
                        <a:rPr sz="800" b="1" spc="-17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b="1" spc="-10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201</a:t>
                      </a:r>
                      <a:r>
                        <a:rPr lang="ru-RU" sz="800" b="1" spc="-10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7</a:t>
                      </a:r>
                      <a:r>
                        <a:rPr sz="800" b="1" spc="-10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b="1" spc="-4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году, </a:t>
                      </a:r>
                      <a:r>
                        <a:rPr sz="800" b="1" spc="4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%</a:t>
                      </a:r>
                      <a:endParaRPr sz="8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FFFFFF"/>
                      </a:solidFill>
                      <a:prstDash val="solid"/>
                    </a:lnL>
                    <a:solidFill>
                      <a:srgbClr val="00B8BE"/>
                    </a:solidFill>
                  </a:tcPr>
                </a:tc>
              </a:tr>
              <a:tr h="179997">
                <a:tc>
                  <a:txBody>
                    <a:bodyPr/>
                    <a:lstStyle/>
                    <a:p>
                      <a:pPr marL="32384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800" spc="-5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Доходы</a:t>
                      </a:r>
                      <a:r>
                        <a:rPr sz="800" spc="-85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800" spc="-35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всего</a:t>
                      </a:r>
                      <a:endParaRPr sz="80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lang="ru-RU" sz="800" dirty="0" smtClean="0">
                          <a:latin typeface="Century Gothic"/>
                          <a:cs typeface="Century Gothic"/>
                        </a:rPr>
                        <a:t>842 032</a:t>
                      </a:r>
                      <a:endParaRPr sz="8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lang="ru-RU" sz="800" dirty="0" smtClean="0">
                          <a:latin typeface="Century Gothic"/>
                          <a:cs typeface="Century Gothic"/>
                        </a:rPr>
                        <a:t>836 366</a:t>
                      </a:r>
                      <a:endParaRPr sz="8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lang="ru-RU" sz="800" spc="-15" dirty="0" smtClean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99,3</a:t>
                      </a:r>
                      <a:endParaRPr sz="8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lang="ru-RU" sz="800" spc="-10" dirty="0" smtClean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110,3</a:t>
                      </a:r>
                      <a:endParaRPr sz="8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</a:tr>
              <a:tr h="180009">
                <a:tc>
                  <a:txBody>
                    <a:bodyPr/>
                    <a:lstStyle/>
                    <a:p>
                      <a:pPr marL="14033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800" spc="-15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Налоговые </a:t>
                      </a:r>
                      <a:r>
                        <a:rPr sz="800" spc="-4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и </a:t>
                      </a:r>
                      <a:r>
                        <a:rPr lang="ru-RU" sz="800" spc="-40" dirty="0" smtClean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800" spc="-30" smtClean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неналоговые</a:t>
                      </a:r>
                      <a:r>
                        <a:rPr sz="800" spc="-65" smtClean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800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доходы</a:t>
                      </a:r>
                      <a:endParaRPr sz="80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lang="ru-RU" sz="800" dirty="0" smtClean="0">
                          <a:latin typeface="Century Gothic"/>
                          <a:cs typeface="Century Gothic"/>
                        </a:rPr>
                        <a:t>223 730</a:t>
                      </a:r>
                      <a:endParaRPr sz="8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lang="ru-RU" sz="800" dirty="0" smtClean="0">
                          <a:latin typeface="Century Gothic"/>
                          <a:cs typeface="Century Gothic"/>
                        </a:rPr>
                        <a:t>223 726</a:t>
                      </a:r>
                      <a:endParaRPr sz="8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lang="ru-RU" sz="800" spc="-15" dirty="0" smtClean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100</a:t>
                      </a:r>
                      <a:endParaRPr sz="8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lang="ru-RU" sz="800" dirty="0" smtClean="0">
                          <a:latin typeface="Century Gothic"/>
                          <a:cs typeface="Century Gothic"/>
                        </a:rPr>
                        <a:t>217,9</a:t>
                      </a:r>
                      <a:endParaRPr sz="8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</a:tr>
              <a:tr h="179997">
                <a:tc>
                  <a:txBody>
                    <a:bodyPr/>
                    <a:lstStyle/>
                    <a:p>
                      <a:pPr marL="14033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800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Безвозмездные</a:t>
                      </a:r>
                      <a:r>
                        <a:rPr sz="800" spc="-90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800" spc="-20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поступления</a:t>
                      </a:r>
                      <a:endParaRPr sz="80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lang="ru-RU" sz="800" dirty="0" smtClean="0">
                          <a:latin typeface="Century Gothic"/>
                          <a:cs typeface="Century Gothic"/>
                        </a:rPr>
                        <a:t>618 302</a:t>
                      </a:r>
                      <a:endParaRPr sz="8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lang="ru-RU" sz="800" dirty="0" smtClean="0">
                          <a:latin typeface="Century Gothic"/>
                          <a:cs typeface="Century Gothic"/>
                        </a:rPr>
                        <a:t>612 639</a:t>
                      </a:r>
                      <a:endParaRPr sz="8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lang="ru-RU" sz="800" spc="-15" dirty="0" smtClean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99,</a:t>
                      </a:r>
                      <a:r>
                        <a:rPr lang="en-US" sz="800" spc="-15" dirty="0" smtClean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1</a:t>
                      </a:r>
                      <a:endParaRPr sz="8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lang="ru-RU" sz="800" dirty="0" smtClean="0">
                          <a:latin typeface="Century Gothic"/>
                          <a:cs typeface="Century Gothic"/>
                        </a:rPr>
                        <a:t>93,5</a:t>
                      </a:r>
                      <a:endParaRPr sz="8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</a:tr>
              <a:tr h="179997">
                <a:tc>
                  <a:txBody>
                    <a:bodyPr/>
                    <a:lstStyle/>
                    <a:p>
                      <a:pPr marL="32384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800" spc="-20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Расходы</a:t>
                      </a:r>
                      <a:r>
                        <a:rPr sz="800" spc="-90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800" spc="-35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всего</a:t>
                      </a:r>
                      <a:endParaRPr sz="80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lang="ru-RU" sz="800" dirty="0" smtClean="0">
                          <a:latin typeface="Century Gothic"/>
                          <a:cs typeface="Century Gothic"/>
                        </a:rPr>
                        <a:t>864 200</a:t>
                      </a:r>
                      <a:endParaRPr sz="8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lang="ru-RU" sz="800" dirty="0" smtClean="0">
                          <a:latin typeface="Century Gothic"/>
                          <a:cs typeface="Century Gothic"/>
                        </a:rPr>
                        <a:t>850 069</a:t>
                      </a:r>
                      <a:endParaRPr sz="8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lang="en-US" sz="800" spc="-15" dirty="0" smtClean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9</a:t>
                      </a:r>
                      <a:r>
                        <a:rPr lang="ru-RU" sz="800" spc="-15" dirty="0" smtClean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8,4</a:t>
                      </a:r>
                      <a:endParaRPr sz="8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lang="ru-RU" sz="800" dirty="0" smtClean="0">
                          <a:latin typeface="Century Gothic"/>
                          <a:cs typeface="Century Gothic"/>
                        </a:rPr>
                        <a:t>100,1</a:t>
                      </a:r>
                      <a:endParaRPr sz="8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</a:tr>
              <a:tr h="179997">
                <a:tc>
                  <a:txBody>
                    <a:bodyPr/>
                    <a:lstStyle/>
                    <a:p>
                      <a:pPr marL="32384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800" spc="-40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Дефицит </a:t>
                      </a:r>
                      <a:r>
                        <a:rPr sz="800" spc="-10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(-), </a:t>
                      </a:r>
                      <a:r>
                        <a:rPr sz="800" spc="-45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профицит</a:t>
                      </a:r>
                      <a:r>
                        <a:rPr sz="800" spc="-85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800" spc="-30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(+)</a:t>
                      </a:r>
                      <a:endParaRPr sz="8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lang="ru-RU" sz="800" dirty="0" smtClean="0">
                          <a:latin typeface="Century Gothic"/>
                          <a:cs typeface="Century Gothic"/>
                        </a:rPr>
                        <a:t>-22 169</a:t>
                      </a:r>
                      <a:endParaRPr sz="8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lang="ru-RU" sz="800" dirty="0" smtClean="0">
                          <a:latin typeface="Century Gothic"/>
                          <a:cs typeface="Century Gothic"/>
                        </a:rPr>
                        <a:t>-13 705</a:t>
                      </a:r>
                      <a:endParaRPr sz="8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800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х</a:t>
                      </a:r>
                      <a:endParaRPr sz="8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800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х</a:t>
                      </a:r>
                      <a:endParaRPr sz="8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24" name="object 24"/>
          <p:cNvGraphicFramePr>
            <a:graphicFrameLocks noGrp="1"/>
          </p:cNvGraphicFramePr>
          <p:nvPr/>
        </p:nvGraphicFramePr>
        <p:xfrm>
          <a:off x="666750" y="3168650"/>
          <a:ext cx="6623994" cy="408563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924000"/>
                <a:gridCol w="899998"/>
                <a:gridCol w="985953"/>
                <a:gridCol w="814043"/>
              </a:tblGrid>
              <a:tr h="35861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750" dirty="0">
                        <a:latin typeface="Times New Roman"/>
                        <a:cs typeface="Times New Roman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800" b="1" spc="-1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Наименование</a:t>
                      </a:r>
                      <a:r>
                        <a:rPr sz="800" b="1" spc="-9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b="1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показателя</a:t>
                      </a:r>
                      <a:endParaRPr sz="8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R w="6350">
                      <a:solidFill>
                        <a:srgbClr val="FFFFFF"/>
                      </a:solidFill>
                      <a:prstDash val="solid"/>
                    </a:lnR>
                    <a:solidFill>
                      <a:srgbClr val="00B8BE"/>
                    </a:solidFill>
                  </a:tcPr>
                </a:tc>
                <a:tc>
                  <a:txBody>
                    <a:bodyPr/>
                    <a:lstStyle/>
                    <a:p>
                      <a:pPr marL="153035" marR="68580" indent="-76835">
                        <a:lnSpc>
                          <a:spcPts val="800"/>
                        </a:lnSpc>
                        <a:spcBef>
                          <a:spcPts val="240"/>
                        </a:spcBef>
                      </a:pPr>
                      <a:r>
                        <a:rPr sz="800" b="1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Утве</a:t>
                      </a:r>
                      <a:r>
                        <a:rPr sz="800" b="1" spc="-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р</a:t>
                      </a:r>
                      <a:r>
                        <a:rPr sz="800" b="1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жденные  бюджетные  </a:t>
                      </a:r>
                      <a:r>
                        <a:rPr sz="800" b="1" spc="-1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назначения</a:t>
                      </a:r>
                      <a:endParaRPr sz="8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solidFill>
                      <a:srgbClr val="00B8B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7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800" b="1" spc="-2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Исполнено</a:t>
                      </a:r>
                      <a:endParaRPr sz="8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solidFill>
                      <a:srgbClr val="00B8B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7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800" b="1" spc="4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%</a:t>
                      </a:r>
                      <a:r>
                        <a:rPr sz="800" b="1" spc="-10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b="1" spc="-2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исполнения</a:t>
                      </a:r>
                      <a:endParaRPr sz="8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0B8BE"/>
                    </a:solidFill>
                  </a:tcPr>
                </a:tc>
              </a:tr>
              <a:tr h="172585">
                <a:tc>
                  <a:txBody>
                    <a:bodyPr/>
                    <a:lstStyle/>
                    <a:p>
                      <a:pPr marL="32384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800" spc="-15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Источники </a:t>
                      </a:r>
                      <a:r>
                        <a:rPr sz="800" spc="-50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финансирования дефицита </a:t>
                      </a:r>
                      <a:r>
                        <a:rPr sz="800" spc="-40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бюджета</a:t>
                      </a:r>
                      <a:r>
                        <a:rPr sz="800" spc="80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800" spc="-35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всего</a:t>
                      </a:r>
                      <a:endParaRPr sz="80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mbria"/>
                        </a:rPr>
                        <a:t>22 169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mbria"/>
                      </a:endParaRPr>
                    </a:p>
                  </a:txBody>
                  <a:tcPr marL="9525" marR="9525" marT="9525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mbria"/>
                        </a:rPr>
                        <a:t>13 705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mbria"/>
                      </a:endParaRPr>
                    </a:p>
                  </a:txBody>
                  <a:tcPr marL="9525" marR="9525" marT="9525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mbria"/>
                        </a:rPr>
                        <a:t>61,8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mbri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737">
                <a:tc grid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800" spc="80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в</a:t>
                      </a:r>
                      <a:r>
                        <a:rPr sz="800" spc="-105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800" spc="-30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том </a:t>
                      </a:r>
                      <a:r>
                        <a:rPr sz="800" spc="-35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числе</a:t>
                      </a:r>
                      <a:endParaRPr sz="80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3964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1" u="none" strike="noStrike" dirty="0" smtClean="0">
                          <a:solidFill>
                            <a:srgbClr val="000000"/>
                          </a:solidFill>
                          <a:latin typeface="Cambria"/>
                        </a:rPr>
                        <a:t>источники внутреннего финансирования бюджета</a:t>
                      </a:r>
                    </a:p>
                    <a:p>
                      <a:pPr algn="l" fontAlgn="ctr"/>
                      <a:r>
                        <a:rPr lang="ru-RU" sz="900" b="0" i="1" u="none" strike="noStrike" dirty="0" smtClean="0">
                          <a:solidFill>
                            <a:srgbClr val="000000"/>
                          </a:solidFill>
                          <a:latin typeface="Cambria"/>
                        </a:rPr>
                        <a:t>из них:</a:t>
                      </a:r>
                      <a:endParaRPr lang="ru-RU" sz="900" b="0" i="1" u="none" strike="noStrike" dirty="0">
                        <a:solidFill>
                          <a:srgbClr val="000000"/>
                        </a:solidFill>
                        <a:latin typeface="Cambria"/>
                      </a:endParaRPr>
                    </a:p>
                  </a:txBody>
                  <a:tcPr marL="85725" marR="9525" marT="9525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mbria"/>
                        </a:rPr>
                        <a:t>-9 869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mbria"/>
                      </a:endParaRPr>
                    </a:p>
                  </a:txBody>
                  <a:tcPr marL="9525" marR="9525" marT="9525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mbria"/>
                        </a:rPr>
                        <a:t>-7 400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mbria"/>
                      </a:endParaRPr>
                    </a:p>
                  </a:txBody>
                  <a:tcPr marL="9525" marR="9525" marT="9525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mbria"/>
                        </a:rPr>
                        <a:t>7,5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mbri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3964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1" u="none" strike="noStrike" dirty="0">
                          <a:solidFill>
                            <a:srgbClr val="000000"/>
                          </a:solidFill>
                          <a:latin typeface="Cambria"/>
                        </a:rPr>
                        <a:t>Исполнение муниципальных гарантий городских </a:t>
                      </a:r>
                      <a:r>
                        <a:rPr lang="ru-RU" sz="900" b="0" i="1" u="none" strike="noStrike" dirty="0" smtClean="0">
                          <a:solidFill>
                            <a:srgbClr val="000000"/>
                          </a:solidFill>
                          <a:latin typeface="Cambria"/>
                        </a:rPr>
                        <a:t>округов</a:t>
                      </a:r>
                      <a:endParaRPr lang="ru-RU" sz="900" b="0" i="1" u="none" strike="noStrike" dirty="0">
                        <a:solidFill>
                          <a:srgbClr val="000000"/>
                        </a:solidFill>
                        <a:latin typeface="Cambria"/>
                      </a:endParaRPr>
                    </a:p>
                  </a:txBody>
                  <a:tcPr marL="85725" marR="9525" marT="9525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0" i="1" u="none" strike="noStrike" dirty="0" smtClean="0">
                          <a:solidFill>
                            <a:srgbClr val="000000"/>
                          </a:solidFill>
                          <a:latin typeface="Cambria"/>
                        </a:rPr>
                        <a:t>-11 500</a:t>
                      </a:r>
                      <a:endParaRPr lang="ru-RU" sz="900" b="0" i="1" u="none" strike="noStrike" dirty="0">
                        <a:solidFill>
                          <a:srgbClr val="000000"/>
                        </a:solidFill>
                        <a:latin typeface="Cambri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0" i="1" u="none" strike="noStrike" dirty="0" smtClean="0">
                          <a:solidFill>
                            <a:srgbClr val="000000"/>
                          </a:solidFill>
                          <a:latin typeface="Cambria"/>
                        </a:rPr>
                        <a:t>-11 500</a:t>
                      </a:r>
                      <a:endParaRPr lang="ru-RU" sz="900" b="0" i="1" u="none" strike="noStrike" dirty="0">
                        <a:solidFill>
                          <a:srgbClr val="000000"/>
                        </a:solidFill>
                        <a:latin typeface="Cambria"/>
                      </a:endParaRPr>
                    </a:p>
                  </a:txBody>
                  <a:tcPr marL="9525" marR="9525" marT="9525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0" i="1" u="none" strike="noStrike" dirty="0" smtClean="0">
                          <a:solidFill>
                            <a:srgbClr val="000000"/>
                          </a:solidFill>
                          <a:latin typeface="Cambria"/>
                        </a:rPr>
                        <a:t>100</a:t>
                      </a:r>
                      <a:endParaRPr lang="ru-RU" sz="900" b="0" i="1" u="none" strike="noStrike" dirty="0">
                        <a:solidFill>
                          <a:srgbClr val="000000"/>
                        </a:solidFill>
                        <a:latin typeface="Cambri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333964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1" u="none" strike="noStrike" dirty="0">
                          <a:solidFill>
                            <a:srgbClr val="000000"/>
                          </a:solidFill>
                          <a:latin typeface="Cambria"/>
                        </a:rPr>
                        <a:t>Возврат бюджетных кредитов, предоставленных юридическим лицам из бюджетов городских </a:t>
                      </a:r>
                      <a:r>
                        <a:rPr lang="ru-RU" sz="900" b="0" i="1" u="none" strike="noStrike" dirty="0" smtClean="0">
                          <a:solidFill>
                            <a:srgbClr val="000000"/>
                          </a:solidFill>
                          <a:latin typeface="Cambria"/>
                        </a:rPr>
                        <a:t>округов</a:t>
                      </a:r>
                      <a:endParaRPr lang="ru-RU" sz="900" b="0" i="1" u="none" strike="noStrike" dirty="0">
                        <a:solidFill>
                          <a:srgbClr val="000000"/>
                        </a:solidFill>
                        <a:latin typeface="Cambria"/>
                      </a:endParaRPr>
                    </a:p>
                  </a:txBody>
                  <a:tcPr marL="85725" marR="9525" marT="9525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0" i="1" u="none" strike="noStrike" dirty="0" smtClean="0">
                          <a:solidFill>
                            <a:srgbClr val="000000"/>
                          </a:solidFill>
                          <a:latin typeface="Cambria"/>
                        </a:rPr>
                        <a:t>3 531</a:t>
                      </a:r>
                      <a:endParaRPr lang="ru-RU" sz="900" b="0" i="1" u="none" strike="noStrike" dirty="0">
                        <a:solidFill>
                          <a:srgbClr val="000000"/>
                        </a:solidFill>
                        <a:latin typeface="Cambri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0" i="1" u="none" strike="noStrike" dirty="0" smtClean="0">
                          <a:solidFill>
                            <a:srgbClr val="000000"/>
                          </a:solidFill>
                          <a:latin typeface="Cambria"/>
                        </a:rPr>
                        <a:t>0</a:t>
                      </a:r>
                      <a:endParaRPr lang="ru-RU" sz="900" b="0" i="1" u="none" strike="noStrike" dirty="0">
                        <a:solidFill>
                          <a:srgbClr val="000000"/>
                        </a:solidFill>
                        <a:latin typeface="Cambri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0" i="1" u="none" strike="noStrike" dirty="0" smtClean="0">
                          <a:solidFill>
                            <a:srgbClr val="000000"/>
                          </a:solidFill>
                          <a:latin typeface="Cambria"/>
                        </a:rPr>
                        <a:t>0</a:t>
                      </a:r>
                      <a:endParaRPr lang="ru-RU" sz="900" b="0" i="1" u="none" strike="noStrike" dirty="0">
                        <a:solidFill>
                          <a:srgbClr val="000000"/>
                        </a:solidFill>
                        <a:latin typeface="Cambri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3964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1" u="none" strike="noStrike" dirty="0">
                          <a:solidFill>
                            <a:srgbClr val="000000"/>
                          </a:solidFill>
                          <a:latin typeface="Cambria"/>
                        </a:rPr>
                        <a:t>Получение кредитов от других бюджетов бюджетной системы Российской Федерации  бюджетами </a:t>
                      </a:r>
                      <a:r>
                        <a:rPr lang="ru-RU" sz="900" b="0" i="1" u="none" strike="noStrike" dirty="0" smtClean="0">
                          <a:solidFill>
                            <a:srgbClr val="000000"/>
                          </a:solidFill>
                          <a:latin typeface="Cambria"/>
                        </a:rPr>
                        <a:t>городских округов</a:t>
                      </a:r>
                      <a:endParaRPr lang="ru-RU" sz="900" b="0" i="1" u="none" strike="noStrike" dirty="0">
                        <a:solidFill>
                          <a:srgbClr val="000000"/>
                        </a:solidFill>
                        <a:latin typeface="Cambria"/>
                      </a:endParaRPr>
                    </a:p>
                  </a:txBody>
                  <a:tcPr marL="85725" marR="9525" marT="9525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0" i="1" u="none" strike="noStrike" dirty="0" smtClean="0">
                          <a:solidFill>
                            <a:srgbClr val="000000"/>
                          </a:solidFill>
                          <a:latin typeface="Cambria"/>
                        </a:rPr>
                        <a:t>6 000</a:t>
                      </a:r>
                      <a:endParaRPr lang="ru-RU" sz="900" b="0" i="1" u="none" strike="noStrike" dirty="0">
                        <a:solidFill>
                          <a:srgbClr val="000000"/>
                        </a:solidFill>
                        <a:latin typeface="Cambri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0" i="1" u="none" strike="noStrike" dirty="0" smtClean="0">
                          <a:solidFill>
                            <a:srgbClr val="000000"/>
                          </a:solidFill>
                          <a:latin typeface="Cambria"/>
                        </a:rPr>
                        <a:t>4 100</a:t>
                      </a:r>
                      <a:endParaRPr lang="ru-RU" sz="900" b="0" i="1" u="none" strike="noStrike" dirty="0">
                        <a:solidFill>
                          <a:srgbClr val="000000"/>
                        </a:solidFill>
                        <a:latin typeface="Cambria"/>
                      </a:endParaRPr>
                    </a:p>
                  </a:txBody>
                  <a:tcPr marL="9525" marR="9525" marT="9525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0" i="1" u="none" strike="noStrike" dirty="0" smtClean="0">
                          <a:solidFill>
                            <a:srgbClr val="000000"/>
                          </a:solidFill>
                          <a:latin typeface="Cambria"/>
                        </a:rPr>
                        <a:t>68,3</a:t>
                      </a:r>
                      <a:endParaRPr lang="ru-RU" sz="900" b="0" i="1" u="none" strike="noStrike" dirty="0">
                        <a:solidFill>
                          <a:srgbClr val="000000"/>
                        </a:solidFill>
                        <a:latin typeface="Cambri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333964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1" u="none" strike="noStrike" dirty="0">
                          <a:solidFill>
                            <a:srgbClr val="000000"/>
                          </a:solidFill>
                          <a:latin typeface="Cambria"/>
                        </a:rPr>
                        <a:t>Погашение бюджетами городских округов кредитов  от других бюджетов бюджетной системы Российской </a:t>
                      </a:r>
                      <a:r>
                        <a:rPr lang="ru-RU" sz="900" b="0" i="1" u="none" strike="noStrike" dirty="0" smtClean="0">
                          <a:solidFill>
                            <a:srgbClr val="000000"/>
                          </a:solidFill>
                          <a:latin typeface="Cambria"/>
                        </a:rPr>
                        <a:t>Федерации</a:t>
                      </a:r>
                      <a:endParaRPr lang="ru-RU" sz="900" b="0" i="1" u="none" strike="noStrike" dirty="0">
                        <a:solidFill>
                          <a:srgbClr val="000000"/>
                        </a:solidFill>
                        <a:latin typeface="Cambria"/>
                      </a:endParaRPr>
                    </a:p>
                  </a:txBody>
                  <a:tcPr marL="85725" marR="9525" marT="9525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0" i="1" u="none" strike="noStrike" dirty="0" smtClean="0">
                          <a:solidFill>
                            <a:srgbClr val="000000"/>
                          </a:solidFill>
                          <a:latin typeface="Cambria"/>
                        </a:rPr>
                        <a:t>-7</a:t>
                      </a:r>
                      <a:r>
                        <a:rPr lang="ru-RU" sz="900" b="0" i="1" u="none" strike="noStrike" baseline="0" dirty="0" smtClean="0">
                          <a:solidFill>
                            <a:srgbClr val="000000"/>
                          </a:solidFill>
                          <a:latin typeface="Cambria"/>
                        </a:rPr>
                        <a:t> 900</a:t>
                      </a:r>
                      <a:endParaRPr lang="ru-RU" sz="900" b="0" i="1" u="none" strike="noStrike" dirty="0">
                        <a:solidFill>
                          <a:srgbClr val="000000"/>
                        </a:solidFill>
                        <a:latin typeface="Cambri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0" i="1" u="none" strike="noStrike" dirty="0" smtClean="0">
                          <a:solidFill>
                            <a:srgbClr val="000000"/>
                          </a:solidFill>
                          <a:latin typeface="Cambria"/>
                        </a:rPr>
                        <a:t>-1 900</a:t>
                      </a:r>
                      <a:endParaRPr lang="ru-RU" sz="900" b="0" i="1" u="none" strike="noStrike" dirty="0">
                        <a:solidFill>
                          <a:srgbClr val="000000"/>
                        </a:solidFill>
                        <a:latin typeface="Cambria"/>
                      </a:endParaRPr>
                    </a:p>
                  </a:txBody>
                  <a:tcPr marL="9525" marR="9525" marT="9525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0" i="1" u="none" strike="noStrike" dirty="0" smtClean="0">
                          <a:solidFill>
                            <a:srgbClr val="000000"/>
                          </a:solidFill>
                          <a:latin typeface="Cambria"/>
                        </a:rPr>
                        <a:t>24,1</a:t>
                      </a:r>
                      <a:endParaRPr lang="ru-RU" sz="900" b="0" i="1" u="none" strike="noStrike" dirty="0">
                        <a:solidFill>
                          <a:srgbClr val="000000"/>
                        </a:solidFill>
                        <a:latin typeface="Cambri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3964">
                <a:tc>
                  <a:txBody>
                    <a:bodyPr/>
                    <a:lstStyle/>
                    <a:p>
                      <a:pPr marL="0" indent="85725" algn="l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mbria"/>
                        </a:rPr>
                        <a:t>Изменение остатков средств</a:t>
                      </a:r>
                    </a:p>
                  </a:txBody>
                  <a:tcPr marL="9525" marR="9525" marT="9525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mbria"/>
                        </a:rPr>
                        <a:t>32 037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mbri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mbria"/>
                        </a:rPr>
                        <a:t>21 104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mbri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mbria"/>
                        </a:rPr>
                        <a:t>65,9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mbri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350228">
                <a:tc>
                  <a:txBody>
                    <a:bodyPr/>
                    <a:lstStyle/>
                    <a:p>
                      <a:pPr marL="0" indent="85725" algn="l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mbria"/>
                        </a:rPr>
                        <a:t>увеличение остатков средств, всего</a:t>
                      </a:r>
                    </a:p>
                  </a:txBody>
                  <a:tcPr marL="9525" marR="9525" marT="9525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mbria"/>
                        </a:rPr>
                        <a:t>-851</a:t>
                      </a:r>
                      <a:r>
                        <a:rPr lang="ru-RU" sz="900" b="0" i="0" u="none" strike="noStrike" baseline="0" dirty="0" smtClean="0">
                          <a:solidFill>
                            <a:srgbClr val="000000"/>
                          </a:solidFill>
                          <a:latin typeface="Cambria"/>
                        </a:rPr>
                        <a:t> 562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mbri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mbria"/>
                        </a:rPr>
                        <a:t>-868 926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mbri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mbria"/>
                        </a:rPr>
                        <a:t>102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mbri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50228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1" u="none" strike="noStrike" dirty="0">
                          <a:solidFill>
                            <a:srgbClr val="000000"/>
                          </a:solidFill>
                          <a:latin typeface="Cambria"/>
                        </a:rPr>
                        <a:t>Увеличение прочих остатков денежных средств бюджетов городских округов</a:t>
                      </a:r>
                    </a:p>
                  </a:txBody>
                  <a:tcPr marL="85725" marR="9525" marT="9525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0" i="1" u="none" strike="noStrike" dirty="0" smtClean="0">
                          <a:solidFill>
                            <a:srgbClr val="000000"/>
                          </a:solidFill>
                          <a:latin typeface="Cambria"/>
                        </a:rPr>
                        <a:t>-851 562</a:t>
                      </a:r>
                      <a:endParaRPr lang="ru-RU" sz="900" b="0" i="1" u="none" strike="noStrike" dirty="0">
                        <a:solidFill>
                          <a:srgbClr val="000000"/>
                        </a:solidFill>
                        <a:latin typeface="Cambri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0" i="1" u="none" strike="noStrike" dirty="0" smtClean="0">
                          <a:solidFill>
                            <a:srgbClr val="000000"/>
                          </a:solidFill>
                          <a:latin typeface="Cambria"/>
                        </a:rPr>
                        <a:t>-868 926</a:t>
                      </a:r>
                      <a:endParaRPr lang="ru-RU" sz="900" b="0" i="1" u="none" strike="noStrike" dirty="0">
                        <a:solidFill>
                          <a:srgbClr val="000000"/>
                        </a:solidFill>
                        <a:latin typeface="Cambri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0" i="1" u="none" strike="noStrike" dirty="0" smtClean="0">
                          <a:solidFill>
                            <a:srgbClr val="000000"/>
                          </a:solidFill>
                          <a:latin typeface="Cambria"/>
                        </a:rPr>
                        <a:t>102</a:t>
                      </a:r>
                      <a:endParaRPr lang="ru-RU" sz="900" b="0" i="1" u="none" strike="noStrike" dirty="0">
                        <a:solidFill>
                          <a:srgbClr val="000000"/>
                        </a:solidFill>
                        <a:latin typeface="Cambri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350228">
                <a:tc>
                  <a:txBody>
                    <a:bodyPr/>
                    <a:lstStyle/>
                    <a:p>
                      <a:pPr marL="0" indent="85725" algn="l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ambria"/>
                        </a:rPr>
                        <a:t>уменьшение остатков средств, всего</a:t>
                      </a:r>
                    </a:p>
                  </a:txBody>
                  <a:tcPr marL="9525" marR="9525" marT="9525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mbria"/>
                        </a:rPr>
                        <a:t>883 599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mbri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mbria"/>
                        </a:rPr>
                        <a:t>890 030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mbri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latin typeface="Cambria"/>
                        </a:rPr>
                        <a:t>100,7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mbri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50228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1" u="none" strike="noStrike" dirty="0">
                          <a:solidFill>
                            <a:srgbClr val="000000"/>
                          </a:solidFill>
                          <a:latin typeface="Cambria"/>
                        </a:rPr>
                        <a:t>Уменьшение прочих остатков денежных средств бюджетов городских округов</a:t>
                      </a:r>
                    </a:p>
                  </a:txBody>
                  <a:tcPr marL="85725" marR="9525" marT="9525" marB="0" anchor="ctr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0" i="1" u="none" strike="noStrike" dirty="0" smtClean="0">
                          <a:solidFill>
                            <a:srgbClr val="000000"/>
                          </a:solidFill>
                          <a:latin typeface="Cambria"/>
                        </a:rPr>
                        <a:t>883 599</a:t>
                      </a:r>
                      <a:endParaRPr lang="ru-RU" sz="900" b="0" i="1" u="none" strike="noStrike" dirty="0">
                        <a:solidFill>
                          <a:srgbClr val="000000"/>
                        </a:solidFill>
                        <a:latin typeface="Cambri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0" i="1" u="none" strike="noStrike" dirty="0" smtClean="0">
                          <a:solidFill>
                            <a:srgbClr val="000000"/>
                          </a:solidFill>
                          <a:latin typeface="Cambria"/>
                        </a:rPr>
                        <a:t>890 030</a:t>
                      </a:r>
                      <a:endParaRPr lang="ru-RU" sz="900" b="0" i="1" u="none" strike="noStrike" dirty="0">
                        <a:solidFill>
                          <a:srgbClr val="000000"/>
                        </a:solidFill>
                        <a:latin typeface="Cambri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0" i="1" u="none" strike="noStrike" dirty="0" smtClean="0">
                          <a:solidFill>
                            <a:srgbClr val="000000"/>
                          </a:solidFill>
                          <a:latin typeface="Cambria"/>
                        </a:rPr>
                        <a:t>100,7</a:t>
                      </a:r>
                      <a:endParaRPr lang="ru-RU" sz="900" b="0" i="1" u="none" strike="noStrike" dirty="0">
                        <a:solidFill>
                          <a:srgbClr val="000000"/>
                        </a:solidFill>
                        <a:latin typeface="Cambri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</a:tbl>
          </a:graphicData>
        </a:graphic>
      </p:graphicFrame>
      <p:sp>
        <p:nvSpPr>
          <p:cNvPr id="25" name="object 25"/>
          <p:cNvSpPr/>
          <p:nvPr/>
        </p:nvSpPr>
        <p:spPr>
          <a:xfrm>
            <a:off x="666750" y="2635250"/>
            <a:ext cx="6624320" cy="0"/>
          </a:xfrm>
          <a:custGeom>
            <a:avLst/>
            <a:gdLst/>
            <a:ahLst/>
            <a:cxnLst/>
            <a:rect l="l" t="t" r="r" b="b"/>
            <a:pathLst>
              <a:path w="6624320">
                <a:moveTo>
                  <a:pt x="0" y="0"/>
                </a:moveTo>
                <a:lnTo>
                  <a:pt x="6624002" y="0"/>
                </a:lnTo>
              </a:path>
            </a:pathLst>
          </a:custGeom>
          <a:ln w="9525">
            <a:solidFill>
              <a:srgbClr val="8A8C8E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 txBox="1"/>
          <p:nvPr/>
        </p:nvSpPr>
        <p:spPr>
          <a:xfrm>
            <a:off x="666750" y="2787650"/>
            <a:ext cx="3886200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spc="-10" dirty="0">
                <a:solidFill>
                  <a:srgbClr val="00B8BE"/>
                </a:solidFill>
                <a:latin typeface="Trebuchet MS"/>
                <a:cs typeface="Trebuchet MS"/>
              </a:rPr>
              <a:t>Источники финансирования </a:t>
            </a:r>
            <a:r>
              <a:rPr sz="1200" b="1" dirty="0" err="1">
                <a:solidFill>
                  <a:srgbClr val="00B8BE"/>
                </a:solidFill>
                <a:latin typeface="Trebuchet MS"/>
                <a:cs typeface="Trebuchet MS"/>
              </a:rPr>
              <a:t>дефицита</a:t>
            </a:r>
            <a:r>
              <a:rPr sz="1200" b="1" dirty="0">
                <a:solidFill>
                  <a:srgbClr val="00B8BE"/>
                </a:solidFill>
                <a:latin typeface="Trebuchet MS"/>
                <a:cs typeface="Trebuchet MS"/>
              </a:rPr>
              <a:t> </a:t>
            </a:r>
            <a:r>
              <a:rPr sz="1200" b="1" spc="5" dirty="0" err="1" smtClean="0">
                <a:solidFill>
                  <a:srgbClr val="00B8BE"/>
                </a:solidFill>
                <a:latin typeface="Trebuchet MS"/>
                <a:cs typeface="Trebuchet MS"/>
              </a:rPr>
              <a:t>бюджета</a:t>
            </a:r>
            <a:endParaRPr sz="1200" dirty="0">
              <a:latin typeface="Trebuchet MS"/>
              <a:cs typeface="Trebuchet MS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666750" y="806450"/>
            <a:ext cx="3200400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1200" b="1" spc="5" dirty="0" smtClean="0">
                <a:solidFill>
                  <a:srgbClr val="00B8BE"/>
                </a:solidFill>
                <a:latin typeface="Trebuchet MS"/>
                <a:cs typeface="Trebuchet MS"/>
              </a:rPr>
              <a:t>Б</a:t>
            </a:r>
            <a:r>
              <a:rPr sz="1200" b="1" spc="5" dirty="0" err="1" smtClean="0">
                <a:solidFill>
                  <a:srgbClr val="00B8BE"/>
                </a:solidFill>
                <a:latin typeface="Trebuchet MS"/>
                <a:cs typeface="Trebuchet MS"/>
              </a:rPr>
              <a:t>юджет</a:t>
            </a:r>
            <a:r>
              <a:rPr lang="ru-RU" sz="1200" b="1" spc="5" dirty="0" smtClean="0">
                <a:solidFill>
                  <a:srgbClr val="00B8BE"/>
                </a:solidFill>
                <a:latin typeface="Trebuchet MS"/>
                <a:cs typeface="Trebuchet MS"/>
              </a:rPr>
              <a:t> Шалинского городского округа</a:t>
            </a:r>
            <a:endParaRPr sz="1200" dirty="0">
              <a:latin typeface="Trebuchet MS"/>
              <a:cs typeface="Trebuchet MS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6762419" y="862431"/>
            <a:ext cx="762331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1000" b="1" spc="-25" dirty="0" err="1" smtClean="0">
                <a:solidFill>
                  <a:srgbClr val="00B8BE"/>
                </a:solidFill>
                <a:latin typeface="Trebuchet MS"/>
                <a:cs typeface="Trebuchet MS"/>
              </a:rPr>
              <a:t>тыс</a:t>
            </a:r>
            <a:r>
              <a:rPr sz="1000" b="1" spc="-25" dirty="0" smtClean="0">
                <a:solidFill>
                  <a:srgbClr val="00B8BE"/>
                </a:solidFill>
                <a:latin typeface="Trebuchet MS"/>
                <a:cs typeface="Trebuchet MS"/>
              </a:rPr>
              <a:t>.</a:t>
            </a:r>
            <a:r>
              <a:rPr sz="1000" b="1" spc="-145" dirty="0" smtClean="0">
                <a:solidFill>
                  <a:srgbClr val="00B8BE"/>
                </a:solidFill>
                <a:latin typeface="Trebuchet MS"/>
                <a:cs typeface="Trebuchet MS"/>
              </a:rPr>
              <a:t> </a:t>
            </a:r>
            <a:r>
              <a:rPr sz="1000" b="1" spc="-35" dirty="0">
                <a:solidFill>
                  <a:srgbClr val="00B8BE"/>
                </a:solidFill>
                <a:latin typeface="Trebuchet MS"/>
                <a:cs typeface="Trebuchet MS"/>
              </a:rPr>
              <a:t>руб.</a:t>
            </a:r>
            <a:endParaRPr sz="1000" dirty="0">
              <a:latin typeface="Trebuchet MS"/>
              <a:cs typeface="Trebuchet MS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6762750" y="2863850"/>
            <a:ext cx="685800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1000" b="1" spc="-25" dirty="0" err="1" smtClean="0">
                <a:solidFill>
                  <a:srgbClr val="00B8BE"/>
                </a:solidFill>
                <a:latin typeface="Trebuchet MS"/>
                <a:cs typeface="Trebuchet MS"/>
              </a:rPr>
              <a:t>тыс</a:t>
            </a:r>
            <a:r>
              <a:rPr sz="1000" b="1" spc="-25" smtClean="0">
                <a:solidFill>
                  <a:srgbClr val="00B8BE"/>
                </a:solidFill>
                <a:latin typeface="Trebuchet MS"/>
                <a:cs typeface="Trebuchet MS"/>
              </a:rPr>
              <a:t>.</a:t>
            </a:r>
            <a:r>
              <a:rPr sz="1000" b="1" spc="-145" smtClean="0">
                <a:solidFill>
                  <a:srgbClr val="00B8BE"/>
                </a:solidFill>
                <a:latin typeface="Trebuchet MS"/>
                <a:cs typeface="Trebuchet MS"/>
              </a:rPr>
              <a:t> </a:t>
            </a:r>
            <a:r>
              <a:rPr sz="1000" b="1" spc="-35" dirty="0">
                <a:solidFill>
                  <a:srgbClr val="00B8BE"/>
                </a:solidFill>
                <a:latin typeface="Trebuchet MS"/>
                <a:cs typeface="Trebuchet MS"/>
              </a:rPr>
              <a:t>руб.</a:t>
            </a:r>
            <a:endParaRPr sz="1000">
              <a:latin typeface="Trebuchet MS"/>
              <a:cs typeface="Trebuchet MS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666750" y="8045450"/>
            <a:ext cx="6649720" cy="3385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spc="15" dirty="0">
                <a:solidFill>
                  <a:srgbClr val="00B8BE"/>
                </a:solidFill>
                <a:latin typeface="Trebuchet MS"/>
                <a:cs typeface="Trebuchet MS"/>
              </a:rPr>
              <a:t>Безвозмездные </a:t>
            </a:r>
            <a:r>
              <a:rPr sz="1200" b="1" spc="-20" dirty="0">
                <a:solidFill>
                  <a:srgbClr val="00B8BE"/>
                </a:solidFill>
                <a:latin typeface="Trebuchet MS"/>
                <a:cs typeface="Trebuchet MS"/>
              </a:rPr>
              <a:t>поступления </a:t>
            </a:r>
            <a:r>
              <a:rPr sz="1200" b="1" spc="15" dirty="0" err="1">
                <a:solidFill>
                  <a:srgbClr val="00B8BE"/>
                </a:solidFill>
                <a:latin typeface="Trebuchet MS"/>
                <a:cs typeface="Trebuchet MS"/>
              </a:rPr>
              <a:t>из</a:t>
            </a:r>
            <a:r>
              <a:rPr sz="1200" b="1" spc="15" dirty="0">
                <a:solidFill>
                  <a:srgbClr val="00B8BE"/>
                </a:solidFill>
                <a:latin typeface="Trebuchet MS"/>
                <a:cs typeface="Trebuchet MS"/>
              </a:rPr>
              <a:t> </a:t>
            </a:r>
            <a:r>
              <a:rPr lang="ru-RU" sz="1200" b="1" spc="-15" dirty="0" smtClean="0">
                <a:solidFill>
                  <a:srgbClr val="00B8BE"/>
                </a:solidFill>
                <a:latin typeface="Trebuchet MS"/>
                <a:cs typeface="Trebuchet MS"/>
              </a:rPr>
              <a:t>областного </a:t>
            </a:r>
            <a:r>
              <a:rPr sz="1200" b="1" spc="5" dirty="0" err="1" smtClean="0">
                <a:solidFill>
                  <a:srgbClr val="00B8BE"/>
                </a:solidFill>
                <a:latin typeface="Trebuchet MS"/>
                <a:cs typeface="Trebuchet MS"/>
              </a:rPr>
              <a:t>бюджета</a:t>
            </a:r>
            <a:endParaRPr sz="1200" dirty="0">
              <a:latin typeface="Trebuchet MS"/>
              <a:cs typeface="Trebuchet MS"/>
            </a:endParaRPr>
          </a:p>
          <a:p>
            <a:pPr marR="5080" algn="r">
              <a:lnSpc>
                <a:spcPct val="100000"/>
              </a:lnSpc>
              <a:spcBef>
                <a:spcPts val="30"/>
              </a:spcBef>
            </a:pPr>
            <a:r>
              <a:rPr lang="ru-RU" sz="1000" b="1" spc="-25" dirty="0" err="1" smtClean="0">
                <a:solidFill>
                  <a:srgbClr val="00B8BE"/>
                </a:solidFill>
                <a:latin typeface="Trebuchet MS"/>
                <a:cs typeface="Trebuchet MS"/>
              </a:rPr>
              <a:t>тыс</a:t>
            </a:r>
            <a:r>
              <a:rPr sz="1000" b="1" spc="-25" dirty="0" smtClean="0">
                <a:solidFill>
                  <a:srgbClr val="00B8BE"/>
                </a:solidFill>
                <a:latin typeface="Trebuchet MS"/>
                <a:cs typeface="Trebuchet MS"/>
              </a:rPr>
              <a:t>.</a:t>
            </a:r>
            <a:r>
              <a:rPr sz="1000" b="1" spc="-145" dirty="0" smtClean="0">
                <a:solidFill>
                  <a:srgbClr val="00B8BE"/>
                </a:solidFill>
                <a:latin typeface="Trebuchet MS"/>
                <a:cs typeface="Trebuchet MS"/>
              </a:rPr>
              <a:t> </a:t>
            </a:r>
            <a:r>
              <a:rPr sz="1000" b="1" spc="-35" dirty="0">
                <a:solidFill>
                  <a:srgbClr val="00B8BE"/>
                </a:solidFill>
                <a:latin typeface="Trebuchet MS"/>
                <a:cs typeface="Trebuchet MS"/>
              </a:rPr>
              <a:t>руб.</a:t>
            </a:r>
            <a:endParaRPr sz="1000" dirty="0">
              <a:latin typeface="Trebuchet MS"/>
              <a:cs typeface="Trebuchet MS"/>
            </a:endParaRPr>
          </a:p>
        </p:txBody>
      </p:sp>
      <p:graphicFrame>
        <p:nvGraphicFramePr>
          <p:cNvPr id="40" name="object 22"/>
          <p:cNvGraphicFramePr>
            <a:graphicFrameLocks noGrp="1"/>
          </p:cNvGraphicFramePr>
          <p:nvPr/>
        </p:nvGraphicFramePr>
        <p:xfrm>
          <a:off x="666750" y="8426450"/>
          <a:ext cx="6623994" cy="14313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024002"/>
                <a:gridCol w="899998"/>
                <a:gridCol w="899998"/>
                <a:gridCol w="899998"/>
                <a:gridCol w="899998"/>
              </a:tblGrid>
              <a:tr h="35139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750" dirty="0">
                        <a:latin typeface="Times New Roman"/>
                        <a:cs typeface="Times New Roman"/>
                      </a:endParaRPr>
                    </a:p>
                    <a:p>
                      <a:pPr marL="866140">
                        <a:lnSpc>
                          <a:spcPct val="100000"/>
                        </a:lnSpc>
                      </a:pPr>
                      <a:r>
                        <a:rPr sz="800" b="1" spc="-1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Наименование</a:t>
                      </a:r>
                      <a:r>
                        <a:rPr sz="800" b="1" spc="-9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b="1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показателя</a:t>
                      </a:r>
                      <a:endParaRPr sz="8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R w="6350">
                      <a:solidFill>
                        <a:srgbClr val="FFFFFF"/>
                      </a:solidFill>
                      <a:prstDash val="solid"/>
                    </a:lnR>
                    <a:solidFill>
                      <a:srgbClr val="00B8BE"/>
                    </a:solidFill>
                  </a:tcPr>
                </a:tc>
                <a:tc>
                  <a:txBody>
                    <a:bodyPr/>
                    <a:lstStyle/>
                    <a:p>
                      <a:pPr marL="153035" marR="68580" indent="-76835">
                        <a:lnSpc>
                          <a:spcPts val="800"/>
                        </a:lnSpc>
                        <a:spcBef>
                          <a:spcPts val="240"/>
                        </a:spcBef>
                      </a:pPr>
                      <a:r>
                        <a:rPr sz="800" b="1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Утве</a:t>
                      </a:r>
                      <a:r>
                        <a:rPr sz="800" b="1" spc="-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р</a:t>
                      </a:r>
                      <a:r>
                        <a:rPr sz="800" b="1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жденные  бюджетные  </a:t>
                      </a:r>
                      <a:r>
                        <a:rPr sz="800" b="1" spc="-1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назначения</a:t>
                      </a:r>
                      <a:endParaRPr sz="8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solidFill>
                      <a:srgbClr val="00B8B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7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800" b="1" spc="-2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Исполнено</a:t>
                      </a:r>
                      <a:endParaRPr sz="8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solidFill>
                      <a:srgbClr val="00B8B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7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800" b="1" spc="4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%</a:t>
                      </a:r>
                      <a:r>
                        <a:rPr sz="800" b="1" spc="-10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b="1" spc="-2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исполнения</a:t>
                      </a:r>
                      <a:endParaRPr sz="8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solidFill>
                      <a:srgbClr val="00B8B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80"/>
                        </a:lnSpc>
                        <a:spcBef>
                          <a:spcPts val="480"/>
                        </a:spcBef>
                      </a:pPr>
                      <a:r>
                        <a:rPr sz="800" b="1" spc="-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Динамика</a:t>
                      </a:r>
                      <a:endParaRPr sz="800" dirty="0">
                        <a:latin typeface="Trebuchet MS"/>
                        <a:cs typeface="Trebuchet MS"/>
                      </a:endParaRPr>
                    </a:p>
                    <a:p>
                      <a:pPr algn="ctr">
                        <a:lnSpc>
                          <a:spcPts val="880"/>
                        </a:lnSpc>
                      </a:pPr>
                      <a:r>
                        <a:rPr sz="800" b="1" spc="1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к</a:t>
                      </a:r>
                      <a:r>
                        <a:rPr sz="800" b="1" spc="-17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b="1" spc="-10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201</a:t>
                      </a:r>
                      <a:r>
                        <a:rPr lang="ru-RU" sz="800" b="1" spc="-10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7</a:t>
                      </a:r>
                      <a:r>
                        <a:rPr sz="800" b="1" spc="-10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b="1" spc="-4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году, </a:t>
                      </a:r>
                      <a:r>
                        <a:rPr sz="800" b="1" spc="4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%</a:t>
                      </a:r>
                      <a:endParaRPr sz="8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FFFFFF"/>
                      </a:solidFill>
                      <a:prstDash val="solid"/>
                    </a:lnL>
                    <a:solidFill>
                      <a:srgbClr val="00B8BE"/>
                    </a:solidFill>
                  </a:tcPr>
                </a:tc>
              </a:tr>
              <a:tr h="179997">
                <a:tc>
                  <a:txBody>
                    <a:bodyPr/>
                    <a:lstStyle/>
                    <a:p>
                      <a:pPr marL="32384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800" spc="-40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Всего</a:t>
                      </a:r>
                      <a:endParaRPr sz="80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lang="ru-RU" sz="800" dirty="0" smtClean="0">
                          <a:latin typeface="Century Gothic"/>
                          <a:cs typeface="Century Gothic"/>
                        </a:rPr>
                        <a:t>657 822</a:t>
                      </a:r>
                      <a:endParaRPr sz="8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lang="ru-RU" sz="800" dirty="0" smtClean="0">
                          <a:latin typeface="Century Gothic"/>
                          <a:cs typeface="Century Gothic"/>
                        </a:rPr>
                        <a:t>652 160</a:t>
                      </a:r>
                      <a:endParaRPr sz="8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lang="ru-RU" sz="800" dirty="0" smtClean="0">
                          <a:latin typeface="Century Gothic"/>
                          <a:cs typeface="Century Gothic"/>
                        </a:rPr>
                        <a:t>99,1</a:t>
                      </a:r>
                      <a:endParaRPr sz="8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lang="ru-RU" sz="800" dirty="0" smtClean="0">
                          <a:latin typeface="Century Gothic"/>
                          <a:cs typeface="Century Gothic"/>
                        </a:rPr>
                        <a:t>95</a:t>
                      </a:r>
                      <a:endParaRPr sz="8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</a:tr>
              <a:tr h="179997">
                <a:tc gridSpan="5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800" spc="80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в</a:t>
                      </a:r>
                      <a:r>
                        <a:rPr sz="800" spc="-105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800" spc="-30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том </a:t>
                      </a:r>
                      <a:r>
                        <a:rPr sz="800" spc="-35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числе</a:t>
                      </a:r>
                      <a:endParaRPr sz="8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180009">
                <a:tc>
                  <a:txBody>
                    <a:bodyPr/>
                    <a:lstStyle/>
                    <a:p>
                      <a:pPr marL="32384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800" spc="-30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Дотации</a:t>
                      </a:r>
                      <a:endParaRPr sz="80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lang="ru-RU" sz="800" spc="5" dirty="0" smtClean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151 051</a:t>
                      </a:r>
                      <a:endParaRPr sz="8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lang="ru-RU" sz="800" dirty="0" smtClean="0">
                          <a:latin typeface="Century Gothic"/>
                          <a:cs typeface="Century Gothic"/>
                        </a:rPr>
                        <a:t>151 051</a:t>
                      </a:r>
                      <a:endParaRPr sz="8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800" spc="-10" dirty="0" smtClean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100</a:t>
                      </a:r>
                      <a:endParaRPr sz="8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lang="ru-RU" sz="800" dirty="0" smtClean="0">
                          <a:latin typeface="Century Gothic"/>
                          <a:cs typeface="Century Gothic"/>
                        </a:rPr>
                        <a:t>65,3</a:t>
                      </a:r>
                      <a:endParaRPr sz="8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</a:tr>
              <a:tr h="179997">
                <a:tc>
                  <a:txBody>
                    <a:bodyPr/>
                    <a:lstStyle/>
                    <a:p>
                      <a:pPr marL="32384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800" spc="-60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Субсидии</a:t>
                      </a:r>
                      <a:endParaRPr sz="80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lang="ru-RU" sz="800" spc="5" baseline="0" dirty="0" smtClean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204 359</a:t>
                      </a:r>
                      <a:endParaRPr sz="8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lang="ru-RU" sz="800" dirty="0" smtClean="0">
                          <a:latin typeface="Century Gothic"/>
                          <a:cs typeface="Century Gothic"/>
                        </a:rPr>
                        <a:t>201 190</a:t>
                      </a:r>
                      <a:endParaRPr sz="8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lang="ru-RU" sz="800" dirty="0" smtClean="0">
                          <a:latin typeface="Century Gothic"/>
                          <a:cs typeface="Century Gothic"/>
                        </a:rPr>
                        <a:t>98,4</a:t>
                      </a:r>
                      <a:endParaRPr sz="8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lang="ru-RU" sz="800" dirty="0" smtClean="0">
                          <a:latin typeface="Century Gothic"/>
                          <a:cs typeface="Century Gothic"/>
                        </a:rPr>
                        <a:t>107,2</a:t>
                      </a:r>
                      <a:endParaRPr sz="8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</a:tr>
              <a:tr h="179997">
                <a:tc>
                  <a:txBody>
                    <a:bodyPr/>
                    <a:lstStyle/>
                    <a:p>
                      <a:pPr marL="32384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800" spc="-50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Субвенции</a:t>
                      </a:r>
                      <a:endParaRPr sz="80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lang="ru-RU" sz="800" dirty="0" smtClean="0">
                          <a:latin typeface="Century Gothic"/>
                          <a:cs typeface="Century Gothic"/>
                        </a:rPr>
                        <a:t>267 294</a:t>
                      </a:r>
                      <a:endParaRPr sz="8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lang="ru-RU" sz="800" dirty="0" smtClean="0">
                          <a:latin typeface="Century Gothic"/>
                          <a:cs typeface="Century Gothic"/>
                        </a:rPr>
                        <a:t>264 801</a:t>
                      </a:r>
                      <a:endParaRPr sz="8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lang="ru-RU" sz="800" dirty="0" smtClean="0">
                          <a:latin typeface="Century Gothic"/>
                          <a:cs typeface="Century Gothic"/>
                        </a:rPr>
                        <a:t>99,1</a:t>
                      </a:r>
                      <a:endParaRPr sz="8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lang="ru-RU" sz="800" dirty="0" smtClean="0">
                          <a:latin typeface="Century Gothic"/>
                          <a:cs typeface="Century Gothic"/>
                        </a:rPr>
                        <a:t>104,6</a:t>
                      </a:r>
                      <a:endParaRPr sz="8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</a:tr>
              <a:tr h="179997">
                <a:tc>
                  <a:txBody>
                    <a:bodyPr/>
                    <a:lstStyle/>
                    <a:p>
                      <a:pPr marL="32384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800" spc="-15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Иные </a:t>
                      </a:r>
                      <a:r>
                        <a:rPr sz="800" spc="-40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межбюджетные</a:t>
                      </a:r>
                      <a:r>
                        <a:rPr sz="800" spc="-70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800" spc="-40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трансферты</a:t>
                      </a:r>
                      <a:endParaRPr sz="80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lang="ru-RU" sz="800" dirty="0" smtClean="0">
                          <a:latin typeface="Century Gothic"/>
                          <a:cs typeface="Century Gothic"/>
                        </a:rPr>
                        <a:t>35</a:t>
                      </a:r>
                      <a:r>
                        <a:rPr lang="ru-RU" sz="800" baseline="0" dirty="0" smtClean="0">
                          <a:latin typeface="Century Gothic"/>
                          <a:cs typeface="Century Gothic"/>
                        </a:rPr>
                        <a:t> 118</a:t>
                      </a:r>
                      <a:endParaRPr sz="8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lang="ru-RU" sz="800" dirty="0" smtClean="0">
                          <a:latin typeface="Century Gothic"/>
                          <a:cs typeface="Century Gothic"/>
                        </a:rPr>
                        <a:t>35 118</a:t>
                      </a:r>
                      <a:endParaRPr sz="8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lang="ru-RU" sz="800" dirty="0" smtClean="0">
                          <a:latin typeface="Century Gothic"/>
                          <a:cs typeface="Century Gothic"/>
                        </a:rPr>
                        <a:t>100</a:t>
                      </a:r>
                      <a:endParaRPr sz="8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lang="ru-RU" sz="800" dirty="0" smtClean="0">
                          <a:latin typeface="Century Gothic"/>
                          <a:cs typeface="Century Gothic"/>
                        </a:rPr>
                        <a:t>238,2</a:t>
                      </a:r>
                      <a:endParaRPr sz="8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</a:tr>
            </a:tbl>
          </a:graphicData>
        </a:graphic>
      </p:graphicFrame>
      <p:sp>
        <p:nvSpPr>
          <p:cNvPr id="42" name="object 27"/>
          <p:cNvSpPr/>
          <p:nvPr/>
        </p:nvSpPr>
        <p:spPr>
          <a:xfrm>
            <a:off x="666750" y="7893050"/>
            <a:ext cx="6624320" cy="0"/>
          </a:xfrm>
          <a:custGeom>
            <a:avLst/>
            <a:gdLst/>
            <a:ahLst/>
            <a:cxnLst/>
            <a:rect l="l" t="t" r="r" b="b"/>
            <a:pathLst>
              <a:path w="6624320">
                <a:moveTo>
                  <a:pt x="0" y="0"/>
                </a:moveTo>
                <a:lnTo>
                  <a:pt x="6624002" y="0"/>
                </a:lnTo>
              </a:path>
            </a:pathLst>
          </a:custGeom>
          <a:ln w="9525">
            <a:solidFill>
              <a:srgbClr val="8A8C8E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1" name="Группа 30"/>
          <p:cNvGrpSpPr/>
          <p:nvPr/>
        </p:nvGrpSpPr>
        <p:grpSpPr>
          <a:xfrm>
            <a:off x="0" y="196850"/>
            <a:ext cx="7740523" cy="396240"/>
            <a:chOff x="0" y="288010"/>
            <a:chExt cx="7740523" cy="396240"/>
          </a:xfrm>
        </p:grpSpPr>
        <p:sp>
          <p:nvSpPr>
            <p:cNvPr id="33" name="object 3"/>
            <p:cNvSpPr/>
            <p:nvPr/>
          </p:nvSpPr>
          <p:spPr>
            <a:xfrm>
              <a:off x="7567803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4"/>
            <p:cNvSpPr/>
            <p:nvPr/>
          </p:nvSpPr>
          <p:spPr>
            <a:xfrm>
              <a:off x="7376998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5"/>
            <p:cNvSpPr/>
            <p:nvPr/>
          </p:nvSpPr>
          <p:spPr>
            <a:xfrm>
              <a:off x="7186193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6"/>
            <p:cNvSpPr/>
            <p:nvPr/>
          </p:nvSpPr>
          <p:spPr>
            <a:xfrm>
              <a:off x="6995400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7"/>
            <p:cNvSpPr/>
            <p:nvPr/>
          </p:nvSpPr>
          <p:spPr>
            <a:xfrm>
              <a:off x="0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8"/>
            <p:cNvSpPr/>
            <p:nvPr/>
          </p:nvSpPr>
          <p:spPr>
            <a:xfrm>
              <a:off x="251999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9"/>
            <p:cNvSpPr/>
            <p:nvPr/>
          </p:nvSpPr>
          <p:spPr>
            <a:xfrm>
              <a:off x="504000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10"/>
            <p:cNvSpPr/>
            <p:nvPr/>
          </p:nvSpPr>
          <p:spPr>
            <a:xfrm>
              <a:off x="756000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grpSp>
          <p:nvGrpSpPr>
            <p:cNvPr id="47" name="Группа 44"/>
            <p:cNvGrpSpPr/>
            <p:nvPr/>
          </p:nvGrpSpPr>
          <p:grpSpPr>
            <a:xfrm>
              <a:off x="990600" y="288010"/>
              <a:ext cx="6101715" cy="396240"/>
              <a:chOff x="990600" y="288010"/>
              <a:chExt cx="6101715" cy="396240"/>
            </a:xfrm>
          </p:grpSpPr>
          <p:sp>
            <p:nvSpPr>
              <p:cNvPr id="49" name="object 12"/>
              <p:cNvSpPr/>
              <p:nvPr/>
            </p:nvSpPr>
            <p:spPr>
              <a:xfrm>
                <a:off x="990600" y="288010"/>
                <a:ext cx="6101715" cy="396240"/>
              </a:xfrm>
              <a:custGeom>
                <a:avLst/>
                <a:gdLst/>
                <a:ahLst/>
                <a:cxnLst/>
                <a:rect l="l" t="t" r="r" b="b"/>
                <a:pathLst>
                  <a:path w="6101715" h="396240">
                    <a:moveTo>
                      <a:pt x="6028944" y="0"/>
                    </a:moveTo>
                    <a:lnTo>
                      <a:pt x="280758" y="0"/>
                    </a:lnTo>
                    <a:lnTo>
                      <a:pt x="0" y="198031"/>
                    </a:lnTo>
                    <a:lnTo>
                      <a:pt x="280758" y="395998"/>
                    </a:lnTo>
                    <a:lnTo>
                      <a:pt x="6028944" y="395998"/>
                    </a:lnTo>
                    <a:lnTo>
                      <a:pt x="6057141" y="391390"/>
                    </a:lnTo>
                    <a:lnTo>
                      <a:pt x="6080172" y="378823"/>
                    </a:lnTo>
                    <a:lnTo>
                      <a:pt x="6095702" y="360181"/>
                    </a:lnTo>
                    <a:lnTo>
                      <a:pt x="6101397" y="337350"/>
                    </a:lnTo>
                    <a:lnTo>
                      <a:pt x="6101397" y="58648"/>
                    </a:lnTo>
                    <a:lnTo>
                      <a:pt x="6095702" y="35816"/>
                    </a:lnTo>
                    <a:lnTo>
                      <a:pt x="6080172" y="17175"/>
                    </a:lnTo>
                    <a:lnTo>
                      <a:pt x="6057141" y="4607"/>
                    </a:lnTo>
                    <a:lnTo>
                      <a:pt x="6028944" y="0"/>
                    </a:lnTo>
                    <a:close/>
                  </a:path>
                </a:pathLst>
              </a:custGeom>
              <a:solidFill>
                <a:srgbClr val="00B8B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50" name="object 13"/>
              <p:cNvSpPr/>
              <p:nvPr/>
            </p:nvSpPr>
            <p:spPr>
              <a:xfrm>
                <a:off x="6734556" y="342011"/>
                <a:ext cx="288290" cy="288290"/>
              </a:xfrm>
              <a:custGeom>
                <a:avLst/>
                <a:gdLst/>
                <a:ahLst/>
                <a:cxnLst/>
                <a:rect l="l" t="t" r="r" b="b"/>
                <a:pathLst>
                  <a:path w="288290" h="288290">
                    <a:moveTo>
                      <a:pt x="235673" y="0"/>
                    </a:moveTo>
                    <a:lnTo>
                      <a:pt x="52324" y="0"/>
                    </a:lnTo>
                    <a:lnTo>
                      <a:pt x="31953" y="4105"/>
                    </a:lnTo>
                    <a:lnTo>
                      <a:pt x="15322" y="15308"/>
                    </a:lnTo>
                    <a:lnTo>
                      <a:pt x="4110" y="31937"/>
                    </a:lnTo>
                    <a:lnTo>
                      <a:pt x="0" y="52324"/>
                    </a:lnTo>
                    <a:lnTo>
                      <a:pt x="0" y="235661"/>
                    </a:lnTo>
                    <a:lnTo>
                      <a:pt x="4110" y="256031"/>
                    </a:lnTo>
                    <a:lnTo>
                      <a:pt x="15322" y="272662"/>
                    </a:lnTo>
                    <a:lnTo>
                      <a:pt x="31953" y="283874"/>
                    </a:lnTo>
                    <a:lnTo>
                      <a:pt x="52324" y="287985"/>
                    </a:lnTo>
                    <a:lnTo>
                      <a:pt x="235673" y="287985"/>
                    </a:lnTo>
                    <a:lnTo>
                      <a:pt x="256038" y="283874"/>
                    </a:lnTo>
                    <a:lnTo>
                      <a:pt x="272670" y="272662"/>
                    </a:lnTo>
                    <a:lnTo>
                      <a:pt x="283885" y="256031"/>
                    </a:lnTo>
                    <a:lnTo>
                      <a:pt x="287997" y="235661"/>
                    </a:lnTo>
                    <a:lnTo>
                      <a:pt x="287997" y="52324"/>
                    </a:lnTo>
                    <a:lnTo>
                      <a:pt x="283885" y="31937"/>
                    </a:lnTo>
                    <a:lnTo>
                      <a:pt x="272670" y="15308"/>
                    </a:lnTo>
                    <a:lnTo>
                      <a:pt x="256038" y="4105"/>
                    </a:lnTo>
                    <a:lnTo>
                      <a:pt x="235673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51" name="object 14"/>
              <p:cNvSpPr txBox="1"/>
              <p:nvPr/>
            </p:nvSpPr>
            <p:spPr>
              <a:xfrm>
                <a:off x="6822147" y="381749"/>
                <a:ext cx="113030" cy="18466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marL="12700">
                  <a:lnSpc>
                    <a:spcPct val="100000"/>
                  </a:lnSpc>
                </a:pPr>
                <a:r>
                  <a:rPr lang="ru-RU" sz="1200" b="1" spc="25" dirty="0" smtClean="0">
                    <a:solidFill>
                      <a:srgbClr val="009DA2"/>
                    </a:solidFill>
                    <a:latin typeface="Gill Sans MT"/>
                    <a:cs typeface="Gill Sans MT"/>
                  </a:rPr>
                  <a:t>4</a:t>
                </a:r>
                <a:endParaRPr sz="1200" dirty="0">
                  <a:latin typeface="Gill Sans MT"/>
                  <a:cs typeface="Gill Sans MT"/>
                </a:endParaRPr>
              </a:p>
            </p:txBody>
          </p:sp>
        </p:grpSp>
        <p:sp>
          <p:nvSpPr>
            <p:cNvPr id="48" name="object 21"/>
            <p:cNvSpPr txBox="1"/>
            <p:nvPr/>
          </p:nvSpPr>
          <p:spPr>
            <a:xfrm>
              <a:off x="1276350" y="364210"/>
              <a:ext cx="5410200" cy="166712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 marR="5080">
                <a:lnSpc>
                  <a:spcPts val="1300"/>
                </a:lnSpc>
              </a:pPr>
              <a:r>
                <a:rPr lang="ru-RU" sz="1000" b="1" spc="-5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ОСНОВНЫЕ </a:t>
              </a:r>
              <a:r>
                <a:rPr lang="ru-RU" sz="1000" b="1" spc="-2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ПАРАМЕТРЫ БЮДЖЕТА</a:t>
              </a:r>
              <a:endParaRPr lang="ru-RU" sz="1000" dirty="0" smtClean="0">
                <a:latin typeface="Trebuchet MS"/>
                <a:cs typeface="Trebuchet MS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349250"/>
            <a:ext cx="324002" cy="1090799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6734556" y="342011"/>
            <a:ext cx="288290" cy="288290"/>
          </a:xfrm>
          <a:custGeom>
            <a:avLst/>
            <a:gdLst/>
            <a:ahLst/>
            <a:cxnLst/>
            <a:rect l="l" t="t" r="r" b="b"/>
            <a:pathLst>
              <a:path w="288290" h="288290">
                <a:moveTo>
                  <a:pt x="235673" y="0"/>
                </a:moveTo>
                <a:lnTo>
                  <a:pt x="52324" y="0"/>
                </a:lnTo>
                <a:lnTo>
                  <a:pt x="31953" y="4105"/>
                </a:lnTo>
                <a:lnTo>
                  <a:pt x="15322" y="15308"/>
                </a:lnTo>
                <a:lnTo>
                  <a:pt x="4110" y="31937"/>
                </a:lnTo>
                <a:lnTo>
                  <a:pt x="0" y="52324"/>
                </a:lnTo>
                <a:lnTo>
                  <a:pt x="0" y="235661"/>
                </a:lnTo>
                <a:lnTo>
                  <a:pt x="4110" y="256031"/>
                </a:lnTo>
                <a:lnTo>
                  <a:pt x="15322" y="272662"/>
                </a:lnTo>
                <a:lnTo>
                  <a:pt x="31953" y="283874"/>
                </a:lnTo>
                <a:lnTo>
                  <a:pt x="52324" y="287985"/>
                </a:lnTo>
                <a:lnTo>
                  <a:pt x="235673" y="287985"/>
                </a:lnTo>
                <a:lnTo>
                  <a:pt x="256038" y="283874"/>
                </a:lnTo>
                <a:lnTo>
                  <a:pt x="272670" y="272662"/>
                </a:lnTo>
                <a:lnTo>
                  <a:pt x="283885" y="256031"/>
                </a:lnTo>
                <a:lnTo>
                  <a:pt x="287997" y="235661"/>
                </a:lnTo>
                <a:lnTo>
                  <a:pt x="287997" y="52324"/>
                </a:lnTo>
                <a:lnTo>
                  <a:pt x="283885" y="31937"/>
                </a:lnTo>
                <a:lnTo>
                  <a:pt x="272670" y="15308"/>
                </a:lnTo>
                <a:lnTo>
                  <a:pt x="256038" y="4105"/>
                </a:lnTo>
                <a:lnTo>
                  <a:pt x="23567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0" y="10420704"/>
            <a:ext cx="7740015" cy="0"/>
          </a:xfrm>
          <a:custGeom>
            <a:avLst/>
            <a:gdLst/>
            <a:ahLst/>
            <a:cxnLst/>
            <a:rect l="l" t="t" r="r" b="b"/>
            <a:pathLst>
              <a:path w="7740015">
                <a:moveTo>
                  <a:pt x="0" y="0"/>
                </a:moveTo>
                <a:lnTo>
                  <a:pt x="7740001" y="0"/>
                </a:lnTo>
              </a:path>
            </a:pathLst>
          </a:custGeom>
          <a:ln w="6350">
            <a:solidFill>
              <a:srgbClr val="8A8C8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0" y="10506590"/>
            <a:ext cx="7740015" cy="0"/>
          </a:xfrm>
          <a:custGeom>
            <a:avLst/>
            <a:gdLst/>
            <a:ahLst/>
            <a:cxnLst/>
            <a:rect l="l" t="t" r="r" b="b"/>
            <a:pathLst>
              <a:path w="7740015">
                <a:moveTo>
                  <a:pt x="0" y="0"/>
                </a:moveTo>
                <a:lnTo>
                  <a:pt x="7740001" y="0"/>
                </a:lnTo>
              </a:path>
            </a:pathLst>
          </a:custGeom>
          <a:ln w="6350">
            <a:solidFill>
              <a:srgbClr val="8A8C8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0" y="10597242"/>
            <a:ext cx="7740015" cy="0"/>
          </a:xfrm>
          <a:custGeom>
            <a:avLst/>
            <a:gdLst/>
            <a:ahLst/>
            <a:cxnLst/>
            <a:rect l="l" t="t" r="r" b="b"/>
            <a:pathLst>
              <a:path w="7740015">
                <a:moveTo>
                  <a:pt x="0" y="0"/>
                </a:moveTo>
                <a:lnTo>
                  <a:pt x="7740001" y="0"/>
                </a:lnTo>
              </a:path>
            </a:pathLst>
          </a:custGeom>
          <a:ln w="6350">
            <a:solidFill>
              <a:srgbClr val="8A8C8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2723857" y="10602008"/>
            <a:ext cx="5016500" cy="0"/>
          </a:xfrm>
          <a:custGeom>
            <a:avLst/>
            <a:gdLst/>
            <a:ahLst/>
            <a:cxnLst/>
            <a:rect l="l" t="t" r="r" b="b"/>
            <a:pathLst>
              <a:path w="5016500">
                <a:moveTo>
                  <a:pt x="0" y="0"/>
                </a:moveTo>
                <a:lnTo>
                  <a:pt x="5016144" y="0"/>
                </a:lnTo>
              </a:path>
            </a:pathLst>
          </a:custGeom>
          <a:ln w="36004">
            <a:solidFill>
              <a:srgbClr val="00A3A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3510584" y="10511356"/>
            <a:ext cx="4229735" cy="0"/>
          </a:xfrm>
          <a:custGeom>
            <a:avLst/>
            <a:gdLst/>
            <a:ahLst/>
            <a:cxnLst/>
            <a:rect l="l" t="t" r="r" b="b"/>
            <a:pathLst>
              <a:path w="4229734">
                <a:moveTo>
                  <a:pt x="0" y="0"/>
                </a:moveTo>
                <a:lnTo>
                  <a:pt x="4229417" y="0"/>
                </a:lnTo>
              </a:path>
            </a:pathLst>
          </a:custGeom>
          <a:ln w="36004">
            <a:solidFill>
              <a:srgbClr val="00B8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4293666" y="10420707"/>
            <a:ext cx="3446779" cy="0"/>
          </a:xfrm>
          <a:custGeom>
            <a:avLst/>
            <a:gdLst/>
            <a:ahLst/>
            <a:cxnLst/>
            <a:rect l="l" t="t" r="r" b="b"/>
            <a:pathLst>
              <a:path w="3446779">
                <a:moveTo>
                  <a:pt x="0" y="0"/>
                </a:moveTo>
                <a:lnTo>
                  <a:pt x="3446335" y="0"/>
                </a:lnTo>
              </a:path>
            </a:pathLst>
          </a:custGeom>
          <a:ln w="36004">
            <a:solidFill>
              <a:srgbClr val="A2DAD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 txBox="1"/>
          <p:nvPr/>
        </p:nvSpPr>
        <p:spPr>
          <a:xfrm>
            <a:off x="1440586" y="390741"/>
            <a:ext cx="2564765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spc="-5" dirty="0">
                <a:solidFill>
                  <a:srgbClr val="FFFFFF"/>
                </a:solidFill>
                <a:latin typeface="Trebuchet MS"/>
                <a:cs typeface="Trebuchet MS"/>
              </a:rPr>
              <a:t>ОСНОВНЫЕ ПАРАМЕТРЫ</a:t>
            </a:r>
            <a:r>
              <a:rPr sz="1200" b="1" spc="-20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b="1" spc="-45" dirty="0" smtClean="0">
                <a:solidFill>
                  <a:srgbClr val="FFFFFF"/>
                </a:solidFill>
                <a:latin typeface="Trebuchet MS"/>
                <a:cs typeface="Trebuchet MS"/>
              </a:rPr>
              <a:t>БДЖЕТА</a:t>
            </a:r>
            <a:endParaRPr sz="1200" dirty="0">
              <a:latin typeface="Trebuchet MS"/>
              <a:cs typeface="Trebuchet MS"/>
            </a:endParaRPr>
          </a:p>
        </p:txBody>
      </p:sp>
      <p:graphicFrame>
        <p:nvGraphicFramePr>
          <p:cNvPr id="197" name="object 23"/>
          <p:cNvGraphicFramePr>
            <a:graphicFrameLocks noGrp="1"/>
          </p:cNvGraphicFramePr>
          <p:nvPr/>
        </p:nvGraphicFramePr>
        <p:xfrm>
          <a:off x="438150" y="1416050"/>
          <a:ext cx="7010401" cy="224339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81200"/>
                <a:gridCol w="838200"/>
                <a:gridCol w="914400"/>
                <a:gridCol w="838200"/>
                <a:gridCol w="609600"/>
                <a:gridCol w="609600"/>
                <a:gridCol w="609600"/>
                <a:gridCol w="609601"/>
              </a:tblGrid>
              <a:tr h="216090">
                <a:tc rowSpan="4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 dirty="0">
                        <a:latin typeface="Times New Roman"/>
                        <a:cs typeface="Times New Roman"/>
                      </a:endParaRPr>
                    </a:p>
                    <a:p>
                      <a:pPr marL="307975" indent="-307975" algn="ctr">
                        <a:lnSpc>
                          <a:spcPct val="100000"/>
                        </a:lnSpc>
                        <a:spcBef>
                          <a:spcPts val="475"/>
                        </a:spcBef>
                      </a:pPr>
                      <a:r>
                        <a:rPr sz="1000" b="1" spc="-1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Наименование</a:t>
                      </a:r>
                      <a:r>
                        <a:rPr sz="1000" b="1" spc="-9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000" b="1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показателя</a:t>
                      </a:r>
                      <a:endParaRPr sz="10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R w="6350">
                      <a:solidFill>
                        <a:srgbClr val="FFFFFF"/>
                      </a:solidFill>
                      <a:prstDash val="solid"/>
                    </a:lnR>
                    <a:solidFill>
                      <a:srgbClr val="00B8BE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182563" marR="205104" indent="0" algn="ctr">
                        <a:lnSpc>
                          <a:spcPts val="800"/>
                        </a:lnSpc>
                      </a:pPr>
                      <a:r>
                        <a:rPr lang="ru-RU" sz="1000" b="1" spc="10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Решение о бюджете</a:t>
                      </a:r>
                      <a:endParaRPr sz="10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00B8BE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1000" dirty="0">
                        <a:latin typeface="Times New Roman"/>
                        <a:cs typeface="Times New Roman"/>
                      </a:endParaRPr>
                    </a:p>
                    <a:p>
                      <a:pPr marL="53975" marR="46990" algn="ctr">
                        <a:lnSpc>
                          <a:spcPts val="800"/>
                        </a:lnSpc>
                      </a:pPr>
                      <a:r>
                        <a:rPr sz="1000" b="1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У</a:t>
                      </a:r>
                      <a:r>
                        <a:rPr sz="1000" b="1" spc="-1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т</a:t>
                      </a:r>
                      <a:r>
                        <a:rPr sz="1000" b="1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очненная  сводная  </a:t>
                      </a:r>
                      <a:r>
                        <a:rPr sz="1000" b="1" spc="-1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бю</a:t>
                      </a:r>
                      <a:r>
                        <a:rPr sz="1000" b="1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д</a:t>
                      </a:r>
                      <a:r>
                        <a:rPr sz="1000" b="1" spc="-1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ж</a:t>
                      </a:r>
                      <a:r>
                        <a:rPr sz="1000" b="1" spc="-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е</a:t>
                      </a:r>
                      <a:r>
                        <a:rPr sz="1000" b="1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тная  </a:t>
                      </a:r>
                      <a:r>
                        <a:rPr sz="1000" b="1" spc="-1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роспись</a:t>
                      </a:r>
                      <a:endParaRPr sz="10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solidFill>
                      <a:srgbClr val="00B8BE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474663" indent="-474663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000" b="1" spc="-1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Изменение </a:t>
                      </a:r>
                      <a:r>
                        <a:rPr sz="1000" b="1" spc="-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основных</a:t>
                      </a:r>
                      <a:r>
                        <a:rPr sz="1000" b="1" spc="-8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000" b="1" spc="-1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характеристик</a:t>
                      </a:r>
                      <a:endParaRPr sz="10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FFFFFF"/>
                      </a:solidFill>
                      <a:prstDash val="solid"/>
                    </a:lnL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00B8B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31731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R w="6350">
                      <a:solidFill>
                        <a:srgbClr val="FFFFFF"/>
                      </a:solidFill>
                      <a:prstDash val="solid"/>
                    </a:lnR>
                    <a:solidFill>
                      <a:srgbClr val="00B8BE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00B8BE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solidFill>
                      <a:srgbClr val="00B8BE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447040" marR="107314" indent="-332740">
                        <a:lnSpc>
                          <a:spcPts val="800"/>
                        </a:lnSpc>
                        <a:spcBef>
                          <a:spcPts val="215"/>
                        </a:spcBef>
                      </a:pPr>
                      <a:endParaRPr lang="ru-RU" sz="1000" b="1" spc="10" dirty="0" smtClean="0">
                        <a:solidFill>
                          <a:srgbClr val="FFFFFF"/>
                        </a:solidFill>
                        <a:latin typeface="Trebuchet MS"/>
                        <a:cs typeface="Trebuchet MS"/>
                      </a:endParaRPr>
                    </a:p>
                    <a:p>
                      <a:pPr marL="0" marR="107314" indent="0" algn="ctr">
                        <a:lnSpc>
                          <a:spcPts val="800"/>
                        </a:lnSpc>
                        <a:spcBef>
                          <a:spcPts val="215"/>
                        </a:spcBef>
                      </a:pPr>
                      <a:r>
                        <a:rPr lang="ru-RU" sz="1000" b="1" spc="10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Решение </a:t>
                      </a:r>
                      <a:r>
                        <a:rPr sz="1000" b="1" spc="15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в</a:t>
                      </a:r>
                      <a:r>
                        <a:rPr sz="1000" b="1" spc="-125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000" b="1" spc="-1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окончательной  </a:t>
                      </a:r>
                      <a:r>
                        <a:rPr sz="1000" b="1" spc="-1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редакции</a:t>
                      </a:r>
                      <a:endParaRPr sz="10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00B8BE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gridSpan="2">
                  <a:txBody>
                    <a:bodyPr/>
                    <a:lstStyle/>
                    <a:p>
                      <a:pPr marL="191770" marR="177800" indent="-9525">
                        <a:lnSpc>
                          <a:spcPts val="800"/>
                        </a:lnSpc>
                        <a:spcBef>
                          <a:spcPts val="215"/>
                        </a:spcBef>
                      </a:pPr>
                      <a:endParaRPr lang="ru-RU" sz="1000" b="1" spc="-10" dirty="0" smtClean="0">
                        <a:solidFill>
                          <a:srgbClr val="FFFFFF"/>
                        </a:solidFill>
                        <a:latin typeface="Trebuchet MS"/>
                        <a:cs typeface="Trebuchet MS"/>
                      </a:endParaRPr>
                    </a:p>
                    <a:p>
                      <a:pPr marL="0" marR="177800" indent="0" algn="ctr">
                        <a:lnSpc>
                          <a:spcPts val="800"/>
                        </a:lnSpc>
                        <a:spcBef>
                          <a:spcPts val="215"/>
                        </a:spcBef>
                      </a:pPr>
                      <a:r>
                        <a:rPr sz="1000" b="1" spc="-10" dirty="0" err="1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Уточненная</a:t>
                      </a:r>
                      <a:r>
                        <a:rPr sz="1000" b="1" spc="-105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000" b="1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сводная  бюджетная</a:t>
                      </a:r>
                      <a:r>
                        <a:rPr sz="1000" b="1" spc="-12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000" b="1" spc="-1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роспись</a:t>
                      </a:r>
                      <a:endParaRPr sz="10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FFFFFF"/>
                      </a:solidFill>
                      <a:prstDash val="solid"/>
                    </a:lnL>
                    <a:lnT w="6350">
                      <a:solidFill>
                        <a:srgbClr val="FFFFFF"/>
                      </a:solidFill>
                      <a:prstDash val="solid"/>
                    </a:lnT>
                    <a:lnB w="6350">
                      <a:solidFill>
                        <a:srgbClr val="FFFFFF"/>
                      </a:solidFill>
                      <a:prstDash val="solid"/>
                    </a:lnB>
                    <a:solidFill>
                      <a:srgbClr val="00B8BE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4239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57785" algn="ctr">
                        <a:lnSpc>
                          <a:spcPts val="880"/>
                        </a:lnSpc>
                        <a:spcBef>
                          <a:spcPts val="55"/>
                        </a:spcBef>
                      </a:pPr>
                      <a:endParaRPr lang="ru-RU" sz="1000" b="1" spc="-20" dirty="0" smtClean="0">
                        <a:solidFill>
                          <a:srgbClr val="FFFFFF"/>
                        </a:solidFill>
                        <a:latin typeface="Trebuchet MS"/>
                        <a:cs typeface="Trebuchet MS"/>
                      </a:endParaRPr>
                    </a:p>
                    <a:p>
                      <a:pPr marL="57785" algn="ctr">
                        <a:lnSpc>
                          <a:spcPts val="880"/>
                        </a:lnSpc>
                        <a:spcBef>
                          <a:spcPts val="55"/>
                        </a:spcBef>
                      </a:pPr>
                      <a:r>
                        <a:rPr lang="ru-RU" sz="1000" b="1" spc="-20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12</a:t>
                      </a:r>
                      <a:r>
                        <a:rPr sz="1000" b="1" spc="-20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.12.201</a:t>
                      </a:r>
                      <a:r>
                        <a:rPr lang="ru-RU" sz="1000" b="1" spc="-20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7</a:t>
                      </a:r>
                      <a:endParaRPr sz="1000" dirty="0">
                        <a:latin typeface="Trebuchet MS"/>
                        <a:cs typeface="Trebuchet MS"/>
                      </a:endParaRPr>
                    </a:p>
                    <a:p>
                      <a:pPr marL="47625" algn="ctr">
                        <a:lnSpc>
                          <a:spcPts val="880"/>
                        </a:lnSpc>
                      </a:pPr>
                      <a:r>
                        <a:rPr sz="1000" b="1" spc="10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№</a:t>
                      </a:r>
                      <a:r>
                        <a:rPr sz="1000" b="1" spc="-12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lang="ru-RU" sz="1000" b="1" spc="-120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138</a:t>
                      </a:r>
                      <a:endParaRPr sz="10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solidFill>
                      <a:srgbClr val="00B8B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57785">
                        <a:lnSpc>
                          <a:spcPts val="880"/>
                        </a:lnSpc>
                        <a:spcBef>
                          <a:spcPts val="55"/>
                        </a:spcBef>
                      </a:pPr>
                      <a:endParaRPr lang="ru-RU" sz="1000" b="1" spc="-20" dirty="0" smtClean="0">
                        <a:solidFill>
                          <a:srgbClr val="FFFFFF"/>
                        </a:solidFill>
                        <a:latin typeface="Trebuchet MS"/>
                        <a:cs typeface="Trebuchet MS"/>
                      </a:endParaRPr>
                    </a:p>
                    <a:p>
                      <a:pPr marL="57785" algn="ctr">
                        <a:lnSpc>
                          <a:spcPts val="880"/>
                        </a:lnSpc>
                        <a:spcBef>
                          <a:spcPts val="55"/>
                        </a:spcBef>
                      </a:pPr>
                      <a:r>
                        <a:rPr lang="ru-RU" sz="1000" b="1" spc="-20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27</a:t>
                      </a:r>
                      <a:r>
                        <a:rPr sz="1000" b="1" spc="-20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.</a:t>
                      </a:r>
                      <a:r>
                        <a:rPr lang="ru-RU" sz="1000" b="1" spc="-20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12</a:t>
                      </a:r>
                      <a:r>
                        <a:rPr sz="1000" b="1" spc="-20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.201</a:t>
                      </a:r>
                      <a:r>
                        <a:rPr lang="ru-RU" sz="1000" b="1" spc="-20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8</a:t>
                      </a:r>
                      <a:endParaRPr sz="1000" dirty="0">
                        <a:latin typeface="Trebuchet MS"/>
                        <a:cs typeface="Trebuchet MS"/>
                      </a:endParaRPr>
                    </a:p>
                    <a:p>
                      <a:pPr marL="47625" algn="ctr">
                        <a:lnSpc>
                          <a:spcPts val="880"/>
                        </a:lnSpc>
                      </a:pPr>
                      <a:r>
                        <a:rPr sz="1000" b="1" spc="10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№</a:t>
                      </a:r>
                      <a:r>
                        <a:rPr sz="1000" b="1" spc="-12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lang="ru-RU" sz="1000" b="1" spc="10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232</a:t>
                      </a:r>
                      <a:endParaRPr sz="10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solidFill>
                      <a:srgbClr val="00B8B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181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R w="6350">
                      <a:solidFill>
                        <a:srgbClr val="FFFFFF"/>
                      </a:solidFill>
                      <a:prstDash val="solid"/>
                    </a:lnR>
                    <a:solidFill>
                      <a:srgbClr val="00B8BE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57785" algn="ctr">
                        <a:lnSpc>
                          <a:spcPts val="880"/>
                        </a:lnSpc>
                        <a:spcBef>
                          <a:spcPts val="55"/>
                        </a:spcBef>
                      </a:pPr>
                      <a:endParaRPr sz="11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solidFill>
                      <a:srgbClr val="00B8BE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57785">
                        <a:lnSpc>
                          <a:spcPts val="880"/>
                        </a:lnSpc>
                        <a:spcBef>
                          <a:spcPts val="55"/>
                        </a:spcBef>
                      </a:pPr>
                      <a:endParaRPr sz="11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solidFill>
                      <a:srgbClr val="00B8B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solidFill>
                      <a:srgbClr val="00B8B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000" b="1" spc="1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+/-</a:t>
                      </a:r>
                      <a:endParaRPr sz="10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solidFill>
                      <a:srgbClr val="00B8B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000" b="1" dirty="0">
                          <a:solidFill>
                            <a:srgbClr val="FFFFFF"/>
                          </a:solidFill>
                          <a:latin typeface="Gill Sans MT"/>
                          <a:cs typeface="Gill Sans MT"/>
                        </a:rPr>
                        <a:t>%</a:t>
                      </a:r>
                      <a:endParaRPr sz="1000" dirty="0">
                        <a:latin typeface="Gill Sans MT"/>
                        <a:cs typeface="Gill Sans MT"/>
                      </a:endParaRPr>
                    </a:p>
                  </a:txBody>
                  <a:tcPr marL="0" marR="0" marT="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solidFill>
                      <a:srgbClr val="00B8B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000" b="1" spc="1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+/-</a:t>
                      </a:r>
                      <a:endParaRPr sz="10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lnT w="6350">
                      <a:solidFill>
                        <a:srgbClr val="FFFFFF"/>
                      </a:solidFill>
                      <a:prstDash val="solid"/>
                    </a:lnT>
                    <a:solidFill>
                      <a:srgbClr val="00B8B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000" b="1" dirty="0">
                          <a:solidFill>
                            <a:srgbClr val="FFFFFF"/>
                          </a:solidFill>
                          <a:latin typeface="Gill Sans MT"/>
                          <a:cs typeface="Gill Sans MT"/>
                        </a:rPr>
                        <a:t>%</a:t>
                      </a:r>
                      <a:endParaRPr sz="1000" dirty="0">
                        <a:latin typeface="Gill Sans MT"/>
                        <a:cs typeface="Gill Sans MT"/>
                      </a:endParaRPr>
                    </a:p>
                  </a:txBody>
                  <a:tcPr marL="0" marR="0" marT="0" marB="0">
                    <a:lnL w="6350">
                      <a:solidFill>
                        <a:srgbClr val="FFFFFF"/>
                      </a:solidFill>
                      <a:prstDash val="solid"/>
                    </a:lnL>
                    <a:lnT w="6350">
                      <a:solidFill>
                        <a:srgbClr val="FFFFFF"/>
                      </a:solidFill>
                      <a:prstDash val="solid"/>
                    </a:lnT>
                    <a:solidFill>
                      <a:srgbClr val="00B8BE"/>
                    </a:solidFill>
                  </a:tcPr>
                </a:tc>
              </a:tr>
              <a:tr h="179400">
                <a:tc>
                  <a:txBody>
                    <a:bodyPr/>
                    <a:lstStyle/>
                    <a:p>
                      <a:pPr marL="32384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1000" spc="-5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Доходы</a:t>
                      </a:r>
                      <a:r>
                        <a:rPr sz="1000" spc="-85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000" spc="-35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всего</a:t>
                      </a:r>
                      <a:endParaRPr sz="100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lang="ru-RU" sz="1000" dirty="0" smtClean="0">
                          <a:latin typeface="Century Gothic"/>
                          <a:cs typeface="Century Gothic"/>
                        </a:rPr>
                        <a:t>842,0</a:t>
                      </a:r>
                      <a:endParaRPr sz="10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lang="ru-RU" sz="1000" dirty="0" smtClean="0">
                          <a:latin typeface="Century Gothic"/>
                          <a:cs typeface="Century Gothic"/>
                        </a:rPr>
                        <a:t>836,4</a:t>
                      </a:r>
                      <a:endParaRPr sz="10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1000" dirty="0">
                          <a:solidFill>
                            <a:srgbClr val="231F20"/>
                          </a:solidFill>
                          <a:latin typeface="Trebuchet MS"/>
                          <a:cs typeface="Trebuchet MS"/>
                        </a:rPr>
                        <a:t>x</a:t>
                      </a:r>
                      <a:endParaRPr sz="10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lang="ru-RU" sz="1000" dirty="0" smtClean="0">
                          <a:latin typeface="Century Gothic"/>
                          <a:cs typeface="Century Gothic"/>
                        </a:rPr>
                        <a:t>+4,1</a:t>
                      </a:r>
                      <a:endParaRPr sz="10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lang="ru-RU" sz="1000" dirty="0" smtClean="0">
                          <a:latin typeface="Century Gothic"/>
                          <a:cs typeface="Century Gothic"/>
                        </a:rPr>
                        <a:t>100,5</a:t>
                      </a:r>
                      <a:endParaRPr sz="10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1000" dirty="0">
                          <a:solidFill>
                            <a:srgbClr val="231F20"/>
                          </a:solidFill>
                          <a:latin typeface="Trebuchet MS"/>
                          <a:cs typeface="Trebuchet MS"/>
                        </a:rPr>
                        <a:t>x</a:t>
                      </a:r>
                      <a:endParaRPr sz="10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sz="1000" dirty="0">
                          <a:solidFill>
                            <a:srgbClr val="231F20"/>
                          </a:solidFill>
                          <a:latin typeface="Trebuchet MS"/>
                          <a:cs typeface="Trebuchet MS"/>
                        </a:rPr>
                        <a:t>x</a:t>
                      </a:r>
                      <a:endParaRPr sz="10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</a:tr>
              <a:tr h="180009">
                <a:tc>
                  <a:txBody>
                    <a:bodyPr/>
                    <a:lstStyle/>
                    <a:p>
                      <a:pPr marL="14033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1000" spc="-15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Налоговые </a:t>
                      </a:r>
                      <a:r>
                        <a:rPr sz="1000" spc="-40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и </a:t>
                      </a:r>
                      <a:r>
                        <a:rPr sz="1000" spc="-30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неналоговые</a:t>
                      </a:r>
                      <a:r>
                        <a:rPr sz="1000" spc="-65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доходы</a:t>
                      </a:r>
                      <a:endParaRPr sz="100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lang="ru-RU" sz="1000" dirty="0" smtClean="0">
                          <a:latin typeface="Century Gothic"/>
                          <a:cs typeface="Century Gothic"/>
                        </a:rPr>
                        <a:t>223,7</a:t>
                      </a:r>
                      <a:endParaRPr sz="10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lang="ru-RU" sz="1000" dirty="0" smtClean="0">
                          <a:latin typeface="Century Gothic"/>
                          <a:cs typeface="Century Gothic"/>
                        </a:rPr>
                        <a:t>223,7</a:t>
                      </a:r>
                      <a:endParaRPr sz="10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1000" dirty="0">
                          <a:solidFill>
                            <a:srgbClr val="231F20"/>
                          </a:solidFill>
                          <a:latin typeface="Trebuchet MS"/>
                          <a:cs typeface="Trebuchet MS"/>
                        </a:rPr>
                        <a:t>x</a:t>
                      </a:r>
                      <a:endParaRPr sz="10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lang="ru-RU" sz="1000" dirty="0" smtClean="0">
                          <a:latin typeface="Century Gothic"/>
                          <a:cs typeface="Century Gothic"/>
                        </a:rPr>
                        <a:t>+1,8</a:t>
                      </a:r>
                      <a:endParaRPr sz="10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lang="ru-RU" sz="1000" dirty="0" smtClean="0">
                          <a:latin typeface="Century Gothic"/>
                          <a:cs typeface="Century Gothic"/>
                        </a:rPr>
                        <a:t>101,8</a:t>
                      </a:r>
                      <a:endParaRPr sz="10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1000" dirty="0">
                          <a:solidFill>
                            <a:srgbClr val="231F20"/>
                          </a:solidFill>
                          <a:latin typeface="Trebuchet MS"/>
                          <a:cs typeface="Trebuchet MS"/>
                        </a:rPr>
                        <a:t>x</a:t>
                      </a:r>
                      <a:endParaRPr sz="10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1000" dirty="0">
                          <a:solidFill>
                            <a:srgbClr val="231F20"/>
                          </a:solidFill>
                          <a:latin typeface="Trebuchet MS"/>
                          <a:cs typeface="Trebuchet MS"/>
                        </a:rPr>
                        <a:t>x</a:t>
                      </a:r>
                      <a:endParaRPr sz="10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</a:tr>
              <a:tr h="179997">
                <a:tc>
                  <a:txBody>
                    <a:bodyPr/>
                    <a:lstStyle/>
                    <a:p>
                      <a:pPr marL="140335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1000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Безвозмездные</a:t>
                      </a:r>
                      <a:r>
                        <a:rPr sz="1000" spc="-90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000" spc="-20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поступления</a:t>
                      </a:r>
                      <a:endParaRPr sz="10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lang="en-US" sz="1000" dirty="0" smtClean="0">
                          <a:latin typeface="Century Gothic"/>
                          <a:cs typeface="Century Gothic"/>
                        </a:rPr>
                        <a:t>6</a:t>
                      </a:r>
                      <a:r>
                        <a:rPr lang="ru-RU" sz="1000" dirty="0" smtClean="0">
                          <a:latin typeface="Century Gothic"/>
                          <a:cs typeface="Century Gothic"/>
                        </a:rPr>
                        <a:t>18,3</a:t>
                      </a:r>
                      <a:endParaRPr sz="10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lang="ru-RU" sz="1000" dirty="0" smtClean="0">
                          <a:latin typeface="Century Gothic"/>
                          <a:cs typeface="Century Gothic"/>
                        </a:rPr>
                        <a:t>612,6</a:t>
                      </a:r>
                      <a:endParaRPr sz="10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1000" dirty="0">
                          <a:solidFill>
                            <a:srgbClr val="231F20"/>
                          </a:solidFill>
                          <a:latin typeface="Trebuchet MS"/>
                          <a:cs typeface="Trebuchet MS"/>
                        </a:rPr>
                        <a:t>x</a:t>
                      </a:r>
                      <a:endParaRPr sz="10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lang="ru-RU" sz="1000" dirty="0" smtClean="0">
                          <a:latin typeface="Century Gothic"/>
                          <a:cs typeface="Century Gothic"/>
                        </a:rPr>
                        <a:t>+12,0</a:t>
                      </a:r>
                      <a:endParaRPr sz="10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lang="ru-RU" sz="1000" dirty="0" smtClean="0">
                          <a:latin typeface="Century Gothic"/>
                          <a:cs typeface="Century Gothic"/>
                        </a:rPr>
                        <a:t>101,8</a:t>
                      </a:r>
                      <a:endParaRPr sz="10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1000" dirty="0">
                          <a:solidFill>
                            <a:srgbClr val="231F20"/>
                          </a:solidFill>
                          <a:latin typeface="Trebuchet MS"/>
                          <a:cs typeface="Trebuchet MS"/>
                        </a:rPr>
                        <a:t>x</a:t>
                      </a:r>
                      <a:endParaRPr sz="10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0"/>
                        </a:spcBef>
                      </a:pPr>
                      <a:r>
                        <a:rPr sz="1000" dirty="0">
                          <a:solidFill>
                            <a:srgbClr val="231F20"/>
                          </a:solidFill>
                          <a:latin typeface="Trebuchet MS"/>
                          <a:cs typeface="Trebuchet MS"/>
                        </a:rPr>
                        <a:t>x</a:t>
                      </a:r>
                      <a:endParaRPr sz="10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</a:tr>
              <a:tr h="179997">
                <a:tc>
                  <a:txBody>
                    <a:bodyPr/>
                    <a:lstStyle/>
                    <a:p>
                      <a:pPr marL="32384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1000" spc="-20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Расходы</a:t>
                      </a:r>
                      <a:r>
                        <a:rPr sz="1000" spc="-90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000" spc="-35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всего</a:t>
                      </a:r>
                      <a:endParaRPr sz="100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lang="ru-RU" sz="1000" dirty="0" smtClean="0">
                          <a:latin typeface="Century Gothic"/>
                          <a:cs typeface="Century Gothic"/>
                        </a:rPr>
                        <a:t>774,6</a:t>
                      </a:r>
                      <a:endParaRPr sz="10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lang="ru-RU" sz="1000" dirty="0" smtClean="0">
                          <a:latin typeface="Century Gothic"/>
                          <a:cs typeface="Century Gothic"/>
                        </a:rPr>
                        <a:t>864,2</a:t>
                      </a:r>
                      <a:endParaRPr sz="10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lang="ru-RU" sz="1000" dirty="0" smtClean="0">
                          <a:latin typeface="Century Gothic"/>
                          <a:cs typeface="Century Gothic"/>
                        </a:rPr>
                        <a:t>864,2</a:t>
                      </a:r>
                      <a:endParaRPr sz="10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lang="ru-RU" sz="1000" dirty="0" smtClean="0">
                          <a:latin typeface="Century Gothic"/>
                          <a:cs typeface="Century Gothic"/>
                        </a:rPr>
                        <a:t>+89,6</a:t>
                      </a:r>
                      <a:endParaRPr sz="10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lang="ru-RU" sz="1000" dirty="0" smtClean="0">
                          <a:latin typeface="Century Gothic"/>
                          <a:cs typeface="Century Gothic"/>
                        </a:rPr>
                        <a:t>111,6</a:t>
                      </a:r>
                      <a:endParaRPr sz="10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lang="ru-RU" sz="1000" dirty="0" smtClean="0">
                          <a:latin typeface="Century Gothic"/>
                          <a:cs typeface="Century Gothic"/>
                        </a:rPr>
                        <a:t>+89,6</a:t>
                      </a:r>
                      <a:endParaRPr sz="10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lang="ru-RU" sz="1000" dirty="0" smtClean="0">
                          <a:latin typeface="Century Gothic"/>
                          <a:cs typeface="Century Gothic"/>
                        </a:rPr>
                        <a:t>111,6</a:t>
                      </a:r>
                      <a:endParaRPr sz="10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</a:tr>
              <a:tr h="179997">
                <a:tc>
                  <a:txBody>
                    <a:bodyPr/>
                    <a:lstStyle/>
                    <a:p>
                      <a:pPr marL="32384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1000" spc="-40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Дефицит </a:t>
                      </a:r>
                      <a:r>
                        <a:rPr sz="1000" spc="-10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(-), </a:t>
                      </a:r>
                      <a:r>
                        <a:rPr sz="1000" spc="-45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профицит</a:t>
                      </a:r>
                      <a:r>
                        <a:rPr sz="1000" spc="-85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000" spc="-30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(+)</a:t>
                      </a:r>
                      <a:endParaRPr sz="100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lang="ru-RU" sz="1000" dirty="0" smtClean="0">
                          <a:latin typeface="Century Gothic"/>
                          <a:cs typeface="Century Gothic"/>
                        </a:rPr>
                        <a:t>0</a:t>
                      </a:r>
                      <a:endParaRPr sz="10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lang="ru-RU" sz="1000" dirty="0" smtClean="0">
                          <a:latin typeface="Century Gothic"/>
                          <a:cs typeface="Century Gothic"/>
                        </a:rPr>
                        <a:t>-27,8</a:t>
                      </a:r>
                      <a:endParaRPr sz="10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1000" dirty="0">
                          <a:solidFill>
                            <a:srgbClr val="231F20"/>
                          </a:solidFill>
                          <a:latin typeface="Trebuchet MS"/>
                          <a:cs typeface="Trebuchet MS"/>
                        </a:rPr>
                        <a:t>x</a:t>
                      </a:r>
                      <a:endParaRPr sz="10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1000" dirty="0">
                          <a:solidFill>
                            <a:srgbClr val="231F20"/>
                          </a:solidFill>
                          <a:latin typeface="Trebuchet MS"/>
                          <a:cs typeface="Trebuchet MS"/>
                        </a:rPr>
                        <a:t>x</a:t>
                      </a:r>
                      <a:endParaRPr sz="10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1000" dirty="0">
                          <a:solidFill>
                            <a:srgbClr val="231F20"/>
                          </a:solidFill>
                          <a:latin typeface="Trebuchet MS"/>
                          <a:cs typeface="Trebuchet MS"/>
                        </a:rPr>
                        <a:t>x</a:t>
                      </a:r>
                      <a:endParaRPr sz="10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1000" dirty="0">
                          <a:solidFill>
                            <a:srgbClr val="231F20"/>
                          </a:solidFill>
                          <a:latin typeface="Trebuchet MS"/>
                          <a:cs typeface="Trebuchet MS"/>
                        </a:rPr>
                        <a:t>x</a:t>
                      </a:r>
                      <a:endParaRPr sz="10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sz="1000" dirty="0">
                          <a:solidFill>
                            <a:srgbClr val="231F20"/>
                          </a:solidFill>
                          <a:latin typeface="Trebuchet MS"/>
                          <a:cs typeface="Trebuchet MS"/>
                        </a:rPr>
                        <a:t>x</a:t>
                      </a:r>
                      <a:endParaRPr sz="10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198" name="object 33"/>
          <p:cNvSpPr txBox="1"/>
          <p:nvPr/>
        </p:nvSpPr>
        <p:spPr>
          <a:xfrm>
            <a:off x="514350" y="882650"/>
            <a:ext cx="5562600" cy="2821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1100"/>
              </a:lnSpc>
            </a:pPr>
            <a:r>
              <a:rPr sz="1200" b="1" spc="-20" dirty="0">
                <a:solidFill>
                  <a:srgbClr val="00B8BE"/>
                </a:solidFill>
                <a:latin typeface="Trebuchet MS"/>
                <a:cs typeface="Trebuchet MS"/>
              </a:rPr>
              <a:t>Изменение </a:t>
            </a:r>
            <a:r>
              <a:rPr sz="1200" b="1" spc="-5" dirty="0">
                <a:solidFill>
                  <a:srgbClr val="00B8BE"/>
                </a:solidFill>
                <a:latin typeface="Trebuchet MS"/>
                <a:cs typeface="Trebuchet MS"/>
              </a:rPr>
              <a:t>основных </a:t>
            </a:r>
            <a:r>
              <a:rPr sz="1200" b="1" spc="-10" dirty="0" err="1">
                <a:solidFill>
                  <a:srgbClr val="00B8BE"/>
                </a:solidFill>
                <a:latin typeface="Trebuchet MS"/>
                <a:cs typeface="Trebuchet MS"/>
              </a:rPr>
              <a:t>характеристик</a:t>
            </a:r>
            <a:r>
              <a:rPr sz="1200" b="1" spc="-10" dirty="0">
                <a:solidFill>
                  <a:srgbClr val="00B8BE"/>
                </a:solidFill>
                <a:latin typeface="Trebuchet MS"/>
                <a:cs typeface="Trebuchet MS"/>
              </a:rPr>
              <a:t> </a:t>
            </a:r>
            <a:r>
              <a:rPr lang="ru-RU" sz="1200" b="1" spc="-15" dirty="0" smtClean="0">
                <a:solidFill>
                  <a:srgbClr val="00B8BE"/>
                </a:solidFill>
                <a:latin typeface="Trebuchet MS"/>
                <a:cs typeface="Trebuchet MS"/>
              </a:rPr>
              <a:t>местного</a:t>
            </a:r>
            <a:r>
              <a:rPr sz="1200" b="1" spc="-15" dirty="0" smtClean="0">
                <a:solidFill>
                  <a:srgbClr val="00B8BE"/>
                </a:solidFill>
                <a:latin typeface="Trebuchet MS"/>
                <a:cs typeface="Trebuchet MS"/>
              </a:rPr>
              <a:t> </a:t>
            </a:r>
            <a:r>
              <a:rPr sz="1200" b="1" spc="5" dirty="0">
                <a:solidFill>
                  <a:srgbClr val="00B8BE"/>
                </a:solidFill>
                <a:latin typeface="Trebuchet MS"/>
                <a:cs typeface="Trebuchet MS"/>
              </a:rPr>
              <a:t>бюджета</a:t>
            </a:r>
            <a:r>
              <a:rPr sz="1200" b="1" spc="-180" dirty="0">
                <a:solidFill>
                  <a:srgbClr val="00B8BE"/>
                </a:solidFill>
                <a:latin typeface="Trebuchet MS"/>
                <a:cs typeface="Trebuchet MS"/>
              </a:rPr>
              <a:t> </a:t>
            </a:r>
            <a:r>
              <a:rPr sz="1200" b="1" spc="-15" dirty="0">
                <a:solidFill>
                  <a:srgbClr val="00B8BE"/>
                </a:solidFill>
                <a:latin typeface="Trebuchet MS"/>
                <a:cs typeface="Trebuchet MS"/>
              </a:rPr>
              <a:t>относительно  первоначально </a:t>
            </a:r>
            <a:r>
              <a:rPr sz="1200" b="1" spc="-5" dirty="0">
                <a:solidFill>
                  <a:srgbClr val="00B8BE"/>
                </a:solidFill>
                <a:latin typeface="Trebuchet MS"/>
                <a:cs typeface="Trebuchet MS"/>
              </a:rPr>
              <a:t>утвержденных</a:t>
            </a:r>
            <a:r>
              <a:rPr sz="1200" b="1" spc="-150" dirty="0">
                <a:solidFill>
                  <a:srgbClr val="00B8BE"/>
                </a:solidFill>
                <a:latin typeface="Trebuchet MS"/>
                <a:cs typeface="Trebuchet MS"/>
              </a:rPr>
              <a:t> </a:t>
            </a:r>
            <a:r>
              <a:rPr sz="1200" b="1" spc="-10" dirty="0">
                <a:solidFill>
                  <a:srgbClr val="00B8BE"/>
                </a:solidFill>
                <a:latin typeface="Trebuchet MS"/>
                <a:cs typeface="Trebuchet MS"/>
              </a:rPr>
              <a:t>показателей</a:t>
            </a:r>
            <a:endParaRPr sz="1200" dirty="0">
              <a:latin typeface="Trebuchet MS"/>
              <a:cs typeface="Trebuchet MS"/>
            </a:endParaRPr>
          </a:p>
        </p:txBody>
      </p:sp>
      <p:sp>
        <p:nvSpPr>
          <p:cNvPr id="199" name="object 38"/>
          <p:cNvSpPr txBox="1"/>
          <p:nvPr/>
        </p:nvSpPr>
        <p:spPr>
          <a:xfrm>
            <a:off x="6610350" y="1187450"/>
            <a:ext cx="762000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1000" b="1" spc="-25" dirty="0" err="1" smtClean="0">
                <a:solidFill>
                  <a:srgbClr val="00B8BE"/>
                </a:solidFill>
                <a:latin typeface="Trebuchet MS"/>
                <a:cs typeface="Trebuchet MS"/>
              </a:rPr>
              <a:t>тыс</a:t>
            </a:r>
            <a:r>
              <a:rPr sz="1000" b="1" spc="-25" dirty="0" smtClean="0">
                <a:solidFill>
                  <a:srgbClr val="00B8BE"/>
                </a:solidFill>
                <a:latin typeface="Trebuchet MS"/>
                <a:cs typeface="Trebuchet MS"/>
              </a:rPr>
              <a:t>.</a:t>
            </a:r>
            <a:r>
              <a:rPr sz="1000" b="1" spc="-145" dirty="0" smtClean="0">
                <a:solidFill>
                  <a:srgbClr val="00B8BE"/>
                </a:solidFill>
                <a:latin typeface="Trebuchet MS"/>
                <a:cs typeface="Trebuchet MS"/>
              </a:rPr>
              <a:t> </a:t>
            </a:r>
            <a:r>
              <a:rPr sz="1000" b="1" spc="-35" dirty="0">
                <a:solidFill>
                  <a:srgbClr val="00B8BE"/>
                </a:solidFill>
                <a:latin typeface="Trebuchet MS"/>
                <a:cs typeface="Trebuchet MS"/>
              </a:rPr>
              <a:t>руб.</a:t>
            </a:r>
            <a:endParaRPr sz="1000" dirty="0">
              <a:latin typeface="Trebuchet MS"/>
              <a:cs typeface="Trebuchet MS"/>
            </a:endParaRPr>
          </a:p>
        </p:txBody>
      </p:sp>
      <p:sp>
        <p:nvSpPr>
          <p:cNvPr id="206" name="object 102"/>
          <p:cNvSpPr txBox="1"/>
          <p:nvPr/>
        </p:nvSpPr>
        <p:spPr>
          <a:xfrm>
            <a:off x="590550" y="4159250"/>
            <a:ext cx="4800600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dirty="0">
                <a:solidFill>
                  <a:srgbClr val="00B8BE"/>
                </a:solidFill>
                <a:latin typeface="Trebuchet MS"/>
                <a:cs typeface="Trebuchet MS"/>
              </a:rPr>
              <a:t>Структура </a:t>
            </a:r>
            <a:r>
              <a:rPr sz="1200" b="1" dirty="0" err="1">
                <a:solidFill>
                  <a:srgbClr val="00B8BE"/>
                </a:solidFill>
                <a:latin typeface="Trebuchet MS"/>
                <a:cs typeface="Trebuchet MS"/>
              </a:rPr>
              <a:t>доходов</a:t>
            </a:r>
            <a:r>
              <a:rPr sz="1200" b="1" dirty="0">
                <a:solidFill>
                  <a:srgbClr val="00B8BE"/>
                </a:solidFill>
                <a:latin typeface="Trebuchet MS"/>
                <a:cs typeface="Trebuchet MS"/>
              </a:rPr>
              <a:t> </a:t>
            </a:r>
            <a:r>
              <a:rPr sz="1200" b="1" spc="5" dirty="0" err="1" smtClean="0">
                <a:solidFill>
                  <a:srgbClr val="00B8BE"/>
                </a:solidFill>
                <a:latin typeface="Trebuchet MS"/>
                <a:cs typeface="Trebuchet MS"/>
              </a:rPr>
              <a:t>бюджета</a:t>
            </a:r>
            <a:r>
              <a:rPr lang="ru-RU" sz="1200" b="1" spc="5" dirty="0" smtClean="0">
                <a:solidFill>
                  <a:srgbClr val="00B8BE"/>
                </a:solidFill>
                <a:latin typeface="Trebuchet MS"/>
                <a:cs typeface="Trebuchet MS"/>
              </a:rPr>
              <a:t> Шалинского городского округа</a:t>
            </a:r>
            <a:endParaRPr sz="1200" dirty="0">
              <a:latin typeface="Trebuchet MS"/>
              <a:cs typeface="Trebuchet MS"/>
            </a:endParaRPr>
          </a:p>
        </p:txBody>
      </p:sp>
      <p:grpSp>
        <p:nvGrpSpPr>
          <p:cNvPr id="88" name="Группа 87"/>
          <p:cNvGrpSpPr/>
          <p:nvPr/>
        </p:nvGrpSpPr>
        <p:grpSpPr>
          <a:xfrm>
            <a:off x="38100" y="4768850"/>
            <a:ext cx="7696200" cy="3276600"/>
            <a:chOff x="-95250" y="5911850"/>
            <a:chExt cx="7696200" cy="3276600"/>
          </a:xfrm>
        </p:grpSpPr>
        <p:grpSp>
          <p:nvGrpSpPr>
            <p:cNvPr id="87" name="Группа 86"/>
            <p:cNvGrpSpPr/>
            <p:nvPr/>
          </p:nvGrpSpPr>
          <p:grpSpPr>
            <a:xfrm>
              <a:off x="-95250" y="5911850"/>
              <a:ext cx="7696200" cy="3276600"/>
              <a:chOff x="-95250" y="5911850"/>
              <a:chExt cx="7696200" cy="3276600"/>
            </a:xfrm>
          </p:grpSpPr>
          <p:graphicFrame>
            <p:nvGraphicFramePr>
              <p:cNvPr id="207" name="Диаграмма 206"/>
              <p:cNvGraphicFramePr/>
              <p:nvPr/>
            </p:nvGraphicFramePr>
            <p:xfrm>
              <a:off x="4095750" y="5911850"/>
              <a:ext cx="3505200" cy="327660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graphicFrame>
            <p:nvGraphicFramePr>
              <p:cNvPr id="208" name="Диаграмма 207"/>
              <p:cNvGraphicFramePr/>
              <p:nvPr/>
            </p:nvGraphicFramePr>
            <p:xfrm>
              <a:off x="-95250" y="5911850"/>
              <a:ext cx="3505200" cy="327660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4"/>
              </a:graphicData>
            </a:graphic>
          </p:graphicFrame>
        </p:grpSp>
        <p:grpSp>
          <p:nvGrpSpPr>
            <p:cNvPr id="243" name="Группа 242"/>
            <p:cNvGrpSpPr/>
            <p:nvPr/>
          </p:nvGrpSpPr>
          <p:grpSpPr>
            <a:xfrm>
              <a:off x="2468791" y="7664450"/>
              <a:ext cx="2160359" cy="1371600"/>
              <a:chOff x="2343150" y="7131050"/>
              <a:chExt cx="2160359" cy="1371600"/>
            </a:xfrm>
          </p:grpSpPr>
          <p:grpSp>
            <p:nvGrpSpPr>
              <p:cNvPr id="210" name="Группа 193"/>
              <p:cNvGrpSpPr/>
              <p:nvPr/>
            </p:nvGrpSpPr>
            <p:grpSpPr>
              <a:xfrm>
                <a:off x="2343150" y="7131050"/>
                <a:ext cx="2160359" cy="142240"/>
                <a:chOff x="2514980" y="3765359"/>
                <a:chExt cx="2160359" cy="142240"/>
              </a:xfrm>
            </p:grpSpPr>
            <p:sp>
              <p:nvSpPr>
                <p:cNvPr id="227" name="object 53"/>
                <p:cNvSpPr/>
                <p:nvPr/>
              </p:nvSpPr>
              <p:spPr>
                <a:xfrm>
                  <a:off x="2514980" y="3765359"/>
                  <a:ext cx="712470" cy="142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469" h="142239">
                      <a:moveTo>
                        <a:pt x="712114" y="0"/>
                      </a:moveTo>
                      <a:lnTo>
                        <a:pt x="74777" y="0"/>
                      </a:lnTo>
                      <a:lnTo>
                        <a:pt x="0" y="70942"/>
                      </a:lnTo>
                      <a:lnTo>
                        <a:pt x="74777" y="141859"/>
                      </a:lnTo>
                      <a:lnTo>
                        <a:pt x="712114" y="141859"/>
                      </a:lnTo>
                      <a:lnTo>
                        <a:pt x="712114" y="0"/>
                      </a:lnTo>
                      <a:close/>
                    </a:path>
                  </a:pathLst>
                </a:custGeom>
                <a:solidFill>
                  <a:srgbClr val="00B0F0"/>
                </a:solidFill>
              </p:spPr>
              <p:txBody>
                <a:bodyPr wrap="square" lIns="0" tIns="0" rIns="0" bIns="0" rtlCol="0"/>
                <a:lstStyle/>
                <a:p>
                  <a:endParaRPr/>
                </a:p>
              </p:txBody>
            </p:sp>
            <p:sp>
              <p:nvSpPr>
                <p:cNvPr id="228" name="object 60"/>
                <p:cNvSpPr/>
                <p:nvPr/>
              </p:nvSpPr>
              <p:spPr>
                <a:xfrm>
                  <a:off x="3962869" y="3765359"/>
                  <a:ext cx="712470" cy="142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470" h="142239">
                      <a:moveTo>
                        <a:pt x="637336" y="0"/>
                      </a:moveTo>
                      <a:lnTo>
                        <a:pt x="0" y="0"/>
                      </a:lnTo>
                      <a:lnTo>
                        <a:pt x="0" y="141859"/>
                      </a:lnTo>
                      <a:lnTo>
                        <a:pt x="637336" y="141859"/>
                      </a:lnTo>
                      <a:lnTo>
                        <a:pt x="712114" y="70942"/>
                      </a:lnTo>
                      <a:lnTo>
                        <a:pt x="637336" y="0"/>
                      </a:lnTo>
                      <a:close/>
                    </a:path>
                  </a:pathLst>
                </a:custGeom>
                <a:solidFill>
                  <a:srgbClr val="00B0F0"/>
                </a:solidFill>
              </p:spPr>
              <p:txBody>
                <a:bodyPr wrap="square" lIns="0" tIns="0" rIns="0" bIns="0" rtlCol="0"/>
                <a:lstStyle/>
                <a:p>
                  <a:endParaRPr/>
                </a:p>
              </p:txBody>
            </p:sp>
            <p:sp>
              <p:nvSpPr>
                <p:cNvPr id="229" name="object 61"/>
                <p:cNvSpPr txBox="1"/>
                <p:nvPr/>
              </p:nvSpPr>
              <p:spPr>
                <a:xfrm>
                  <a:off x="2743580" y="3778250"/>
                  <a:ext cx="1676400" cy="123111"/>
                </a:xfrm>
                <a:prstGeom prst="rect">
                  <a:avLst/>
                </a:prstGeom>
              </p:spPr>
              <p:txBody>
                <a:bodyPr vert="horz" wrap="square" lIns="0" tIns="0" rIns="0" bIns="0" rtlCol="0">
                  <a:spAutoFit/>
                </a:bodyPr>
                <a:lstStyle/>
                <a:p>
                  <a:pPr marL="12700" algn="ctr">
                    <a:lnSpc>
                      <a:spcPct val="100000"/>
                    </a:lnSpc>
                  </a:pPr>
                  <a:r>
                    <a:rPr sz="800" spc="20" dirty="0">
                      <a:solidFill>
                        <a:srgbClr val="231F20"/>
                      </a:solidFill>
                      <a:latin typeface="Arial Narrow"/>
                      <a:cs typeface="Arial Narrow"/>
                    </a:rPr>
                    <a:t>Налог </a:t>
                  </a:r>
                  <a:r>
                    <a:rPr sz="800" spc="20" dirty="0" err="1">
                      <a:solidFill>
                        <a:srgbClr val="231F20"/>
                      </a:solidFill>
                      <a:latin typeface="Arial Narrow"/>
                      <a:cs typeface="Arial Narrow"/>
                    </a:rPr>
                    <a:t>на</a:t>
                  </a:r>
                  <a:r>
                    <a:rPr sz="800" spc="20" dirty="0">
                      <a:solidFill>
                        <a:srgbClr val="231F20"/>
                      </a:solidFill>
                      <a:latin typeface="Arial Narrow"/>
                      <a:cs typeface="Arial Narrow"/>
                    </a:rPr>
                    <a:t> </a:t>
                  </a:r>
                  <a:r>
                    <a:rPr lang="ru-RU" sz="800" spc="30" dirty="0" smtClean="0">
                      <a:solidFill>
                        <a:srgbClr val="231F20"/>
                      </a:solidFill>
                      <a:latin typeface="Arial Narrow"/>
                      <a:cs typeface="Arial Narrow"/>
                    </a:rPr>
                    <a:t>доходы физических лиц</a:t>
                  </a:r>
                  <a:endParaRPr sz="800" dirty="0">
                    <a:latin typeface="Arial Narrow"/>
                    <a:cs typeface="Arial Narrow"/>
                  </a:endParaRPr>
                </a:p>
              </p:txBody>
            </p:sp>
          </p:grpSp>
          <p:grpSp>
            <p:nvGrpSpPr>
              <p:cNvPr id="211" name="Группа 194"/>
              <p:cNvGrpSpPr/>
              <p:nvPr/>
            </p:nvGrpSpPr>
            <p:grpSpPr>
              <a:xfrm>
                <a:off x="2343150" y="7308914"/>
                <a:ext cx="2160359" cy="142240"/>
                <a:chOff x="2514980" y="3943223"/>
                <a:chExt cx="2160359" cy="142240"/>
              </a:xfrm>
            </p:grpSpPr>
            <p:sp>
              <p:nvSpPr>
                <p:cNvPr id="224" name="object 47"/>
                <p:cNvSpPr/>
                <p:nvPr/>
              </p:nvSpPr>
              <p:spPr>
                <a:xfrm>
                  <a:off x="2514980" y="3943223"/>
                  <a:ext cx="712470" cy="142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469" h="142239">
                      <a:moveTo>
                        <a:pt x="712114" y="0"/>
                      </a:moveTo>
                      <a:lnTo>
                        <a:pt x="74777" y="0"/>
                      </a:lnTo>
                      <a:lnTo>
                        <a:pt x="0" y="70942"/>
                      </a:lnTo>
                      <a:lnTo>
                        <a:pt x="74777" y="141859"/>
                      </a:lnTo>
                      <a:lnTo>
                        <a:pt x="712114" y="141859"/>
                      </a:lnTo>
                      <a:lnTo>
                        <a:pt x="712114" y="0"/>
                      </a:lnTo>
                      <a:close/>
                    </a:path>
                  </a:pathLst>
                </a:custGeom>
                <a:solidFill>
                  <a:srgbClr val="B5CD85"/>
                </a:solidFill>
              </p:spPr>
              <p:txBody>
                <a:bodyPr wrap="square" lIns="0" tIns="0" rIns="0" bIns="0" rtlCol="0"/>
                <a:lstStyle/>
                <a:p>
                  <a:endParaRPr/>
                </a:p>
              </p:txBody>
            </p:sp>
            <p:sp>
              <p:nvSpPr>
                <p:cNvPr id="225" name="object 54"/>
                <p:cNvSpPr/>
                <p:nvPr/>
              </p:nvSpPr>
              <p:spPr>
                <a:xfrm>
                  <a:off x="3962869" y="3943223"/>
                  <a:ext cx="712470" cy="142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470" h="142239">
                      <a:moveTo>
                        <a:pt x="637336" y="0"/>
                      </a:moveTo>
                      <a:lnTo>
                        <a:pt x="0" y="0"/>
                      </a:lnTo>
                      <a:lnTo>
                        <a:pt x="0" y="141859"/>
                      </a:lnTo>
                      <a:lnTo>
                        <a:pt x="637336" y="141859"/>
                      </a:lnTo>
                      <a:lnTo>
                        <a:pt x="712114" y="70942"/>
                      </a:lnTo>
                      <a:lnTo>
                        <a:pt x="637336" y="0"/>
                      </a:lnTo>
                      <a:close/>
                    </a:path>
                  </a:pathLst>
                </a:custGeom>
                <a:solidFill>
                  <a:srgbClr val="B5CD85"/>
                </a:solidFill>
              </p:spPr>
              <p:txBody>
                <a:bodyPr wrap="square" lIns="0" tIns="0" rIns="0" bIns="0" rtlCol="0"/>
                <a:lstStyle/>
                <a:p>
                  <a:endParaRPr/>
                </a:p>
              </p:txBody>
            </p:sp>
            <p:sp>
              <p:nvSpPr>
                <p:cNvPr id="226" name="object 62"/>
                <p:cNvSpPr txBox="1"/>
                <p:nvPr/>
              </p:nvSpPr>
              <p:spPr>
                <a:xfrm>
                  <a:off x="2869183" y="3947160"/>
                  <a:ext cx="1451610" cy="123111"/>
                </a:xfrm>
                <a:prstGeom prst="rect">
                  <a:avLst/>
                </a:prstGeom>
              </p:spPr>
              <p:txBody>
                <a:bodyPr vert="horz" wrap="square" lIns="0" tIns="0" rIns="0" bIns="0" rtlCol="0">
                  <a:spAutoFit/>
                </a:bodyPr>
                <a:lstStyle/>
                <a:p>
                  <a:pPr marL="12700" algn="ctr">
                    <a:lnSpc>
                      <a:spcPct val="100000"/>
                    </a:lnSpc>
                  </a:pPr>
                  <a:r>
                    <a:rPr lang="ru-RU" sz="800" spc="20" dirty="0" smtClean="0">
                      <a:solidFill>
                        <a:srgbClr val="231F20"/>
                      </a:solidFill>
                      <a:latin typeface="Arial Narrow"/>
                      <a:cs typeface="Arial Narrow"/>
                    </a:rPr>
                    <a:t>Акцизы</a:t>
                  </a:r>
                  <a:endParaRPr sz="800" dirty="0">
                    <a:latin typeface="Arial Narrow"/>
                    <a:cs typeface="Arial Narrow"/>
                  </a:endParaRPr>
                </a:p>
              </p:txBody>
            </p:sp>
          </p:grpSp>
          <p:grpSp>
            <p:nvGrpSpPr>
              <p:cNvPr id="212" name="Группа 195"/>
              <p:cNvGrpSpPr/>
              <p:nvPr/>
            </p:nvGrpSpPr>
            <p:grpSpPr>
              <a:xfrm>
                <a:off x="2343150" y="7465251"/>
                <a:ext cx="2160359" cy="163741"/>
                <a:chOff x="2514980" y="4099560"/>
                <a:chExt cx="2160359" cy="163741"/>
              </a:xfrm>
            </p:grpSpPr>
            <p:sp>
              <p:nvSpPr>
                <p:cNvPr id="221" name="object 48"/>
                <p:cNvSpPr/>
                <p:nvPr/>
              </p:nvSpPr>
              <p:spPr>
                <a:xfrm>
                  <a:off x="2514980" y="4121061"/>
                  <a:ext cx="712470" cy="142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469" h="142239">
                      <a:moveTo>
                        <a:pt x="712114" y="0"/>
                      </a:moveTo>
                      <a:lnTo>
                        <a:pt x="74777" y="0"/>
                      </a:lnTo>
                      <a:lnTo>
                        <a:pt x="0" y="70942"/>
                      </a:lnTo>
                      <a:lnTo>
                        <a:pt x="74777" y="141859"/>
                      </a:lnTo>
                      <a:lnTo>
                        <a:pt x="712114" y="141859"/>
                      </a:lnTo>
                      <a:lnTo>
                        <a:pt x="712114" y="0"/>
                      </a:lnTo>
                      <a:close/>
                    </a:path>
                  </a:pathLst>
                </a:custGeom>
                <a:solidFill>
                  <a:srgbClr val="FFC000"/>
                </a:solidFill>
              </p:spPr>
              <p:txBody>
                <a:bodyPr wrap="square" lIns="0" tIns="0" rIns="0" bIns="0" rtlCol="0"/>
                <a:lstStyle/>
                <a:p>
                  <a:endParaRPr/>
                </a:p>
              </p:txBody>
            </p:sp>
            <p:sp>
              <p:nvSpPr>
                <p:cNvPr id="222" name="object 55"/>
                <p:cNvSpPr/>
                <p:nvPr/>
              </p:nvSpPr>
              <p:spPr>
                <a:xfrm>
                  <a:off x="3962869" y="4121061"/>
                  <a:ext cx="712470" cy="142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470" h="142239">
                      <a:moveTo>
                        <a:pt x="637336" y="0"/>
                      </a:moveTo>
                      <a:lnTo>
                        <a:pt x="0" y="0"/>
                      </a:lnTo>
                      <a:lnTo>
                        <a:pt x="0" y="141859"/>
                      </a:lnTo>
                      <a:lnTo>
                        <a:pt x="637336" y="141859"/>
                      </a:lnTo>
                      <a:lnTo>
                        <a:pt x="712114" y="70942"/>
                      </a:lnTo>
                      <a:lnTo>
                        <a:pt x="637336" y="0"/>
                      </a:lnTo>
                      <a:close/>
                    </a:path>
                  </a:pathLst>
                </a:custGeom>
                <a:solidFill>
                  <a:srgbClr val="FFC000"/>
                </a:solidFill>
              </p:spPr>
              <p:txBody>
                <a:bodyPr wrap="square" lIns="0" tIns="0" rIns="0" bIns="0" rtlCol="0"/>
                <a:lstStyle/>
                <a:p>
                  <a:endParaRPr/>
                </a:p>
              </p:txBody>
            </p:sp>
            <p:sp>
              <p:nvSpPr>
                <p:cNvPr id="223" name="object 64"/>
                <p:cNvSpPr txBox="1"/>
                <p:nvPr/>
              </p:nvSpPr>
              <p:spPr>
                <a:xfrm>
                  <a:off x="2667380" y="4099560"/>
                  <a:ext cx="1828800" cy="122999"/>
                </a:xfrm>
                <a:prstGeom prst="rect">
                  <a:avLst/>
                </a:prstGeom>
              </p:spPr>
              <p:txBody>
                <a:bodyPr vert="horz" wrap="square" lIns="0" tIns="0" rIns="0" bIns="0" rtlCol="0">
                  <a:spAutoFit/>
                </a:bodyPr>
                <a:lstStyle/>
                <a:p>
                  <a:pPr marL="12700" algn="ctr">
                    <a:lnSpc>
                      <a:spcPct val="100000"/>
                    </a:lnSpc>
                  </a:pPr>
                  <a:r>
                    <a:rPr sz="800" spc="20" dirty="0">
                      <a:solidFill>
                        <a:srgbClr val="231F20"/>
                      </a:solidFill>
                      <a:latin typeface="Arial Narrow"/>
                      <a:cs typeface="Arial Narrow"/>
                    </a:rPr>
                    <a:t>Налоги </a:t>
                  </a:r>
                  <a:r>
                    <a:rPr sz="800" spc="20" dirty="0" err="1">
                      <a:solidFill>
                        <a:srgbClr val="231F20"/>
                      </a:solidFill>
                      <a:latin typeface="Arial Narrow"/>
                      <a:cs typeface="Arial Narrow"/>
                    </a:rPr>
                    <a:t>на</a:t>
                  </a:r>
                  <a:r>
                    <a:rPr sz="800" spc="-85" dirty="0">
                      <a:solidFill>
                        <a:srgbClr val="231F20"/>
                      </a:solidFill>
                      <a:latin typeface="Arial Narrow"/>
                      <a:cs typeface="Arial Narrow"/>
                    </a:rPr>
                    <a:t> </a:t>
                  </a:r>
                  <a:r>
                    <a:rPr lang="ru-RU" sz="800" spc="35" dirty="0" smtClean="0">
                      <a:solidFill>
                        <a:srgbClr val="231F20"/>
                      </a:solidFill>
                      <a:latin typeface="Arial Narrow"/>
                      <a:cs typeface="Arial Narrow"/>
                    </a:rPr>
                    <a:t>совокупный доход</a:t>
                  </a:r>
                  <a:endParaRPr sz="800" dirty="0">
                    <a:latin typeface="Arial Narrow"/>
                    <a:cs typeface="Arial Narrow"/>
                  </a:endParaRPr>
                </a:p>
              </p:txBody>
            </p:sp>
          </p:grpSp>
          <p:grpSp>
            <p:nvGrpSpPr>
              <p:cNvPr id="213" name="Группа 199"/>
              <p:cNvGrpSpPr/>
              <p:nvPr/>
            </p:nvGrpSpPr>
            <p:grpSpPr>
              <a:xfrm>
                <a:off x="2343150" y="7664603"/>
                <a:ext cx="2160359" cy="142240"/>
                <a:chOff x="2514980" y="4298912"/>
                <a:chExt cx="2160359" cy="142240"/>
              </a:xfrm>
            </p:grpSpPr>
            <p:sp>
              <p:nvSpPr>
                <p:cNvPr id="218" name="object 49"/>
                <p:cNvSpPr/>
                <p:nvPr/>
              </p:nvSpPr>
              <p:spPr>
                <a:xfrm>
                  <a:off x="2514980" y="4298912"/>
                  <a:ext cx="712470" cy="142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469" h="142239">
                      <a:moveTo>
                        <a:pt x="712114" y="0"/>
                      </a:moveTo>
                      <a:lnTo>
                        <a:pt x="74777" y="0"/>
                      </a:lnTo>
                      <a:lnTo>
                        <a:pt x="0" y="70942"/>
                      </a:lnTo>
                      <a:lnTo>
                        <a:pt x="74777" y="141859"/>
                      </a:lnTo>
                      <a:lnTo>
                        <a:pt x="712114" y="141859"/>
                      </a:lnTo>
                      <a:lnTo>
                        <a:pt x="712114" y="0"/>
                      </a:lnTo>
                      <a:close/>
                    </a:path>
                  </a:pathLst>
                </a:custGeom>
                <a:solidFill>
                  <a:srgbClr val="00B050"/>
                </a:solidFill>
              </p:spPr>
              <p:txBody>
                <a:bodyPr wrap="square" lIns="0" tIns="0" rIns="0" bIns="0" rtlCol="0"/>
                <a:lstStyle/>
                <a:p>
                  <a:endParaRPr/>
                </a:p>
              </p:txBody>
            </p:sp>
            <p:sp>
              <p:nvSpPr>
                <p:cNvPr id="219" name="object 56"/>
                <p:cNvSpPr/>
                <p:nvPr/>
              </p:nvSpPr>
              <p:spPr>
                <a:xfrm>
                  <a:off x="3962869" y="4298912"/>
                  <a:ext cx="712470" cy="142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470" h="142239">
                      <a:moveTo>
                        <a:pt x="637336" y="0"/>
                      </a:moveTo>
                      <a:lnTo>
                        <a:pt x="0" y="0"/>
                      </a:lnTo>
                      <a:lnTo>
                        <a:pt x="0" y="141859"/>
                      </a:lnTo>
                      <a:lnTo>
                        <a:pt x="637336" y="141859"/>
                      </a:lnTo>
                      <a:lnTo>
                        <a:pt x="712114" y="70942"/>
                      </a:lnTo>
                      <a:lnTo>
                        <a:pt x="637336" y="0"/>
                      </a:lnTo>
                      <a:close/>
                    </a:path>
                  </a:pathLst>
                </a:custGeom>
                <a:solidFill>
                  <a:srgbClr val="00B050"/>
                </a:solidFill>
              </p:spPr>
              <p:txBody>
                <a:bodyPr wrap="square" lIns="0" tIns="0" rIns="0" bIns="0" rtlCol="0"/>
                <a:lstStyle/>
                <a:p>
                  <a:endParaRPr/>
                </a:p>
              </p:txBody>
            </p:sp>
            <p:sp>
              <p:nvSpPr>
                <p:cNvPr id="220" name="object 65"/>
                <p:cNvSpPr txBox="1"/>
                <p:nvPr/>
              </p:nvSpPr>
              <p:spPr>
                <a:xfrm>
                  <a:off x="2591181" y="4311650"/>
                  <a:ext cx="1981200" cy="123111"/>
                </a:xfrm>
                <a:prstGeom prst="rect">
                  <a:avLst/>
                </a:prstGeom>
              </p:spPr>
              <p:txBody>
                <a:bodyPr vert="horz" wrap="square" lIns="0" tIns="0" rIns="0" bIns="0" rtlCol="0">
                  <a:spAutoFit/>
                </a:bodyPr>
                <a:lstStyle/>
                <a:p>
                  <a:pPr marL="12700" algn="ctr">
                    <a:lnSpc>
                      <a:spcPct val="100000"/>
                    </a:lnSpc>
                  </a:pPr>
                  <a:r>
                    <a:rPr sz="800" spc="20" dirty="0">
                      <a:solidFill>
                        <a:srgbClr val="231F20"/>
                      </a:solidFill>
                      <a:latin typeface="Arial Narrow"/>
                      <a:cs typeface="Arial Narrow"/>
                    </a:rPr>
                    <a:t>Налоги </a:t>
                  </a:r>
                  <a:r>
                    <a:rPr sz="800" spc="20" dirty="0" err="1">
                      <a:solidFill>
                        <a:srgbClr val="231F20"/>
                      </a:solidFill>
                      <a:latin typeface="Arial Narrow"/>
                      <a:cs typeface="Arial Narrow"/>
                    </a:rPr>
                    <a:t>на</a:t>
                  </a:r>
                  <a:r>
                    <a:rPr sz="800" spc="20" dirty="0">
                      <a:solidFill>
                        <a:srgbClr val="231F20"/>
                      </a:solidFill>
                      <a:latin typeface="Arial Narrow"/>
                      <a:cs typeface="Arial Narrow"/>
                    </a:rPr>
                    <a:t> </a:t>
                  </a:r>
                  <a:r>
                    <a:rPr lang="ru-RU" sz="800" spc="40" dirty="0" smtClean="0">
                      <a:solidFill>
                        <a:srgbClr val="231F20"/>
                      </a:solidFill>
                      <a:latin typeface="Arial Narrow"/>
                      <a:cs typeface="Arial Narrow"/>
                    </a:rPr>
                    <a:t>имущество физических лиц</a:t>
                  </a:r>
                  <a:endParaRPr sz="800" dirty="0">
                    <a:latin typeface="Arial Narrow"/>
                    <a:cs typeface="Arial Narrow"/>
                  </a:endParaRPr>
                </a:p>
              </p:txBody>
            </p:sp>
          </p:grpSp>
          <p:grpSp>
            <p:nvGrpSpPr>
              <p:cNvPr id="214" name="Группа 200"/>
              <p:cNvGrpSpPr/>
              <p:nvPr/>
            </p:nvGrpSpPr>
            <p:grpSpPr>
              <a:xfrm>
                <a:off x="2343150" y="7842441"/>
                <a:ext cx="2160359" cy="142240"/>
                <a:chOff x="2514980" y="4476750"/>
                <a:chExt cx="2160359" cy="142240"/>
              </a:xfrm>
            </p:grpSpPr>
            <p:sp>
              <p:nvSpPr>
                <p:cNvPr id="215" name="object 50"/>
                <p:cNvSpPr/>
                <p:nvPr/>
              </p:nvSpPr>
              <p:spPr>
                <a:xfrm>
                  <a:off x="2514980" y="4476750"/>
                  <a:ext cx="712470" cy="142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469" h="142239">
                      <a:moveTo>
                        <a:pt x="712114" y="0"/>
                      </a:moveTo>
                      <a:lnTo>
                        <a:pt x="74777" y="0"/>
                      </a:lnTo>
                      <a:lnTo>
                        <a:pt x="0" y="70942"/>
                      </a:lnTo>
                      <a:lnTo>
                        <a:pt x="74777" y="141859"/>
                      </a:lnTo>
                      <a:lnTo>
                        <a:pt x="712114" y="141859"/>
                      </a:lnTo>
                      <a:lnTo>
                        <a:pt x="712114" y="0"/>
                      </a:lnTo>
                      <a:close/>
                    </a:path>
                  </a:pathLst>
                </a:custGeom>
                <a:solidFill>
                  <a:srgbClr val="FA6D2E"/>
                </a:solidFill>
              </p:spPr>
              <p:txBody>
                <a:bodyPr wrap="square" lIns="0" tIns="0" rIns="0" bIns="0" rtlCol="0"/>
                <a:lstStyle/>
                <a:p>
                  <a:endParaRPr/>
                </a:p>
              </p:txBody>
            </p:sp>
            <p:sp>
              <p:nvSpPr>
                <p:cNvPr id="216" name="object 57"/>
                <p:cNvSpPr/>
                <p:nvPr/>
              </p:nvSpPr>
              <p:spPr>
                <a:xfrm>
                  <a:off x="3962869" y="4476750"/>
                  <a:ext cx="712470" cy="142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470" h="142239">
                      <a:moveTo>
                        <a:pt x="637336" y="0"/>
                      </a:moveTo>
                      <a:lnTo>
                        <a:pt x="0" y="0"/>
                      </a:lnTo>
                      <a:lnTo>
                        <a:pt x="0" y="141859"/>
                      </a:lnTo>
                      <a:lnTo>
                        <a:pt x="637336" y="141859"/>
                      </a:lnTo>
                      <a:lnTo>
                        <a:pt x="712114" y="70942"/>
                      </a:lnTo>
                      <a:lnTo>
                        <a:pt x="637336" y="0"/>
                      </a:lnTo>
                      <a:close/>
                    </a:path>
                  </a:pathLst>
                </a:custGeom>
                <a:solidFill>
                  <a:srgbClr val="FA6D2E"/>
                </a:solidFill>
              </p:spPr>
              <p:txBody>
                <a:bodyPr wrap="square" lIns="0" tIns="0" rIns="0" bIns="0" rtlCol="0"/>
                <a:lstStyle/>
                <a:p>
                  <a:endParaRPr/>
                </a:p>
              </p:txBody>
            </p:sp>
            <p:sp>
              <p:nvSpPr>
                <p:cNvPr id="217" name="object 66"/>
                <p:cNvSpPr txBox="1"/>
                <p:nvPr/>
              </p:nvSpPr>
              <p:spPr>
                <a:xfrm>
                  <a:off x="3105150" y="4493339"/>
                  <a:ext cx="1057199" cy="123111"/>
                </a:xfrm>
                <a:prstGeom prst="rect">
                  <a:avLst/>
                </a:prstGeom>
              </p:spPr>
              <p:txBody>
                <a:bodyPr vert="horz" wrap="square" lIns="0" tIns="0" rIns="0" bIns="0" rtlCol="0">
                  <a:spAutoFit/>
                </a:bodyPr>
                <a:lstStyle/>
                <a:p>
                  <a:pPr marL="12700" algn="ctr">
                    <a:lnSpc>
                      <a:spcPct val="100000"/>
                    </a:lnSpc>
                  </a:pPr>
                  <a:r>
                    <a:rPr lang="ru-RU" sz="800" spc="40" dirty="0" smtClean="0">
                      <a:solidFill>
                        <a:srgbClr val="231F20"/>
                      </a:solidFill>
                      <a:latin typeface="Arial Narrow"/>
                      <a:cs typeface="Arial Narrow"/>
                    </a:rPr>
                    <a:t>Госпошлина</a:t>
                  </a:r>
                  <a:endParaRPr sz="800" dirty="0">
                    <a:latin typeface="Arial Narrow"/>
                    <a:cs typeface="Arial Narrow"/>
                  </a:endParaRPr>
                </a:p>
              </p:txBody>
            </p:sp>
          </p:grpSp>
          <p:grpSp>
            <p:nvGrpSpPr>
              <p:cNvPr id="230" name="Группа 200"/>
              <p:cNvGrpSpPr/>
              <p:nvPr/>
            </p:nvGrpSpPr>
            <p:grpSpPr>
              <a:xfrm>
                <a:off x="2343150" y="8018400"/>
                <a:ext cx="2160359" cy="142240"/>
                <a:chOff x="2514980" y="4476750"/>
                <a:chExt cx="2160359" cy="142240"/>
              </a:xfrm>
            </p:grpSpPr>
            <p:sp>
              <p:nvSpPr>
                <p:cNvPr id="231" name="object 50"/>
                <p:cNvSpPr/>
                <p:nvPr/>
              </p:nvSpPr>
              <p:spPr>
                <a:xfrm>
                  <a:off x="2514980" y="4476750"/>
                  <a:ext cx="712470" cy="142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469" h="142239">
                      <a:moveTo>
                        <a:pt x="712114" y="0"/>
                      </a:moveTo>
                      <a:lnTo>
                        <a:pt x="74777" y="0"/>
                      </a:lnTo>
                      <a:lnTo>
                        <a:pt x="0" y="70942"/>
                      </a:lnTo>
                      <a:lnTo>
                        <a:pt x="74777" y="141859"/>
                      </a:lnTo>
                      <a:lnTo>
                        <a:pt x="712114" y="141859"/>
                      </a:lnTo>
                      <a:lnTo>
                        <a:pt x="712114" y="0"/>
                      </a:lnTo>
                      <a:close/>
                    </a:path>
                  </a:pathLst>
                </a:custGeom>
                <a:solidFill>
                  <a:srgbClr val="8B86EE"/>
                </a:solidFill>
              </p:spPr>
              <p:txBody>
                <a:bodyPr wrap="square" lIns="0" tIns="0" rIns="0" bIns="0" rtlCol="0"/>
                <a:lstStyle/>
                <a:p>
                  <a:endParaRPr/>
                </a:p>
              </p:txBody>
            </p:sp>
            <p:sp>
              <p:nvSpPr>
                <p:cNvPr id="232" name="object 57"/>
                <p:cNvSpPr/>
                <p:nvPr/>
              </p:nvSpPr>
              <p:spPr>
                <a:xfrm>
                  <a:off x="3962869" y="4476750"/>
                  <a:ext cx="712470" cy="142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470" h="142239">
                      <a:moveTo>
                        <a:pt x="637336" y="0"/>
                      </a:moveTo>
                      <a:lnTo>
                        <a:pt x="0" y="0"/>
                      </a:lnTo>
                      <a:lnTo>
                        <a:pt x="0" y="141859"/>
                      </a:lnTo>
                      <a:lnTo>
                        <a:pt x="637336" y="141859"/>
                      </a:lnTo>
                      <a:lnTo>
                        <a:pt x="712114" y="70942"/>
                      </a:lnTo>
                      <a:lnTo>
                        <a:pt x="637336" y="0"/>
                      </a:lnTo>
                      <a:close/>
                    </a:path>
                  </a:pathLst>
                </a:custGeom>
                <a:solidFill>
                  <a:srgbClr val="8B86EE"/>
                </a:solidFill>
              </p:spPr>
              <p:txBody>
                <a:bodyPr wrap="square" lIns="0" tIns="0" rIns="0" bIns="0" rtlCol="0"/>
                <a:lstStyle/>
                <a:p>
                  <a:endParaRPr/>
                </a:p>
              </p:txBody>
            </p:sp>
            <p:sp>
              <p:nvSpPr>
                <p:cNvPr id="233" name="object 66"/>
                <p:cNvSpPr txBox="1"/>
                <p:nvPr/>
              </p:nvSpPr>
              <p:spPr>
                <a:xfrm>
                  <a:off x="2591180" y="4493339"/>
                  <a:ext cx="1981200" cy="123111"/>
                </a:xfrm>
                <a:prstGeom prst="rect">
                  <a:avLst/>
                </a:prstGeom>
              </p:spPr>
              <p:txBody>
                <a:bodyPr vert="horz" wrap="square" lIns="0" tIns="0" rIns="0" bIns="0" rtlCol="0">
                  <a:spAutoFit/>
                </a:bodyPr>
                <a:lstStyle/>
                <a:p>
                  <a:pPr marL="12700" algn="ctr">
                    <a:lnSpc>
                      <a:spcPct val="100000"/>
                    </a:lnSpc>
                  </a:pPr>
                  <a:r>
                    <a:rPr lang="ru-RU" sz="800" spc="40" dirty="0" smtClean="0">
                      <a:solidFill>
                        <a:srgbClr val="231F20"/>
                      </a:solidFill>
                      <a:latin typeface="Arial Narrow"/>
                      <a:cs typeface="Arial Narrow"/>
                    </a:rPr>
                    <a:t>Земельный налог</a:t>
                  </a:r>
                  <a:endParaRPr sz="800" dirty="0">
                    <a:latin typeface="Arial Narrow"/>
                    <a:cs typeface="Arial Narrow"/>
                  </a:endParaRPr>
                </a:p>
              </p:txBody>
            </p:sp>
          </p:grpSp>
          <p:grpSp>
            <p:nvGrpSpPr>
              <p:cNvPr id="234" name="Группа 200"/>
              <p:cNvGrpSpPr/>
              <p:nvPr/>
            </p:nvGrpSpPr>
            <p:grpSpPr>
              <a:xfrm>
                <a:off x="2343150" y="8187600"/>
                <a:ext cx="2160359" cy="142240"/>
                <a:chOff x="2514980" y="4476750"/>
                <a:chExt cx="2160359" cy="142240"/>
              </a:xfrm>
            </p:grpSpPr>
            <p:sp>
              <p:nvSpPr>
                <p:cNvPr id="235" name="object 50"/>
                <p:cNvSpPr/>
                <p:nvPr/>
              </p:nvSpPr>
              <p:spPr>
                <a:xfrm>
                  <a:off x="2514980" y="4476750"/>
                  <a:ext cx="712470" cy="142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469" h="142239">
                      <a:moveTo>
                        <a:pt x="712114" y="0"/>
                      </a:moveTo>
                      <a:lnTo>
                        <a:pt x="74777" y="0"/>
                      </a:lnTo>
                      <a:lnTo>
                        <a:pt x="0" y="70942"/>
                      </a:lnTo>
                      <a:lnTo>
                        <a:pt x="74777" y="141859"/>
                      </a:lnTo>
                      <a:lnTo>
                        <a:pt x="712114" y="141859"/>
                      </a:lnTo>
                      <a:lnTo>
                        <a:pt x="712114" y="0"/>
                      </a:lnTo>
                      <a:close/>
                    </a:path>
                  </a:pathLst>
                </a:custGeom>
                <a:solidFill>
                  <a:srgbClr val="B29288"/>
                </a:solidFill>
              </p:spPr>
              <p:txBody>
                <a:bodyPr wrap="square" lIns="0" tIns="0" rIns="0" bIns="0" rtlCol="0"/>
                <a:lstStyle/>
                <a:p>
                  <a:endParaRPr/>
                </a:p>
              </p:txBody>
            </p:sp>
            <p:sp>
              <p:nvSpPr>
                <p:cNvPr id="236" name="object 57"/>
                <p:cNvSpPr/>
                <p:nvPr/>
              </p:nvSpPr>
              <p:spPr>
                <a:xfrm>
                  <a:off x="3962869" y="4476750"/>
                  <a:ext cx="712470" cy="142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470" h="142239">
                      <a:moveTo>
                        <a:pt x="637336" y="0"/>
                      </a:moveTo>
                      <a:lnTo>
                        <a:pt x="0" y="0"/>
                      </a:lnTo>
                      <a:lnTo>
                        <a:pt x="0" y="141859"/>
                      </a:lnTo>
                      <a:lnTo>
                        <a:pt x="637336" y="141859"/>
                      </a:lnTo>
                      <a:lnTo>
                        <a:pt x="712114" y="70942"/>
                      </a:lnTo>
                      <a:lnTo>
                        <a:pt x="637336" y="0"/>
                      </a:lnTo>
                      <a:close/>
                    </a:path>
                  </a:pathLst>
                </a:custGeom>
                <a:solidFill>
                  <a:srgbClr val="B29288"/>
                </a:solidFill>
              </p:spPr>
              <p:txBody>
                <a:bodyPr wrap="square" lIns="0" tIns="0" rIns="0" bIns="0" rtlCol="0"/>
                <a:lstStyle/>
                <a:p>
                  <a:endParaRPr/>
                </a:p>
              </p:txBody>
            </p:sp>
            <p:sp>
              <p:nvSpPr>
                <p:cNvPr id="237" name="object 66"/>
                <p:cNvSpPr txBox="1"/>
                <p:nvPr/>
              </p:nvSpPr>
              <p:spPr>
                <a:xfrm>
                  <a:off x="2972180" y="4493339"/>
                  <a:ext cx="1190169" cy="123111"/>
                </a:xfrm>
                <a:prstGeom prst="rect">
                  <a:avLst/>
                </a:prstGeom>
              </p:spPr>
              <p:txBody>
                <a:bodyPr vert="horz" wrap="square" lIns="0" tIns="0" rIns="0" bIns="0" rtlCol="0">
                  <a:spAutoFit/>
                </a:bodyPr>
                <a:lstStyle/>
                <a:p>
                  <a:pPr marL="12700" algn="ctr">
                    <a:lnSpc>
                      <a:spcPct val="100000"/>
                    </a:lnSpc>
                  </a:pPr>
                  <a:r>
                    <a:rPr lang="ru-RU" sz="800" spc="40" dirty="0" smtClean="0">
                      <a:solidFill>
                        <a:srgbClr val="231F20"/>
                      </a:solidFill>
                      <a:latin typeface="Arial Narrow"/>
                      <a:cs typeface="Arial Narrow"/>
                    </a:rPr>
                    <a:t>Неналоговые доходы</a:t>
                  </a:r>
                  <a:endParaRPr sz="800" dirty="0">
                    <a:latin typeface="Arial Narrow"/>
                    <a:cs typeface="Arial Narrow"/>
                  </a:endParaRPr>
                </a:p>
              </p:txBody>
            </p:sp>
          </p:grpSp>
          <p:grpSp>
            <p:nvGrpSpPr>
              <p:cNvPr id="239" name="Группа 200"/>
              <p:cNvGrpSpPr/>
              <p:nvPr/>
            </p:nvGrpSpPr>
            <p:grpSpPr>
              <a:xfrm>
                <a:off x="2343150" y="8360410"/>
                <a:ext cx="2160359" cy="142240"/>
                <a:chOff x="2514980" y="4476750"/>
                <a:chExt cx="2160359" cy="142240"/>
              </a:xfrm>
            </p:grpSpPr>
            <p:sp>
              <p:nvSpPr>
                <p:cNvPr id="240" name="object 50"/>
                <p:cNvSpPr/>
                <p:nvPr/>
              </p:nvSpPr>
              <p:spPr>
                <a:xfrm>
                  <a:off x="2514980" y="4476750"/>
                  <a:ext cx="712470" cy="142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469" h="142239">
                      <a:moveTo>
                        <a:pt x="712114" y="0"/>
                      </a:moveTo>
                      <a:lnTo>
                        <a:pt x="74777" y="0"/>
                      </a:lnTo>
                      <a:lnTo>
                        <a:pt x="0" y="70942"/>
                      </a:lnTo>
                      <a:lnTo>
                        <a:pt x="74777" y="141859"/>
                      </a:lnTo>
                      <a:lnTo>
                        <a:pt x="712114" y="141859"/>
                      </a:lnTo>
                      <a:lnTo>
                        <a:pt x="712114" y="0"/>
                      </a:lnTo>
                      <a:close/>
                    </a:path>
                  </a:pathLst>
                </a:custGeom>
                <a:solidFill>
                  <a:schemeClr val="bg2">
                    <a:lumMod val="90000"/>
                  </a:schemeClr>
                </a:solidFill>
              </p:spPr>
              <p:txBody>
                <a:bodyPr wrap="square" lIns="0" tIns="0" rIns="0" bIns="0" rtlCol="0"/>
                <a:lstStyle/>
                <a:p>
                  <a:endParaRPr/>
                </a:p>
              </p:txBody>
            </p:sp>
            <p:sp>
              <p:nvSpPr>
                <p:cNvPr id="241" name="object 57"/>
                <p:cNvSpPr/>
                <p:nvPr/>
              </p:nvSpPr>
              <p:spPr>
                <a:xfrm>
                  <a:off x="3962869" y="4476750"/>
                  <a:ext cx="712470" cy="142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470" h="142239">
                      <a:moveTo>
                        <a:pt x="637336" y="0"/>
                      </a:moveTo>
                      <a:lnTo>
                        <a:pt x="0" y="0"/>
                      </a:lnTo>
                      <a:lnTo>
                        <a:pt x="0" y="141859"/>
                      </a:lnTo>
                      <a:lnTo>
                        <a:pt x="637336" y="141859"/>
                      </a:lnTo>
                      <a:lnTo>
                        <a:pt x="712114" y="70942"/>
                      </a:lnTo>
                      <a:lnTo>
                        <a:pt x="637336" y="0"/>
                      </a:lnTo>
                      <a:close/>
                    </a:path>
                  </a:pathLst>
                </a:custGeom>
                <a:solidFill>
                  <a:schemeClr val="bg2">
                    <a:lumMod val="90000"/>
                  </a:schemeClr>
                </a:solidFill>
              </p:spPr>
              <p:txBody>
                <a:bodyPr wrap="square" lIns="0" tIns="0" rIns="0" bIns="0" rtlCol="0"/>
                <a:lstStyle/>
                <a:p>
                  <a:endParaRPr/>
                </a:p>
              </p:txBody>
            </p:sp>
            <p:sp>
              <p:nvSpPr>
                <p:cNvPr id="242" name="object 66"/>
                <p:cNvSpPr txBox="1"/>
                <p:nvPr/>
              </p:nvSpPr>
              <p:spPr>
                <a:xfrm>
                  <a:off x="2541739" y="4493339"/>
                  <a:ext cx="2106841" cy="125651"/>
                </a:xfrm>
                <a:prstGeom prst="rect">
                  <a:avLst/>
                </a:prstGeom>
              </p:spPr>
              <p:txBody>
                <a:bodyPr vert="horz" wrap="square" lIns="0" tIns="0" rIns="0" bIns="0" rtlCol="0">
                  <a:spAutoFit/>
                </a:bodyPr>
                <a:lstStyle/>
                <a:p>
                  <a:pPr marL="12700" algn="ctr">
                    <a:lnSpc>
                      <a:spcPct val="100000"/>
                    </a:lnSpc>
                  </a:pPr>
                  <a:r>
                    <a:rPr lang="ru-RU" sz="800" spc="40" dirty="0" smtClean="0">
                      <a:solidFill>
                        <a:srgbClr val="231F20"/>
                      </a:solidFill>
                      <a:latin typeface="Arial Narrow"/>
                      <a:cs typeface="Arial Narrow"/>
                    </a:rPr>
                    <a:t>Безвозмездные поступления</a:t>
                  </a:r>
                  <a:endParaRPr sz="800" dirty="0">
                    <a:latin typeface="Arial Narrow"/>
                    <a:cs typeface="Arial Narrow"/>
                  </a:endParaRPr>
                </a:p>
              </p:txBody>
            </p:sp>
          </p:grpSp>
        </p:grpSp>
      </p:grpSp>
      <p:sp>
        <p:nvSpPr>
          <p:cNvPr id="89" name="object 41"/>
          <p:cNvSpPr/>
          <p:nvPr/>
        </p:nvSpPr>
        <p:spPr>
          <a:xfrm>
            <a:off x="595630" y="3930650"/>
            <a:ext cx="6624320" cy="0"/>
          </a:xfrm>
          <a:custGeom>
            <a:avLst/>
            <a:gdLst/>
            <a:ahLst/>
            <a:cxnLst/>
            <a:rect l="l" t="t" r="r" b="b"/>
            <a:pathLst>
              <a:path w="6624320">
                <a:moveTo>
                  <a:pt x="0" y="0"/>
                </a:moveTo>
                <a:lnTo>
                  <a:pt x="6624002" y="0"/>
                </a:lnTo>
              </a:path>
            </a:pathLst>
          </a:custGeom>
          <a:ln w="9525">
            <a:solidFill>
              <a:srgbClr val="8A8C8E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64" name="Группа 63"/>
          <p:cNvGrpSpPr/>
          <p:nvPr/>
        </p:nvGrpSpPr>
        <p:grpSpPr>
          <a:xfrm>
            <a:off x="0" y="196850"/>
            <a:ext cx="7740523" cy="396240"/>
            <a:chOff x="0" y="288010"/>
            <a:chExt cx="7740523" cy="396240"/>
          </a:xfrm>
        </p:grpSpPr>
        <p:sp>
          <p:nvSpPr>
            <p:cNvPr id="65" name="object 3"/>
            <p:cNvSpPr/>
            <p:nvPr/>
          </p:nvSpPr>
          <p:spPr>
            <a:xfrm>
              <a:off x="7567803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4"/>
            <p:cNvSpPr/>
            <p:nvPr/>
          </p:nvSpPr>
          <p:spPr>
            <a:xfrm>
              <a:off x="7376998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5"/>
            <p:cNvSpPr/>
            <p:nvPr/>
          </p:nvSpPr>
          <p:spPr>
            <a:xfrm>
              <a:off x="7186193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"/>
            <p:cNvSpPr/>
            <p:nvPr/>
          </p:nvSpPr>
          <p:spPr>
            <a:xfrm>
              <a:off x="6995400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7"/>
            <p:cNvSpPr/>
            <p:nvPr/>
          </p:nvSpPr>
          <p:spPr>
            <a:xfrm>
              <a:off x="0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8"/>
            <p:cNvSpPr/>
            <p:nvPr/>
          </p:nvSpPr>
          <p:spPr>
            <a:xfrm>
              <a:off x="251999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9"/>
            <p:cNvSpPr/>
            <p:nvPr/>
          </p:nvSpPr>
          <p:spPr>
            <a:xfrm>
              <a:off x="504000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10"/>
            <p:cNvSpPr/>
            <p:nvPr/>
          </p:nvSpPr>
          <p:spPr>
            <a:xfrm>
              <a:off x="756000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grpSp>
          <p:nvGrpSpPr>
            <p:cNvPr id="73" name="Группа 44"/>
            <p:cNvGrpSpPr/>
            <p:nvPr/>
          </p:nvGrpSpPr>
          <p:grpSpPr>
            <a:xfrm>
              <a:off x="990600" y="288010"/>
              <a:ext cx="6101715" cy="396240"/>
              <a:chOff x="990600" y="288010"/>
              <a:chExt cx="6101715" cy="396240"/>
            </a:xfrm>
          </p:grpSpPr>
          <p:sp>
            <p:nvSpPr>
              <p:cNvPr id="75" name="object 12"/>
              <p:cNvSpPr/>
              <p:nvPr/>
            </p:nvSpPr>
            <p:spPr>
              <a:xfrm>
                <a:off x="990600" y="288010"/>
                <a:ext cx="6101715" cy="396240"/>
              </a:xfrm>
              <a:custGeom>
                <a:avLst/>
                <a:gdLst/>
                <a:ahLst/>
                <a:cxnLst/>
                <a:rect l="l" t="t" r="r" b="b"/>
                <a:pathLst>
                  <a:path w="6101715" h="396240">
                    <a:moveTo>
                      <a:pt x="6028944" y="0"/>
                    </a:moveTo>
                    <a:lnTo>
                      <a:pt x="280758" y="0"/>
                    </a:lnTo>
                    <a:lnTo>
                      <a:pt x="0" y="198031"/>
                    </a:lnTo>
                    <a:lnTo>
                      <a:pt x="280758" y="395998"/>
                    </a:lnTo>
                    <a:lnTo>
                      <a:pt x="6028944" y="395998"/>
                    </a:lnTo>
                    <a:lnTo>
                      <a:pt x="6057141" y="391390"/>
                    </a:lnTo>
                    <a:lnTo>
                      <a:pt x="6080172" y="378823"/>
                    </a:lnTo>
                    <a:lnTo>
                      <a:pt x="6095702" y="360181"/>
                    </a:lnTo>
                    <a:lnTo>
                      <a:pt x="6101397" y="337350"/>
                    </a:lnTo>
                    <a:lnTo>
                      <a:pt x="6101397" y="58648"/>
                    </a:lnTo>
                    <a:lnTo>
                      <a:pt x="6095702" y="35816"/>
                    </a:lnTo>
                    <a:lnTo>
                      <a:pt x="6080172" y="17175"/>
                    </a:lnTo>
                    <a:lnTo>
                      <a:pt x="6057141" y="4607"/>
                    </a:lnTo>
                    <a:lnTo>
                      <a:pt x="6028944" y="0"/>
                    </a:lnTo>
                    <a:close/>
                  </a:path>
                </a:pathLst>
              </a:custGeom>
              <a:solidFill>
                <a:srgbClr val="00B8B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76" name="object 13"/>
              <p:cNvSpPr/>
              <p:nvPr/>
            </p:nvSpPr>
            <p:spPr>
              <a:xfrm>
                <a:off x="6734556" y="342011"/>
                <a:ext cx="288290" cy="288290"/>
              </a:xfrm>
              <a:custGeom>
                <a:avLst/>
                <a:gdLst/>
                <a:ahLst/>
                <a:cxnLst/>
                <a:rect l="l" t="t" r="r" b="b"/>
                <a:pathLst>
                  <a:path w="288290" h="288290">
                    <a:moveTo>
                      <a:pt x="235673" y="0"/>
                    </a:moveTo>
                    <a:lnTo>
                      <a:pt x="52324" y="0"/>
                    </a:lnTo>
                    <a:lnTo>
                      <a:pt x="31953" y="4105"/>
                    </a:lnTo>
                    <a:lnTo>
                      <a:pt x="15322" y="15308"/>
                    </a:lnTo>
                    <a:lnTo>
                      <a:pt x="4110" y="31937"/>
                    </a:lnTo>
                    <a:lnTo>
                      <a:pt x="0" y="52324"/>
                    </a:lnTo>
                    <a:lnTo>
                      <a:pt x="0" y="235661"/>
                    </a:lnTo>
                    <a:lnTo>
                      <a:pt x="4110" y="256031"/>
                    </a:lnTo>
                    <a:lnTo>
                      <a:pt x="15322" y="272662"/>
                    </a:lnTo>
                    <a:lnTo>
                      <a:pt x="31953" y="283874"/>
                    </a:lnTo>
                    <a:lnTo>
                      <a:pt x="52324" y="287985"/>
                    </a:lnTo>
                    <a:lnTo>
                      <a:pt x="235673" y="287985"/>
                    </a:lnTo>
                    <a:lnTo>
                      <a:pt x="256038" y="283874"/>
                    </a:lnTo>
                    <a:lnTo>
                      <a:pt x="272670" y="272662"/>
                    </a:lnTo>
                    <a:lnTo>
                      <a:pt x="283885" y="256031"/>
                    </a:lnTo>
                    <a:lnTo>
                      <a:pt x="287997" y="235661"/>
                    </a:lnTo>
                    <a:lnTo>
                      <a:pt x="287997" y="52324"/>
                    </a:lnTo>
                    <a:lnTo>
                      <a:pt x="283885" y="31937"/>
                    </a:lnTo>
                    <a:lnTo>
                      <a:pt x="272670" y="15308"/>
                    </a:lnTo>
                    <a:lnTo>
                      <a:pt x="256038" y="4105"/>
                    </a:lnTo>
                    <a:lnTo>
                      <a:pt x="235673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77" name="object 14"/>
              <p:cNvSpPr txBox="1"/>
              <p:nvPr/>
            </p:nvSpPr>
            <p:spPr>
              <a:xfrm>
                <a:off x="6822147" y="381749"/>
                <a:ext cx="113030" cy="18466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marL="12700">
                  <a:lnSpc>
                    <a:spcPct val="100000"/>
                  </a:lnSpc>
                </a:pPr>
                <a:r>
                  <a:rPr lang="ru-RU" sz="1200" b="1" spc="25" dirty="0" smtClean="0">
                    <a:solidFill>
                      <a:srgbClr val="009DA2"/>
                    </a:solidFill>
                    <a:latin typeface="Gill Sans MT"/>
                    <a:cs typeface="Gill Sans MT"/>
                  </a:rPr>
                  <a:t>5</a:t>
                </a:r>
                <a:endParaRPr lang="en-US" sz="1200" b="1" spc="25" dirty="0">
                  <a:solidFill>
                    <a:srgbClr val="009DA2"/>
                  </a:solidFill>
                  <a:latin typeface="Gill Sans MT"/>
                  <a:cs typeface="Gill Sans MT"/>
                </a:endParaRPr>
              </a:p>
            </p:txBody>
          </p:sp>
        </p:grpSp>
        <p:sp>
          <p:nvSpPr>
            <p:cNvPr id="74" name="object 21"/>
            <p:cNvSpPr txBox="1"/>
            <p:nvPr/>
          </p:nvSpPr>
          <p:spPr>
            <a:xfrm>
              <a:off x="1276350" y="364210"/>
              <a:ext cx="5410200" cy="166712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 marR="5080">
                <a:lnSpc>
                  <a:spcPts val="1300"/>
                </a:lnSpc>
              </a:pPr>
              <a:r>
                <a:rPr lang="ru-RU" sz="1000" b="1" spc="-5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ОСНОВНЫЕ </a:t>
              </a:r>
              <a:r>
                <a:rPr lang="ru-RU" sz="1000" b="1" spc="-2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ПАРАМЕТРЫ БЮДЖЕТА</a:t>
              </a:r>
              <a:endParaRPr lang="ru-RU" sz="1000" dirty="0" smtClean="0">
                <a:latin typeface="Trebuchet MS"/>
                <a:cs typeface="Trebuchet MS"/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416000" y="12"/>
            <a:ext cx="323989" cy="1090799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717442" y="342011"/>
            <a:ext cx="288290" cy="288290"/>
          </a:xfrm>
          <a:custGeom>
            <a:avLst/>
            <a:gdLst/>
            <a:ahLst/>
            <a:cxnLst/>
            <a:rect l="l" t="t" r="r" b="b"/>
            <a:pathLst>
              <a:path w="288290" h="288290">
                <a:moveTo>
                  <a:pt x="235673" y="0"/>
                </a:moveTo>
                <a:lnTo>
                  <a:pt x="52324" y="0"/>
                </a:lnTo>
                <a:lnTo>
                  <a:pt x="31959" y="4105"/>
                </a:lnTo>
                <a:lnTo>
                  <a:pt x="15327" y="15308"/>
                </a:lnTo>
                <a:lnTo>
                  <a:pt x="4112" y="31937"/>
                </a:lnTo>
                <a:lnTo>
                  <a:pt x="0" y="52324"/>
                </a:lnTo>
                <a:lnTo>
                  <a:pt x="0" y="235661"/>
                </a:lnTo>
                <a:lnTo>
                  <a:pt x="4112" y="256031"/>
                </a:lnTo>
                <a:lnTo>
                  <a:pt x="15327" y="272662"/>
                </a:lnTo>
                <a:lnTo>
                  <a:pt x="31959" y="283874"/>
                </a:lnTo>
                <a:lnTo>
                  <a:pt x="52324" y="287985"/>
                </a:lnTo>
                <a:lnTo>
                  <a:pt x="235673" y="287985"/>
                </a:lnTo>
                <a:lnTo>
                  <a:pt x="256043" y="283874"/>
                </a:lnTo>
                <a:lnTo>
                  <a:pt x="272675" y="272662"/>
                </a:lnTo>
                <a:lnTo>
                  <a:pt x="283887" y="256031"/>
                </a:lnTo>
                <a:lnTo>
                  <a:pt x="287997" y="235661"/>
                </a:lnTo>
                <a:lnTo>
                  <a:pt x="287997" y="52324"/>
                </a:lnTo>
                <a:lnTo>
                  <a:pt x="283887" y="31937"/>
                </a:lnTo>
                <a:lnTo>
                  <a:pt x="272675" y="15308"/>
                </a:lnTo>
                <a:lnTo>
                  <a:pt x="256043" y="4105"/>
                </a:lnTo>
                <a:lnTo>
                  <a:pt x="23567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0" y="10420704"/>
            <a:ext cx="7740015" cy="0"/>
          </a:xfrm>
          <a:custGeom>
            <a:avLst/>
            <a:gdLst/>
            <a:ahLst/>
            <a:cxnLst/>
            <a:rect l="l" t="t" r="r" b="b"/>
            <a:pathLst>
              <a:path w="7740015">
                <a:moveTo>
                  <a:pt x="0" y="0"/>
                </a:moveTo>
                <a:lnTo>
                  <a:pt x="7739997" y="0"/>
                </a:lnTo>
              </a:path>
            </a:pathLst>
          </a:custGeom>
          <a:ln w="6350">
            <a:solidFill>
              <a:srgbClr val="8A8C8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0" y="10506590"/>
            <a:ext cx="7740015" cy="0"/>
          </a:xfrm>
          <a:custGeom>
            <a:avLst/>
            <a:gdLst/>
            <a:ahLst/>
            <a:cxnLst/>
            <a:rect l="l" t="t" r="r" b="b"/>
            <a:pathLst>
              <a:path w="7740015">
                <a:moveTo>
                  <a:pt x="0" y="0"/>
                </a:moveTo>
                <a:lnTo>
                  <a:pt x="7739997" y="0"/>
                </a:lnTo>
              </a:path>
            </a:pathLst>
          </a:custGeom>
          <a:ln w="6350">
            <a:solidFill>
              <a:srgbClr val="8A8C8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0" y="10597242"/>
            <a:ext cx="7740015" cy="0"/>
          </a:xfrm>
          <a:custGeom>
            <a:avLst/>
            <a:gdLst/>
            <a:ahLst/>
            <a:cxnLst/>
            <a:rect l="l" t="t" r="r" b="b"/>
            <a:pathLst>
              <a:path w="7740015">
                <a:moveTo>
                  <a:pt x="0" y="0"/>
                </a:moveTo>
                <a:lnTo>
                  <a:pt x="7739997" y="0"/>
                </a:lnTo>
              </a:path>
            </a:pathLst>
          </a:custGeom>
          <a:ln w="6350">
            <a:solidFill>
              <a:srgbClr val="8A8C8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0" y="10602008"/>
            <a:ext cx="5016500" cy="0"/>
          </a:xfrm>
          <a:custGeom>
            <a:avLst/>
            <a:gdLst/>
            <a:ahLst/>
            <a:cxnLst/>
            <a:rect l="l" t="t" r="r" b="b"/>
            <a:pathLst>
              <a:path w="5016500">
                <a:moveTo>
                  <a:pt x="0" y="0"/>
                </a:moveTo>
                <a:lnTo>
                  <a:pt x="5016138" y="0"/>
                </a:lnTo>
              </a:path>
            </a:pathLst>
          </a:custGeom>
          <a:ln w="36004">
            <a:solidFill>
              <a:srgbClr val="00A3A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0" y="10511356"/>
            <a:ext cx="4229735" cy="0"/>
          </a:xfrm>
          <a:custGeom>
            <a:avLst/>
            <a:gdLst/>
            <a:ahLst/>
            <a:cxnLst/>
            <a:rect l="l" t="t" r="r" b="b"/>
            <a:pathLst>
              <a:path w="4229735">
                <a:moveTo>
                  <a:pt x="0" y="0"/>
                </a:moveTo>
                <a:lnTo>
                  <a:pt x="4229411" y="0"/>
                </a:lnTo>
              </a:path>
            </a:pathLst>
          </a:custGeom>
          <a:ln w="36004">
            <a:solidFill>
              <a:srgbClr val="00B8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0" y="10420707"/>
            <a:ext cx="3446779" cy="0"/>
          </a:xfrm>
          <a:custGeom>
            <a:avLst/>
            <a:gdLst/>
            <a:ahLst/>
            <a:cxnLst/>
            <a:rect l="l" t="t" r="r" b="b"/>
            <a:pathLst>
              <a:path w="3446779">
                <a:moveTo>
                  <a:pt x="0" y="0"/>
                </a:moveTo>
                <a:lnTo>
                  <a:pt x="3446329" y="0"/>
                </a:lnTo>
              </a:path>
            </a:pathLst>
          </a:custGeom>
          <a:ln w="36004">
            <a:solidFill>
              <a:srgbClr val="A2DAD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20" name="object 20"/>
          <p:cNvGraphicFramePr>
            <a:graphicFrameLocks noGrp="1"/>
          </p:cNvGraphicFramePr>
          <p:nvPr/>
        </p:nvGraphicFramePr>
        <p:xfrm>
          <a:off x="590550" y="1189563"/>
          <a:ext cx="6623995" cy="497089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662280"/>
                <a:gridCol w="792343"/>
                <a:gridCol w="792343"/>
                <a:gridCol w="792343"/>
                <a:gridCol w="792343"/>
                <a:gridCol w="792343"/>
              </a:tblGrid>
              <a:tr h="351396">
                <a:tc rowSpan="2">
                  <a:txBody>
                    <a:bodyPr/>
                    <a:lstStyle/>
                    <a:p>
                      <a:pPr marL="865188" indent="-865188" algn="ctr">
                        <a:lnSpc>
                          <a:spcPct val="100000"/>
                        </a:lnSpc>
                      </a:pPr>
                      <a:r>
                        <a:rPr sz="1000" b="1" spc="-15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Наименование</a:t>
                      </a:r>
                      <a:r>
                        <a:rPr sz="1000" b="1" spc="-90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000" b="1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показателя</a:t>
                      </a:r>
                      <a:endParaRPr sz="10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 anchor="ctr"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87313" marR="68580" indent="-11113" algn="ctr">
                        <a:lnSpc>
                          <a:spcPts val="800"/>
                        </a:lnSpc>
                        <a:spcBef>
                          <a:spcPts val="240"/>
                        </a:spcBef>
                      </a:pPr>
                      <a:r>
                        <a:rPr lang="ru-RU" sz="1000" b="1" dirty="0" smtClean="0">
                          <a:solidFill>
                            <a:srgbClr val="FFFFFF"/>
                          </a:solidFill>
                          <a:latin typeface="Trebuchet MS"/>
                          <a:ea typeface="+mn-ea"/>
                          <a:cs typeface="Trebuchet MS"/>
                        </a:rPr>
                        <a:t>Бюджет</a:t>
                      </a:r>
                    </a:p>
                    <a:p>
                      <a:pPr marL="87313" marR="68580" indent="-11113" algn="ctr">
                        <a:lnSpc>
                          <a:spcPts val="800"/>
                        </a:lnSpc>
                        <a:spcBef>
                          <a:spcPts val="240"/>
                        </a:spcBef>
                      </a:pP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rebuchet MS"/>
                          <a:ea typeface="+mn-ea"/>
                          <a:cs typeface="Trebuchet MS"/>
                        </a:rPr>
                        <a:t> 201</a:t>
                      </a:r>
                      <a:r>
                        <a:rPr lang="ru-RU" sz="1000" b="1" dirty="0" smtClean="0">
                          <a:solidFill>
                            <a:srgbClr val="FFFFFF"/>
                          </a:solidFill>
                          <a:latin typeface="Trebuchet MS"/>
                          <a:ea typeface="+mn-ea"/>
                          <a:cs typeface="Trebuchet MS"/>
                        </a:rPr>
                        <a:t>8</a:t>
                      </a:r>
                      <a:r>
                        <a:rPr lang="en-US" sz="1000" b="1" dirty="0" smtClean="0">
                          <a:solidFill>
                            <a:srgbClr val="FFFFFF"/>
                          </a:solidFill>
                          <a:latin typeface="Trebuchet MS"/>
                          <a:ea typeface="+mn-ea"/>
                          <a:cs typeface="Trebuchet MS"/>
                        </a:rPr>
                        <a:t> </a:t>
                      </a:r>
                      <a:r>
                        <a:rPr lang="ru-RU" sz="1000" b="1" dirty="0" smtClean="0">
                          <a:solidFill>
                            <a:srgbClr val="FFFFFF"/>
                          </a:solidFill>
                          <a:latin typeface="Trebuchet MS"/>
                          <a:ea typeface="+mn-ea"/>
                          <a:cs typeface="Trebuchet MS"/>
                        </a:rPr>
                        <a:t>г.</a:t>
                      </a:r>
                      <a:endParaRPr lang="ru-RU" sz="1000" b="1" dirty="0">
                        <a:solidFill>
                          <a:srgbClr val="FFFFFF"/>
                        </a:solidFill>
                        <a:latin typeface="Trebuchet MS"/>
                        <a:ea typeface="+mn-ea"/>
                        <a:cs typeface="Trebuchet MS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FFFFFF"/>
                      </a:solidFill>
                      <a:prstDash val="soli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87313" marR="68580" indent="-11113" algn="ctr">
                        <a:lnSpc>
                          <a:spcPts val="800"/>
                        </a:lnSpc>
                        <a:spcBef>
                          <a:spcPts val="240"/>
                        </a:spcBef>
                      </a:pPr>
                      <a:r>
                        <a:rPr lang="ru-RU" sz="1000" b="1" dirty="0" smtClean="0">
                          <a:solidFill>
                            <a:srgbClr val="FFFFFF"/>
                          </a:solidFill>
                          <a:latin typeface="Trebuchet MS"/>
                          <a:ea typeface="+mn-ea"/>
                          <a:cs typeface="Trebuchet MS"/>
                        </a:rPr>
                        <a:t>Факт январь - декабрь</a:t>
                      </a:r>
                      <a:endParaRPr lang="ru-RU" sz="1000" b="1" dirty="0">
                        <a:solidFill>
                          <a:srgbClr val="FFFFFF"/>
                        </a:solidFill>
                        <a:latin typeface="Trebuchet MS"/>
                        <a:ea typeface="+mn-ea"/>
                        <a:cs typeface="Trebuchet MS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FFFFFF"/>
                      </a:solidFill>
                      <a:prstDash val="soli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8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FFFFFF"/>
                      </a:solidFill>
                      <a:prstDash val="solid"/>
                    </a:lnL>
                    <a:lnR w="6350">
                      <a:solidFill>
                        <a:srgbClr val="FFFFFF"/>
                      </a:solidFill>
                      <a:prstDash val="solid"/>
                    </a:lnR>
                    <a:solidFill>
                      <a:srgbClr val="00B8BE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880"/>
                        </a:lnSpc>
                        <a:spcBef>
                          <a:spcPts val="480"/>
                        </a:spcBef>
                      </a:pPr>
                      <a:r>
                        <a:rPr lang="ru-RU" sz="1000" b="1" dirty="0" smtClean="0">
                          <a:solidFill>
                            <a:srgbClr val="FFFFFF"/>
                          </a:solidFill>
                          <a:latin typeface="Trebuchet MS"/>
                          <a:ea typeface="+mn-ea"/>
                          <a:cs typeface="Trebuchet MS"/>
                        </a:rPr>
                        <a:t>Отклонение , </a:t>
                      </a:r>
                      <a:r>
                        <a:rPr sz="1000" b="1" spc="40" dirty="0" smtClean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%</a:t>
                      </a:r>
                      <a:endParaRPr sz="10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FFFFFF"/>
                      </a:solidFill>
                      <a:prstDash val="solid"/>
                    </a:lnL>
                    <a:solidFill>
                      <a:srgbClr val="00B8BE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ts val="880"/>
                        </a:lnSpc>
                      </a:pPr>
                      <a:endParaRPr sz="8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FFFFFF"/>
                      </a:solidFill>
                      <a:prstDash val="solid"/>
                    </a:lnL>
                    <a:solidFill>
                      <a:srgbClr val="00B8BE"/>
                    </a:solidFill>
                  </a:tcPr>
                </a:tc>
              </a:tr>
              <a:tr h="351396">
                <a:tc vMerge="1">
                  <a:txBody>
                    <a:bodyPr/>
                    <a:lstStyle/>
                    <a:p>
                      <a:pPr marL="866140">
                        <a:lnSpc>
                          <a:spcPct val="100000"/>
                        </a:lnSpc>
                      </a:pPr>
                      <a:endParaRPr sz="8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87313" marR="68580" indent="-11113">
                        <a:lnSpc>
                          <a:spcPts val="800"/>
                        </a:lnSpc>
                        <a:spcBef>
                          <a:spcPts val="240"/>
                        </a:spcBef>
                      </a:pPr>
                      <a:endParaRPr sz="8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000" b="1" dirty="0" smtClean="0">
                          <a:solidFill>
                            <a:srgbClr val="FFFFFF"/>
                          </a:solidFill>
                          <a:latin typeface="Trebuchet MS"/>
                          <a:ea typeface="+mn-ea"/>
                          <a:cs typeface="Trebuchet MS"/>
                        </a:rPr>
                        <a:t>2018 г.</a:t>
                      </a:r>
                      <a:endParaRPr lang="ru-RU" sz="1000" b="1" dirty="0">
                        <a:solidFill>
                          <a:srgbClr val="FFFFFF"/>
                        </a:solidFill>
                        <a:latin typeface="Trebuchet MS"/>
                        <a:ea typeface="+mn-ea"/>
                        <a:cs typeface="Trebuchet M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000" b="1" dirty="0" smtClean="0">
                          <a:solidFill>
                            <a:srgbClr val="FFFFFF"/>
                          </a:solidFill>
                          <a:latin typeface="Trebuchet MS"/>
                          <a:ea typeface="+mn-ea"/>
                          <a:cs typeface="Trebuchet MS"/>
                        </a:rPr>
                        <a:t>2017 г.</a:t>
                      </a:r>
                      <a:endParaRPr lang="ru-RU" sz="1000" b="1" dirty="0">
                        <a:solidFill>
                          <a:srgbClr val="FFFFFF"/>
                        </a:solidFill>
                        <a:latin typeface="Trebuchet MS"/>
                        <a:ea typeface="+mn-ea"/>
                        <a:cs typeface="Trebuchet M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000" b="1" dirty="0" smtClean="0">
                          <a:solidFill>
                            <a:srgbClr val="FFFFFF"/>
                          </a:solidFill>
                          <a:latin typeface="Trebuchet MS"/>
                          <a:ea typeface="+mn-ea"/>
                          <a:cs typeface="Trebuchet MS"/>
                        </a:rPr>
                        <a:t>к бюджету</a:t>
                      </a:r>
                      <a:endParaRPr lang="ru-RU" sz="1000" b="1" dirty="0">
                        <a:solidFill>
                          <a:srgbClr val="FFFFFF"/>
                        </a:solidFill>
                        <a:latin typeface="Trebuchet MS"/>
                        <a:ea typeface="+mn-ea"/>
                        <a:cs typeface="Trebuchet M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8BE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000" b="1" dirty="0" smtClean="0">
                          <a:solidFill>
                            <a:srgbClr val="FFFFFF"/>
                          </a:solidFill>
                          <a:latin typeface="Trebuchet MS"/>
                          <a:ea typeface="+mn-ea"/>
                          <a:cs typeface="Trebuchet MS"/>
                        </a:rPr>
                        <a:t>к 2017 г.</a:t>
                      </a:r>
                      <a:endParaRPr lang="ru-RU" sz="1000" b="1" dirty="0">
                        <a:solidFill>
                          <a:srgbClr val="FFFFFF"/>
                        </a:solidFill>
                        <a:latin typeface="Trebuchet MS"/>
                        <a:ea typeface="+mn-ea"/>
                        <a:cs typeface="Trebuchet M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0B8BE"/>
                    </a:solidFill>
                  </a:tcPr>
                </a:tc>
              </a:tr>
              <a:tr h="248399">
                <a:tc>
                  <a:txBody>
                    <a:bodyPr/>
                    <a:lstStyle/>
                    <a:p>
                      <a:pPr marL="32384">
                        <a:lnSpc>
                          <a:spcPct val="100000"/>
                        </a:lnSpc>
                        <a:spcBef>
                          <a:spcPts val="445"/>
                        </a:spcBef>
                      </a:pPr>
                      <a:r>
                        <a:rPr sz="1000" b="1" dirty="0">
                          <a:solidFill>
                            <a:srgbClr val="231F20"/>
                          </a:solidFill>
                          <a:latin typeface="Trebuchet MS"/>
                          <a:cs typeface="Trebuchet MS"/>
                        </a:rPr>
                        <a:t>Доходы</a:t>
                      </a:r>
                      <a:r>
                        <a:rPr sz="1000" b="1" spc="-105" dirty="0">
                          <a:solidFill>
                            <a:srgbClr val="231F2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000" b="1" spc="-20" dirty="0">
                          <a:solidFill>
                            <a:srgbClr val="231F20"/>
                          </a:solidFill>
                          <a:latin typeface="Trebuchet MS"/>
                          <a:cs typeface="Trebuchet MS"/>
                        </a:rPr>
                        <a:t>всего</a:t>
                      </a:r>
                      <a:endParaRPr sz="10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5"/>
                        </a:spcBef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Trebuchet MS"/>
                          <a:cs typeface="Trebuchet MS"/>
                        </a:rPr>
                        <a:t>842 032</a:t>
                      </a:r>
                      <a:endParaRPr sz="1000" b="1" dirty="0">
                        <a:solidFill>
                          <a:schemeClr val="tx1"/>
                        </a:solidFill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5"/>
                        </a:spcBef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Trebuchet MS"/>
                          <a:cs typeface="Trebuchet MS"/>
                        </a:rPr>
                        <a:t>836 365</a:t>
                      </a:r>
                      <a:endParaRPr sz="1000" b="1" dirty="0">
                        <a:solidFill>
                          <a:schemeClr val="tx1"/>
                        </a:solidFill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5"/>
                        </a:spcBef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Trebuchet MS"/>
                          <a:cs typeface="Trebuchet MS"/>
                        </a:rPr>
                        <a:t>758 023</a:t>
                      </a:r>
                      <a:endParaRPr sz="1000" b="1" dirty="0">
                        <a:solidFill>
                          <a:schemeClr val="tx1"/>
                        </a:solidFill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308610">
                        <a:lnSpc>
                          <a:spcPct val="100000"/>
                        </a:lnSpc>
                        <a:spcBef>
                          <a:spcPts val="445"/>
                        </a:spcBef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Trebuchet MS"/>
                          <a:cs typeface="Trebuchet MS"/>
                        </a:rPr>
                        <a:t>99,3</a:t>
                      </a:r>
                      <a:endParaRPr sz="1000" b="1" dirty="0">
                        <a:solidFill>
                          <a:schemeClr val="tx1"/>
                        </a:solidFill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307975" indent="-307975" algn="ctr">
                        <a:lnSpc>
                          <a:spcPct val="100000"/>
                        </a:lnSpc>
                        <a:spcBef>
                          <a:spcPts val="445"/>
                        </a:spcBef>
                      </a:pPr>
                      <a:r>
                        <a:rPr lang="ru-RU" sz="1000" b="1" dirty="0" smtClean="0">
                          <a:latin typeface="Trebuchet MS"/>
                          <a:cs typeface="Trebuchet MS"/>
                        </a:rPr>
                        <a:t>110,3</a:t>
                      </a:r>
                      <a:endParaRPr sz="10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248399">
                <a:tc gridSpan="6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0"/>
                        </a:spcBef>
                      </a:pPr>
                      <a:r>
                        <a:rPr sz="1000" spc="80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в</a:t>
                      </a:r>
                      <a:r>
                        <a:rPr sz="1000" spc="-105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000" spc="-30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том </a:t>
                      </a:r>
                      <a:r>
                        <a:rPr sz="1000" spc="-35" dirty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числе</a:t>
                      </a:r>
                      <a:endParaRPr sz="10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0"/>
                        </a:spcBef>
                      </a:pPr>
                      <a:endParaRPr sz="8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241289">
                <a:tc>
                  <a:txBody>
                    <a:bodyPr/>
                    <a:lstStyle/>
                    <a:p>
                      <a:pPr marL="32384">
                        <a:lnSpc>
                          <a:spcPct val="100000"/>
                        </a:lnSpc>
                        <a:spcBef>
                          <a:spcPts val="420"/>
                        </a:spcBef>
                      </a:pPr>
                      <a:r>
                        <a:rPr sz="1000" b="1" spc="-5" dirty="0">
                          <a:solidFill>
                            <a:srgbClr val="231F20"/>
                          </a:solidFill>
                          <a:latin typeface="Trebuchet MS"/>
                          <a:cs typeface="Trebuchet MS"/>
                        </a:rPr>
                        <a:t>Налоговые </a:t>
                      </a:r>
                      <a:r>
                        <a:rPr sz="1000" b="1" spc="-35" dirty="0">
                          <a:solidFill>
                            <a:srgbClr val="231F20"/>
                          </a:solidFill>
                          <a:latin typeface="Trebuchet MS"/>
                          <a:cs typeface="Trebuchet MS"/>
                        </a:rPr>
                        <a:t>и </a:t>
                      </a:r>
                      <a:r>
                        <a:rPr sz="1000" b="1" spc="-15" dirty="0" err="1" smtClean="0">
                          <a:solidFill>
                            <a:srgbClr val="231F20"/>
                          </a:solidFill>
                          <a:latin typeface="Trebuchet MS"/>
                          <a:cs typeface="Trebuchet MS"/>
                        </a:rPr>
                        <a:t>неналоговые</a:t>
                      </a:r>
                      <a:r>
                        <a:rPr sz="1000" b="1" spc="-140" dirty="0" smtClean="0">
                          <a:solidFill>
                            <a:srgbClr val="231F2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1000" b="1" spc="10" dirty="0">
                          <a:solidFill>
                            <a:srgbClr val="231F20"/>
                          </a:solidFill>
                          <a:latin typeface="Trebuchet MS"/>
                          <a:cs typeface="Trebuchet MS"/>
                        </a:rPr>
                        <a:t>доходы</a:t>
                      </a:r>
                      <a:endParaRPr sz="10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42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Trebuchet MS"/>
                          <a:cs typeface="Trebuchet MS"/>
                        </a:rPr>
                        <a:t>223 730</a:t>
                      </a: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42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Trebuchet MS"/>
                          <a:cs typeface="Trebuchet MS"/>
                        </a:rPr>
                        <a:t>223 726</a:t>
                      </a: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42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Trebuchet MS"/>
                          <a:cs typeface="Trebuchet MS"/>
                        </a:rPr>
                        <a:t>102 668</a:t>
                      </a: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30861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42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Trebuchet MS"/>
                          <a:cs typeface="Trebuchet MS"/>
                        </a:rPr>
                        <a:t>100,0</a:t>
                      </a: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307975" marR="0" indent="-307975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42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latin typeface="Trebuchet MS"/>
                          <a:cs typeface="Trebuchet MS"/>
                        </a:rPr>
                        <a:t>217,9</a:t>
                      </a: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248399">
                <a:tc>
                  <a:txBody>
                    <a:bodyPr/>
                    <a:lstStyle/>
                    <a:p>
                      <a:pPr marL="32384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45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spc="-25" dirty="0" smtClean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Налог </a:t>
                      </a:r>
                      <a:r>
                        <a:rPr lang="ru-RU" sz="1000" spc="-70" dirty="0" smtClean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на  </a:t>
                      </a:r>
                      <a:r>
                        <a:rPr lang="ru-RU" sz="1000" dirty="0" smtClean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доходы </a:t>
                      </a:r>
                      <a:r>
                        <a:rPr lang="ru-RU" sz="1000" spc="-25" dirty="0" smtClean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физических</a:t>
                      </a:r>
                      <a:r>
                        <a:rPr lang="ru-RU" sz="1000" spc="-80" dirty="0" smtClean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lang="ru-RU" sz="1000" spc="-30" dirty="0" smtClean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лиц</a:t>
                      </a:r>
                      <a:endParaRPr lang="ru-RU" sz="1000" dirty="0" smtClean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0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cs typeface="Century Gothic"/>
                        </a:rPr>
                        <a:t>156 967</a:t>
                      </a:r>
                      <a:endParaRPr sz="1000" dirty="0">
                        <a:solidFill>
                          <a:schemeClr val="tx1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0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cs typeface="Century Gothic"/>
                        </a:rPr>
                        <a:t>156 967</a:t>
                      </a:r>
                      <a:endParaRPr sz="1000" dirty="0">
                        <a:solidFill>
                          <a:schemeClr val="tx1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0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cs typeface="Century Gothic"/>
                        </a:rPr>
                        <a:t>23 290</a:t>
                      </a:r>
                      <a:endParaRPr sz="1000" dirty="0">
                        <a:solidFill>
                          <a:schemeClr val="tx1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50520">
                        <a:lnSpc>
                          <a:spcPct val="100000"/>
                        </a:lnSpc>
                        <a:spcBef>
                          <a:spcPts val="450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cs typeface="Century Gothic"/>
                        </a:rPr>
                        <a:t>100,0</a:t>
                      </a:r>
                      <a:endParaRPr sz="1000" dirty="0">
                        <a:solidFill>
                          <a:schemeClr val="tx1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9250" indent="-349250" algn="ctr">
                        <a:lnSpc>
                          <a:spcPct val="100000"/>
                        </a:lnSpc>
                        <a:spcBef>
                          <a:spcPts val="450"/>
                        </a:spcBef>
                      </a:pPr>
                      <a:r>
                        <a:rPr lang="ru-RU" sz="1000" dirty="0" smtClean="0">
                          <a:latin typeface="Century Gothic"/>
                          <a:cs typeface="Century Gothic"/>
                        </a:rPr>
                        <a:t>674,0</a:t>
                      </a:r>
                      <a:endParaRPr sz="10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8399">
                <a:tc>
                  <a:txBody>
                    <a:bodyPr/>
                    <a:lstStyle/>
                    <a:p>
                      <a:pPr marL="32384">
                        <a:lnSpc>
                          <a:spcPct val="100000"/>
                        </a:lnSpc>
                        <a:spcBef>
                          <a:spcPts val="450"/>
                        </a:spcBef>
                      </a:pPr>
                      <a:r>
                        <a:rPr lang="ru-RU" sz="1000" dirty="0" smtClean="0">
                          <a:latin typeface="Century Gothic"/>
                          <a:cs typeface="Century Gothic"/>
                        </a:rPr>
                        <a:t>Акцизы</a:t>
                      </a:r>
                      <a:endParaRPr sz="10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0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cs typeface="Century Gothic"/>
                        </a:rPr>
                        <a:t>27 426</a:t>
                      </a:r>
                      <a:endParaRPr sz="1000" dirty="0">
                        <a:solidFill>
                          <a:schemeClr val="tx1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0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cs typeface="Century Gothic"/>
                        </a:rPr>
                        <a:t>27 426</a:t>
                      </a:r>
                      <a:endParaRPr sz="1000" dirty="0">
                        <a:solidFill>
                          <a:schemeClr val="tx1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0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cs typeface="Century Gothic"/>
                        </a:rPr>
                        <a:t>25 985</a:t>
                      </a:r>
                      <a:endParaRPr sz="1000" dirty="0">
                        <a:solidFill>
                          <a:schemeClr val="tx1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321945">
                        <a:lnSpc>
                          <a:spcPct val="100000"/>
                        </a:lnSpc>
                        <a:spcBef>
                          <a:spcPts val="450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cs typeface="Century Gothic"/>
                        </a:rPr>
                        <a:t>100,0</a:t>
                      </a:r>
                      <a:endParaRPr sz="1000" dirty="0">
                        <a:solidFill>
                          <a:schemeClr val="tx1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320675" indent="-320675" algn="ctr">
                        <a:lnSpc>
                          <a:spcPct val="100000"/>
                        </a:lnSpc>
                        <a:spcBef>
                          <a:spcPts val="450"/>
                        </a:spcBef>
                      </a:pPr>
                      <a:r>
                        <a:rPr lang="ru-RU" sz="1000" dirty="0" smtClean="0">
                          <a:latin typeface="Century Gothic"/>
                          <a:cs typeface="Century Gothic"/>
                        </a:rPr>
                        <a:t>76,8</a:t>
                      </a:r>
                      <a:endParaRPr sz="10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189002">
                <a:tc>
                  <a:txBody>
                    <a:bodyPr/>
                    <a:lstStyle/>
                    <a:p>
                      <a:pPr marL="32384">
                        <a:lnSpc>
                          <a:spcPct val="100000"/>
                        </a:lnSpc>
                        <a:spcBef>
                          <a:spcPts val="450"/>
                        </a:spcBef>
                      </a:pPr>
                      <a:r>
                        <a:rPr lang="ru-RU" sz="1000" dirty="0" smtClean="0">
                          <a:latin typeface="Century Gothic"/>
                          <a:cs typeface="Century Gothic"/>
                        </a:rPr>
                        <a:t>Налог, взимаемый в связи с применением упрощенной системы налогообложения</a:t>
                      </a:r>
                      <a:endParaRPr sz="10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0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cs typeface="Century Gothic"/>
                        </a:rPr>
                        <a:t>1 497</a:t>
                      </a:r>
                      <a:endParaRPr sz="1000" dirty="0">
                        <a:solidFill>
                          <a:schemeClr val="tx1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0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cs typeface="Century Gothic"/>
                        </a:rPr>
                        <a:t>1 497</a:t>
                      </a:r>
                      <a:endParaRPr sz="1000" dirty="0">
                        <a:solidFill>
                          <a:schemeClr val="tx1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0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cs typeface="Century Gothic"/>
                        </a:rPr>
                        <a:t>1 306</a:t>
                      </a:r>
                      <a:endParaRPr sz="1000" dirty="0">
                        <a:solidFill>
                          <a:schemeClr val="tx1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50520">
                        <a:lnSpc>
                          <a:spcPct val="100000"/>
                        </a:lnSpc>
                        <a:spcBef>
                          <a:spcPts val="450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cs typeface="Century Gothic"/>
                        </a:rPr>
                        <a:t>100,0</a:t>
                      </a:r>
                      <a:endParaRPr sz="1000" dirty="0">
                        <a:solidFill>
                          <a:schemeClr val="tx1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9250" indent="-349250" algn="ctr">
                        <a:lnSpc>
                          <a:spcPct val="100000"/>
                        </a:lnSpc>
                        <a:spcBef>
                          <a:spcPts val="450"/>
                        </a:spcBef>
                      </a:pPr>
                      <a:r>
                        <a:rPr lang="ru-RU" sz="1000" dirty="0" smtClean="0">
                          <a:latin typeface="Century Gothic"/>
                          <a:cs typeface="Century Gothic"/>
                        </a:rPr>
                        <a:t>105,5</a:t>
                      </a:r>
                      <a:endParaRPr sz="10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89002">
                <a:tc>
                  <a:txBody>
                    <a:bodyPr/>
                    <a:lstStyle/>
                    <a:p>
                      <a:pPr marL="32384">
                        <a:lnSpc>
                          <a:spcPct val="100000"/>
                        </a:lnSpc>
                        <a:spcBef>
                          <a:spcPts val="450"/>
                        </a:spcBef>
                      </a:pPr>
                      <a:r>
                        <a:rPr lang="ru-RU" sz="1000" spc="-5" dirty="0" smtClean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Единый налог</a:t>
                      </a:r>
                      <a:r>
                        <a:rPr lang="ru-RU" sz="1000" spc="-5" baseline="0" dirty="0" smtClean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 на вмененный доход</a:t>
                      </a:r>
                      <a:endParaRPr sz="10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0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cs typeface="Century Gothic"/>
                        </a:rPr>
                        <a:t>3 492</a:t>
                      </a:r>
                      <a:endParaRPr sz="1000" dirty="0">
                        <a:solidFill>
                          <a:schemeClr val="tx1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0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cs typeface="Century Gothic"/>
                        </a:rPr>
                        <a:t>3 492</a:t>
                      </a:r>
                      <a:endParaRPr sz="1000" dirty="0">
                        <a:solidFill>
                          <a:schemeClr val="tx1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0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cs typeface="Century Gothic"/>
                        </a:rPr>
                        <a:t>3 542</a:t>
                      </a:r>
                      <a:endParaRPr sz="1000" dirty="0">
                        <a:solidFill>
                          <a:schemeClr val="tx1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350520">
                        <a:lnSpc>
                          <a:spcPct val="100000"/>
                        </a:lnSpc>
                        <a:spcBef>
                          <a:spcPts val="450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cs typeface="Century Gothic"/>
                        </a:rPr>
                        <a:t>100,0</a:t>
                      </a:r>
                      <a:endParaRPr sz="1000" dirty="0">
                        <a:solidFill>
                          <a:schemeClr val="tx1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349250" indent="-349250" algn="ctr">
                        <a:lnSpc>
                          <a:spcPct val="100000"/>
                        </a:lnSpc>
                        <a:spcBef>
                          <a:spcPts val="450"/>
                        </a:spcBef>
                      </a:pPr>
                      <a:r>
                        <a:rPr lang="ru-RU" sz="1000" dirty="0" smtClean="0">
                          <a:latin typeface="Century Gothic"/>
                          <a:cs typeface="Century Gothic"/>
                        </a:rPr>
                        <a:t>98,6</a:t>
                      </a:r>
                      <a:endParaRPr sz="10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169190">
                <a:tc>
                  <a:txBody>
                    <a:bodyPr/>
                    <a:lstStyle/>
                    <a:p>
                      <a:pPr marL="32384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45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spc="-2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Единый сельскохозяйственный налог</a:t>
                      </a:r>
                      <a:endParaRPr lang="ru-RU" sz="1000" spc="-25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0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cs typeface="Century Gothic"/>
                        </a:rPr>
                        <a:t>658</a:t>
                      </a:r>
                      <a:endParaRPr sz="1000" dirty="0">
                        <a:solidFill>
                          <a:schemeClr val="tx1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0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cs typeface="Century Gothic"/>
                        </a:rPr>
                        <a:t>658</a:t>
                      </a:r>
                      <a:endParaRPr sz="1000" dirty="0">
                        <a:solidFill>
                          <a:schemeClr val="tx1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0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cs typeface="Century Gothic"/>
                        </a:rPr>
                        <a:t>247</a:t>
                      </a:r>
                      <a:endParaRPr sz="1000" dirty="0">
                        <a:solidFill>
                          <a:schemeClr val="tx1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21945">
                        <a:lnSpc>
                          <a:spcPct val="100000"/>
                        </a:lnSpc>
                        <a:spcBef>
                          <a:spcPts val="450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cs typeface="Century Gothic"/>
                        </a:rPr>
                        <a:t>100,0</a:t>
                      </a:r>
                      <a:endParaRPr sz="1000" dirty="0">
                        <a:solidFill>
                          <a:schemeClr val="tx1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20675" indent="-320675" algn="ctr">
                        <a:lnSpc>
                          <a:spcPct val="100000"/>
                        </a:lnSpc>
                        <a:spcBef>
                          <a:spcPts val="450"/>
                        </a:spcBef>
                      </a:pPr>
                      <a:r>
                        <a:rPr lang="ru-RU" sz="1000" dirty="0" smtClean="0">
                          <a:latin typeface="Century Gothic"/>
                          <a:cs typeface="Century Gothic"/>
                        </a:rPr>
                        <a:t>266,4</a:t>
                      </a:r>
                      <a:endParaRPr sz="10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418">
                <a:tc>
                  <a:txBody>
                    <a:bodyPr/>
                    <a:lstStyle/>
                    <a:p>
                      <a:pPr marL="32384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45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spc="-2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Налог на патент</a:t>
                      </a:r>
                      <a:endParaRPr lang="ru-RU" sz="1000" spc="-25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0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cs typeface="Century Gothic"/>
                        </a:rPr>
                        <a:t>205</a:t>
                      </a:r>
                      <a:endParaRPr sz="1000" dirty="0">
                        <a:solidFill>
                          <a:schemeClr val="tx1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0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cs typeface="Century Gothic"/>
                        </a:rPr>
                        <a:t>205</a:t>
                      </a:r>
                      <a:endParaRPr sz="1000" dirty="0">
                        <a:solidFill>
                          <a:schemeClr val="tx1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0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cs typeface="Century Gothic"/>
                        </a:rPr>
                        <a:t>324</a:t>
                      </a:r>
                      <a:endParaRPr sz="1000" dirty="0">
                        <a:solidFill>
                          <a:schemeClr val="tx1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350520">
                        <a:lnSpc>
                          <a:spcPct val="100000"/>
                        </a:lnSpc>
                        <a:spcBef>
                          <a:spcPts val="450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cs typeface="Century Gothic"/>
                        </a:rPr>
                        <a:t>100,0</a:t>
                      </a:r>
                      <a:endParaRPr sz="1000" dirty="0">
                        <a:solidFill>
                          <a:schemeClr val="tx1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349250" indent="-349250" algn="ctr">
                        <a:lnSpc>
                          <a:spcPct val="100000"/>
                        </a:lnSpc>
                        <a:spcBef>
                          <a:spcPts val="450"/>
                        </a:spcBef>
                      </a:pPr>
                      <a:r>
                        <a:rPr lang="ru-RU" sz="1000" dirty="0" smtClean="0">
                          <a:latin typeface="Century Gothic"/>
                          <a:cs typeface="Century Gothic"/>
                        </a:rPr>
                        <a:t>63,3</a:t>
                      </a:r>
                      <a:endParaRPr sz="10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213402">
                <a:tc>
                  <a:txBody>
                    <a:bodyPr/>
                    <a:lstStyle/>
                    <a:p>
                      <a:pPr marL="32384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45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spc="-2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Налог</a:t>
                      </a:r>
                      <a:r>
                        <a:rPr lang="ru-RU" sz="1000" spc="-25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н</a:t>
                      </a:r>
                      <a:r>
                        <a:rPr lang="ru-RU" sz="1000" spc="-2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а</a:t>
                      </a:r>
                      <a:r>
                        <a:rPr lang="ru-RU" sz="1000" spc="-25" baseline="0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 имущество физических лиц</a:t>
                      </a:r>
                      <a:endParaRPr lang="ru-RU" sz="1000" spc="-25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cs typeface="Century Gothic"/>
                        </a:rPr>
                        <a:t>4 408</a:t>
                      </a:r>
                      <a:endParaRPr sz="1000" dirty="0">
                        <a:solidFill>
                          <a:schemeClr val="tx1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cs typeface="Century Gothic"/>
                        </a:rPr>
                        <a:t>4 408</a:t>
                      </a:r>
                      <a:endParaRPr sz="1000" dirty="0">
                        <a:solidFill>
                          <a:schemeClr val="tx1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cs typeface="Century Gothic"/>
                        </a:rPr>
                        <a:t>4 053</a:t>
                      </a:r>
                      <a:endParaRPr sz="1000" dirty="0">
                        <a:solidFill>
                          <a:schemeClr val="tx1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21945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cs typeface="Century Gothic"/>
                        </a:rPr>
                        <a:t>100,0</a:t>
                      </a:r>
                      <a:endParaRPr sz="1000" dirty="0">
                        <a:solidFill>
                          <a:schemeClr val="tx1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20675" indent="-320675" algn="ctr">
                        <a:lnSpc>
                          <a:spcPct val="100000"/>
                        </a:lnSpc>
                        <a:spcBef>
                          <a:spcPts val="459"/>
                        </a:spcBef>
                        <a:tabLst/>
                      </a:pPr>
                      <a:r>
                        <a:rPr lang="ru-RU" sz="1000" dirty="0" smtClean="0">
                          <a:latin typeface="Century Gothic"/>
                          <a:cs typeface="Century Gothic"/>
                        </a:rPr>
                        <a:t>108,8</a:t>
                      </a:r>
                      <a:endParaRPr sz="10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206">
                <a:tc>
                  <a:txBody>
                    <a:bodyPr/>
                    <a:lstStyle/>
                    <a:p>
                      <a:pPr marL="32384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45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spc="-2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Земельный налог</a:t>
                      </a:r>
                      <a:endParaRPr lang="ru-RU" sz="1000" spc="-25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0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cs typeface="Century Gothic"/>
                        </a:rPr>
                        <a:t>5 565</a:t>
                      </a:r>
                      <a:endParaRPr sz="1000" dirty="0">
                        <a:solidFill>
                          <a:schemeClr val="tx1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0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cs typeface="Century Gothic"/>
                        </a:rPr>
                        <a:t>5 565</a:t>
                      </a:r>
                      <a:endParaRPr sz="1000" dirty="0">
                        <a:solidFill>
                          <a:schemeClr val="tx1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0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cs typeface="Century Gothic"/>
                        </a:rPr>
                        <a:t>7 012</a:t>
                      </a:r>
                      <a:endParaRPr lang="ru-RU" sz="1000" dirty="0">
                        <a:solidFill>
                          <a:schemeClr val="tx1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321945">
                        <a:lnSpc>
                          <a:spcPct val="100000"/>
                        </a:lnSpc>
                        <a:spcBef>
                          <a:spcPts val="450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cs typeface="Century Gothic"/>
                        </a:rPr>
                        <a:t>100,0</a:t>
                      </a:r>
                      <a:endParaRPr sz="1000" dirty="0">
                        <a:solidFill>
                          <a:schemeClr val="tx1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320675" indent="-320675" algn="ctr">
                        <a:lnSpc>
                          <a:spcPct val="100000"/>
                        </a:lnSpc>
                        <a:spcBef>
                          <a:spcPts val="450"/>
                        </a:spcBef>
                      </a:pPr>
                      <a:r>
                        <a:rPr lang="ru-RU" sz="1000" dirty="0" smtClean="0">
                          <a:latin typeface="Century Gothic"/>
                          <a:cs typeface="Century Gothic"/>
                        </a:rPr>
                        <a:t>79,4</a:t>
                      </a:r>
                      <a:endParaRPr sz="10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192010">
                <a:tc>
                  <a:txBody>
                    <a:bodyPr/>
                    <a:lstStyle/>
                    <a:p>
                      <a:pPr marL="32384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45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spc="-2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Госпошлина</a:t>
                      </a:r>
                      <a:endParaRPr lang="ru-RU" sz="1000" spc="-25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0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cs typeface="Century Gothic"/>
                        </a:rPr>
                        <a:t>2 266</a:t>
                      </a:r>
                      <a:endParaRPr sz="1000" dirty="0">
                        <a:solidFill>
                          <a:schemeClr val="tx1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0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cs typeface="Century Gothic"/>
                        </a:rPr>
                        <a:t>2 266</a:t>
                      </a:r>
                      <a:endParaRPr sz="1000" dirty="0">
                        <a:solidFill>
                          <a:schemeClr val="tx1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0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cs typeface="Century Gothic"/>
                        </a:rPr>
                        <a:t>1 655</a:t>
                      </a:r>
                      <a:endParaRPr sz="1000" dirty="0">
                        <a:solidFill>
                          <a:schemeClr val="tx1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21945">
                        <a:lnSpc>
                          <a:spcPct val="100000"/>
                        </a:lnSpc>
                        <a:spcBef>
                          <a:spcPts val="450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cs typeface="Century Gothic"/>
                        </a:rPr>
                        <a:t>100,0</a:t>
                      </a:r>
                      <a:endParaRPr sz="1000" dirty="0">
                        <a:solidFill>
                          <a:schemeClr val="tx1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20675" indent="-320675" algn="ctr">
                        <a:lnSpc>
                          <a:spcPct val="100000"/>
                        </a:lnSpc>
                        <a:spcBef>
                          <a:spcPts val="450"/>
                        </a:spcBef>
                      </a:pPr>
                      <a:r>
                        <a:rPr lang="ru-RU" sz="1000" dirty="0" smtClean="0">
                          <a:latin typeface="Century Gothic"/>
                          <a:cs typeface="Century Gothic"/>
                        </a:rPr>
                        <a:t>136,9</a:t>
                      </a:r>
                      <a:endParaRPr sz="10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608">
                <a:tc>
                  <a:txBody>
                    <a:bodyPr/>
                    <a:lstStyle/>
                    <a:p>
                      <a:pPr marL="32384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45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spc="-25" dirty="0" smtClean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Арендная плата за земельные</a:t>
                      </a:r>
                      <a:r>
                        <a:rPr lang="ru-RU" sz="1000" spc="-25" baseline="0" dirty="0" smtClean="0">
                          <a:solidFill>
                            <a:srgbClr val="231F20"/>
                          </a:solidFill>
                          <a:latin typeface="Century Gothic"/>
                          <a:cs typeface="Century Gothic"/>
                        </a:rPr>
                        <a:t> участки</a:t>
                      </a:r>
                      <a:endParaRPr lang="ru-RU" sz="1000" spc="-25" dirty="0" smtClean="0">
                        <a:solidFill>
                          <a:srgbClr val="231F20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0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cs typeface="Century Gothic"/>
                        </a:rPr>
                        <a:t>3 483</a:t>
                      </a:r>
                      <a:endParaRPr sz="1000" dirty="0">
                        <a:solidFill>
                          <a:schemeClr val="tx1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0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cs typeface="Century Gothic"/>
                        </a:rPr>
                        <a:t>3 483</a:t>
                      </a:r>
                      <a:endParaRPr sz="1000" dirty="0">
                        <a:solidFill>
                          <a:schemeClr val="tx1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0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cs typeface="Century Gothic"/>
                        </a:rPr>
                        <a:t>4 479</a:t>
                      </a:r>
                      <a:endParaRPr sz="1000" dirty="0">
                        <a:solidFill>
                          <a:schemeClr val="tx1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321945">
                        <a:lnSpc>
                          <a:spcPct val="100000"/>
                        </a:lnSpc>
                        <a:spcBef>
                          <a:spcPts val="450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cs typeface="Century Gothic"/>
                        </a:rPr>
                        <a:t>100,0</a:t>
                      </a:r>
                      <a:endParaRPr sz="1000" dirty="0">
                        <a:solidFill>
                          <a:schemeClr val="tx1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320675" indent="-320675" algn="ctr">
                        <a:lnSpc>
                          <a:spcPct val="100000"/>
                        </a:lnSpc>
                        <a:spcBef>
                          <a:spcPts val="450"/>
                        </a:spcBef>
                      </a:pPr>
                      <a:r>
                        <a:rPr lang="ru-RU" sz="1000" dirty="0" smtClean="0">
                          <a:latin typeface="Century Gothic"/>
                          <a:cs typeface="Century Gothic"/>
                        </a:rPr>
                        <a:t>77,8</a:t>
                      </a:r>
                      <a:endParaRPr sz="10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32384">
                        <a:lnSpc>
                          <a:spcPct val="100000"/>
                        </a:lnSpc>
                        <a:spcBef>
                          <a:spcPts val="450"/>
                        </a:spcBef>
                      </a:pPr>
                      <a:r>
                        <a:rPr lang="ru-RU" sz="1000" dirty="0" smtClean="0">
                          <a:latin typeface="Century Gothic"/>
                          <a:cs typeface="Century Gothic"/>
                        </a:rPr>
                        <a:t>Доход от сдачи в аренду имущества</a:t>
                      </a:r>
                      <a:endParaRPr sz="10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0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cs typeface="Century Gothic"/>
                        </a:rPr>
                        <a:t>11 957</a:t>
                      </a:r>
                      <a:endParaRPr sz="1000" dirty="0">
                        <a:solidFill>
                          <a:schemeClr val="tx1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0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cs typeface="Century Gothic"/>
                        </a:rPr>
                        <a:t>11 956</a:t>
                      </a:r>
                      <a:endParaRPr sz="1000" dirty="0">
                        <a:solidFill>
                          <a:schemeClr val="tx1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0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cs typeface="Century Gothic"/>
                        </a:rPr>
                        <a:t>11 335</a:t>
                      </a:r>
                      <a:endParaRPr sz="1000" dirty="0">
                        <a:solidFill>
                          <a:schemeClr val="tx1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50520">
                        <a:lnSpc>
                          <a:spcPct val="100000"/>
                        </a:lnSpc>
                        <a:spcBef>
                          <a:spcPts val="450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cs typeface="Century Gothic"/>
                        </a:rPr>
                        <a:t>100,0</a:t>
                      </a:r>
                      <a:endParaRPr sz="1000" dirty="0">
                        <a:solidFill>
                          <a:schemeClr val="tx1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49250" indent="-349250" algn="ctr">
                        <a:lnSpc>
                          <a:spcPct val="100000"/>
                        </a:lnSpc>
                        <a:spcBef>
                          <a:spcPts val="450"/>
                        </a:spcBef>
                      </a:pPr>
                      <a:r>
                        <a:rPr lang="ru-RU" sz="1000" dirty="0" smtClean="0">
                          <a:latin typeface="Century Gothic"/>
                          <a:cs typeface="Century Gothic"/>
                        </a:rPr>
                        <a:t>105,5</a:t>
                      </a:r>
                      <a:endParaRPr sz="10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32384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45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spc="-2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Платежи при пользовании природными ресурсами</a:t>
                      </a:r>
                      <a:endParaRPr lang="ru-RU" sz="1000" spc="-25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cs typeface="Century Gothic"/>
                        </a:rPr>
                        <a:t>23</a:t>
                      </a:r>
                      <a:endParaRPr sz="1000" dirty="0">
                        <a:solidFill>
                          <a:schemeClr val="tx1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cs typeface="Century Gothic"/>
                        </a:rPr>
                        <a:t>23</a:t>
                      </a:r>
                      <a:endParaRPr sz="1000" dirty="0">
                        <a:solidFill>
                          <a:schemeClr val="tx1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cs typeface="Century Gothic"/>
                        </a:rPr>
                        <a:t>49</a:t>
                      </a:r>
                      <a:endParaRPr sz="1000" dirty="0">
                        <a:solidFill>
                          <a:schemeClr val="tx1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350520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cs typeface="Century Gothic"/>
                        </a:rPr>
                        <a:t>100,0</a:t>
                      </a:r>
                      <a:endParaRPr sz="1000" dirty="0">
                        <a:solidFill>
                          <a:schemeClr val="tx1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349250" indent="-349250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cs typeface="Century Gothic"/>
                        </a:rPr>
                        <a:t>46,9</a:t>
                      </a:r>
                      <a:endParaRPr sz="1000" dirty="0">
                        <a:solidFill>
                          <a:schemeClr val="tx1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32384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45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spc="-2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Доходы от платных услуг</a:t>
                      </a:r>
                      <a:endParaRPr lang="ru-RU" sz="1000" spc="-25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cs typeface="Century Gothic"/>
                        </a:rPr>
                        <a:t>1 180</a:t>
                      </a:r>
                      <a:endParaRPr sz="1000" dirty="0">
                        <a:solidFill>
                          <a:schemeClr val="tx1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cs typeface="Century Gothic"/>
                        </a:rPr>
                        <a:t>1 180</a:t>
                      </a:r>
                      <a:endParaRPr sz="1000" dirty="0">
                        <a:solidFill>
                          <a:schemeClr val="tx1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cs typeface="Century Gothic"/>
                        </a:rPr>
                        <a:t>15 049</a:t>
                      </a:r>
                      <a:endParaRPr sz="1000" dirty="0">
                        <a:solidFill>
                          <a:schemeClr val="tx1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21945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cs typeface="Century Gothic"/>
                        </a:rPr>
                        <a:t>100,0</a:t>
                      </a:r>
                      <a:endParaRPr sz="1000" dirty="0">
                        <a:solidFill>
                          <a:schemeClr val="tx1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20675" indent="-320675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lang="ru-RU" sz="1000" dirty="0" smtClean="0">
                          <a:latin typeface="Century Gothic"/>
                          <a:cs typeface="Century Gothic"/>
                        </a:rPr>
                        <a:t>7,8</a:t>
                      </a:r>
                      <a:endParaRPr sz="10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32384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45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spc="-2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Доходы от продажи активов</a:t>
                      </a:r>
                      <a:endParaRPr lang="ru-RU" sz="1000" spc="-25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cs typeface="Century Gothic"/>
                        </a:rPr>
                        <a:t>1 251</a:t>
                      </a:r>
                      <a:endParaRPr sz="1000" dirty="0">
                        <a:solidFill>
                          <a:schemeClr val="tx1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cs typeface="Century Gothic"/>
                        </a:rPr>
                        <a:t>1 251</a:t>
                      </a:r>
                      <a:endParaRPr sz="1000" dirty="0">
                        <a:solidFill>
                          <a:schemeClr val="tx1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cs typeface="Century Gothic"/>
                        </a:rPr>
                        <a:t>801</a:t>
                      </a:r>
                      <a:endParaRPr sz="1000" dirty="0">
                        <a:solidFill>
                          <a:schemeClr val="tx1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350520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cs typeface="Century Gothic"/>
                        </a:rPr>
                        <a:t>100,0</a:t>
                      </a:r>
                      <a:endParaRPr sz="1000" dirty="0">
                        <a:solidFill>
                          <a:schemeClr val="tx1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349250" indent="-349250" algn="ct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lang="ru-RU" sz="1000" dirty="0" smtClean="0">
                          <a:latin typeface="Century Gothic"/>
                          <a:cs typeface="Century Gothic"/>
                        </a:rPr>
                        <a:t>156,2</a:t>
                      </a:r>
                      <a:endParaRPr sz="10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32384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45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spc="-25" dirty="0" smtClean="0">
                          <a:solidFill>
                            <a:srgbClr val="231F20"/>
                          </a:solidFill>
                          <a:latin typeface="Century Gothic"/>
                          <a:ea typeface="+mn-ea"/>
                          <a:cs typeface="Century Gothic"/>
                        </a:rPr>
                        <a:t>Штрафные санкции, возмещение ущерба</a:t>
                      </a:r>
                      <a:endParaRPr lang="ru-RU" sz="1000" spc="-25" dirty="0">
                        <a:solidFill>
                          <a:srgbClr val="231F20"/>
                        </a:solidFill>
                        <a:latin typeface="Century Gothic"/>
                        <a:ea typeface="+mn-ea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cs typeface="Century Gothic"/>
                        </a:rPr>
                        <a:t>3 352</a:t>
                      </a:r>
                      <a:endParaRPr sz="1000" dirty="0">
                        <a:solidFill>
                          <a:schemeClr val="tx1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cs typeface="Century Gothic"/>
                        </a:rPr>
                        <a:t>3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Century Gothic"/>
                          <a:cs typeface="Century Gothic"/>
                        </a:rPr>
                        <a:t> 349</a:t>
                      </a:r>
                      <a:endParaRPr sz="1000" dirty="0">
                        <a:solidFill>
                          <a:schemeClr val="tx1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cs typeface="Century Gothic"/>
                        </a:rPr>
                        <a:t>3 547</a:t>
                      </a:r>
                      <a:endParaRPr sz="1000" dirty="0">
                        <a:solidFill>
                          <a:schemeClr val="tx1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21310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Century Gothic"/>
                          <a:cs typeface="Century Gothic"/>
                        </a:rPr>
                        <a:t>100,0</a:t>
                      </a:r>
                      <a:endParaRPr sz="1000" dirty="0">
                        <a:solidFill>
                          <a:schemeClr val="tx1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20675" indent="-320675" algn="ctr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lang="ru-RU" sz="1000" dirty="0" smtClean="0">
                          <a:latin typeface="Century Gothic"/>
                          <a:cs typeface="Century Gothic"/>
                        </a:rPr>
                        <a:t>94,4</a:t>
                      </a:r>
                      <a:endParaRPr sz="1000" dirty="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399">
                <a:tc>
                  <a:txBody>
                    <a:bodyPr/>
                    <a:lstStyle/>
                    <a:p>
                      <a:pPr marL="32384">
                        <a:lnSpc>
                          <a:spcPct val="100000"/>
                        </a:lnSpc>
                        <a:spcBef>
                          <a:spcPts val="420"/>
                        </a:spcBef>
                      </a:pPr>
                      <a:r>
                        <a:rPr lang="ru-RU" sz="1000" b="1" spc="10" dirty="0" smtClean="0">
                          <a:solidFill>
                            <a:srgbClr val="231F20"/>
                          </a:solidFill>
                          <a:latin typeface="Trebuchet MS"/>
                          <a:cs typeface="Trebuchet MS"/>
                        </a:rPr>
                        <a:t>Безвозмездные</a:t>
                      </a:r>
                      <a:r>
                        <a:rPr lang="ru-RU" sz="1000" b="1" spc="-85" dirty="0" smtClean="0">
                          <a:solidFill>
                            <a:srgbClr val="231F20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lang="ru-RU" sz="1000" b="1" spc="-15" dirty="0" smtClean="0">
                          <a:solidFill>
                            <a:srgbClr val="231F20"/>
                          </a:solidFill>
                          <a:latin typeface="Trebuchet MS"/>
                          <a:cs typeface="Trebuchet MS"/>
                        </a:rPr>
                        <a:t>поступления</a:t>
                      </a:r>
                      <a:endParaRPr lang="ru-RU" sz="10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20"/>
                        </a:spcBef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Trebuchet MS"/>
                          <a:cs typeface="Trebuchet MS"/>
                        </a:rPr>
                        <a:t>618 302</a:t>
                      </a:r>
                      <a:endParaRPr lang="ru-RU" sz="1000" b="1" dirty="0">
                        <a:solidFill>
                          <a:schemeClr val="tx1"/>
                        </a:solidFill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20"/>
                        </a:spcBef>
                      </a:pPr>
                      <a:r>
                        <a:rPr lang="ru-RU" sz="1000" b="1" dirty="0" smtClean="0">
                          <a:latin typeface="Trebuchet MS"/>
                          <a:cs typeface="Trebuchet MS"/>
                        </a:rPr>
                        <a:t>612</a:t>
                      </a:r>
                      <a:r>
                        <a:rPr lang="ru-RU" sz="1000" b="1" baseline="0" dirty="0" smtClean="0">
                          <a:latin typeface="Trebuchet MS"/>
                          <a:cs typeface="Trebuchet MS"/>
                        </a:rPr>
                        <a:t> 639</a:t>
                      </a:r>
                      <a:endParaRPr lang="ru-RU" sz="10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20"/>
                        </a:spcBef>
                      </a:pPr>
                      <a:r>
                        <a:rPr lang="ru-RU" sz="1000" b="1" dirty="0" smtClean="0">
                          <a:latin typeface="Trebuchet MS"/>
                          <a:cs typeface="Trebuchet MS"/>
                        </a:rPr>
                        <a:t>655 355</a:t>
                      </a:r>
                      <a:endParaRPr lang="ru-RU" sz="1000" b="1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349885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45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Trebuchet MS"/>
                          <a:cs typeface="Trebuchet MS"/>
                        </a:rPr>
                        <a:t>99,1</a:t>
                      </a: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B8BE"/>
                      </a:solidFill>
                      <a:prstDash val="solid"/>
                    </a:lnT>
                    <a:lnB w="6350">
                      <a:solidFill>
                        <a:srgbClr val="00B8BE"/>
                      </a:solidFill>
                      <a:prstDash val="solid"/>
                    </a:lnB>
                    <a:solidFill>
                      <a:srgbClr val="B9E3E5"/>
                    </a:solidFill>
                  </a:tcPr>
                </a:tc>
                <a:tc>
                  <a:txBody>
                    <a:bodyPr/>
                    <a:lstStyle/>
                    <a:p>
                      <a:pPr marL="349250" marR="0" indent="-34925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45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latin typeface="Trebuchet MS"/>
                          <a:cs typeface="Trebuchet MS"/>
                        </a:rPr>
                        <a:t>93,5</a:t>
                      </a:r>
                    </a:p>
                  </a:txBody>
                  <a:tcPr marL="0" marR="0" marT="0" marB="0">
                    <a:lnL w="6350">
                      <a:solidFill>
                        <a:srgbClr val="00B8BE"/>
                      </a:solidFill>
                      <a:prstDash val="solid"/>
                    </a:lnL>
                    <a:lnR w="6350">
                      <a:solidFill>
                        <a:srgbClr val="00B8BE"/>
                      </a:solidFill>
                      <a:prstDash val="solid"/>
                    </a:lnR>
                    <a:lnT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8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E3E5"/>
                    </a:solidFill>
                  </a:tcPr>
                </a:tc>
              </a:tr>
            </a:tbl>
          </a:graphicData>
        </a:graphic>
      </p:graphicFrame>
      <p:sp>
        <p:nvSpPr>
          <p:cNvPr id="23" name="object 23"/>
          <p:cNvSpPr txBox="1"/>
          <p:nvPr/>
        </p:nvSpPr>
        <p:spPr>
          <a:xfrm>
            <a:off x="635299" y="390741"/>
            <a:ext cx="3094990" cy="6001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82245">
              <a:lnSpc>
                <a:spcPct val="100000"/>
              </a:lnSpc>
              <a:tabLst>
                <a:tab pos="542290" algn="l"/>
              </a:tabLst>
            </a:pPr>
            <a:r>
              <a:rPr sz="1800" b="1" spc="-22" baseline="2314" dirty="0">
                <a:solidFill>
                  <a:srgbClr val="009DA2"/>
                </a:solidFill>
                <a:latin typeface="Trebuchet MS"/>
                <a:cs typeface="Trebuchet MS"/>
              </a:rPr>
              <a:t>	</a:t>
            </a:r>
            <a:r>
              <a:rPr sz="1200" b="1" spc="-5" dirty="0">
                <a:solidFill>
                  <a:srgbClr val="FFFFFF"/>
                </a:solidFill>
                <a:latin typeface="Trebuchet MS"/>
                <a:cs typeface="Trebuchet MS"/>
              </a:rPr>
              <a:t>ОСНОВНЫЕ ПАРАМЕТРЫ</a:t>
            </a:r>
            <a:r>
              <a:rPr sz="1200" b="1" spc="-20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b="1" spc="-45" dirty="0">
                <a:solidFill>
                  <a:srgbClr val="FFFFFF"/>
                </a:solidFill>
                <a:latin typeface="Trebuchet MS"/>
                <a:cs typeface="Trebuchet MS"/>
              </a:rPr>
              <a:t>БЮДЖЕТА</a:t>
            </a:r>
            <a:endParaRPr sz="1200" dirty="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500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1200" b="1" spc="-30" dirty="0" err="1" smtClean="0">
                <a:solidFill>
                  <a:srgbClr val="00B8BE"/>
                </a:solidFill>
                <a:latin typeface="Trebuchet MS"/>
                <a:cs typeface="Trebuchet MS"/>
              </a:rPr>
              <a:t>Исполнение</a:t>
            </a:r>
            <a:r>
              <a:rPr sz="1200" b="1" spc="-15" dirty="0" smtClean="0">
                <a:solidFill>
                  <a:srgbClr val="00B8BE"/>
                </a:solidFill>
                <a:latin typeface="Trebuchet MS"/>
                <a:cs typeface="Trebuchet MS"/>
              </a:rPr>
              <a:t> </a:t>
            </a:r>
            <a:r>
              <a:rPr lang="ru-RU" sz="1200" b="1" spc="-15" dirty="0" smtClean="0">
                <a:solidFill>
                  <a:srgbClr val="00B8BE"/>
                </a:solidFill>
                <a:latin typeface="Trebuchet MS"/>
                <a:cs typeface="Trebuchet MS"/>
              </a:rPr>
              <a:t> </a:t>
            </a:r>
            <a:r>
              <a:rPr sz="1200" b="1" spc="5" dirty="0" err="1" smtClean="0">
                <a:solidFill>
                  <a:srgbClr val="00B8BE"/>
                </a:solidFill>
                <a:latin typeface="Trebuchet MS"/>
                <a:cs typeface="Trebuchet MS"/>
              </a:rPr>
              <a:t>бюджета</a:t>
            </a:r>
            <a:r>
              <a:rPr sz="1200" b="1" spc="5" dirty="0" smtClean="0">
                <a:solidFill>
                  <a:srgbClr val="00B8BE"/>
                </a:solidFill>
                <a:latin typeface="Trebuchet MS"/>
                <a:cs typeface="Trebuchet MS"/>
              </a:rPr>
              <a:t> </a:t>
            </a:r>
            <a:r>
              <a:rPr sz="1200" b="1" spc="-15" dirty="0" err="1">
                <a:solidFill>
                  <a:srgbClr val="00B8BE"/>
                </a:solidFill>
                <a:latin typeface="Trebuchet MS"/>
                <a:cs typeface="Trebuchet MS"/>
              </a:rPr>
              <a:t>по</a:t>
            </a:r>
            <a:r>
              <a:rPr sz="1200" b="1" spc="-225" dirty="0">
                <a:solidFill>
                  <a:srgbClr val="00B8BE"/>
                </a:solidFill>
                <a:latin typeface="Trebuchet MS"/>
                <a:cs typeface="Trebuchet MS"/>
              </a:rPr>
              <a:t> </a:t>
            </a:r>
            <a:r>
              <a:rPr lang="en-US" sz="1200" b="1" spc="-225" dirty="0" smtClean="0">
                <a:solidFill>
                  <a:srgbClr val="00B8BE"/>
                </a:solidFill>
                <a:latin typeface="Trebuchet MS"/>
                <a:cs typeface="Trebuchet MS"/>
              </a:rPr>
              <a:t> </a:t>
            </a:r>
            <a:r>
              <a:rPr sz="1200" b="1" spc="5" dirty="0" err="1" smtClean="0">
                <a:solidFill>
                  <a:srgbClr val="00B8BE"/>
                </a:solidFill>
                <a:latin typeface="Trebuchet MS"/>
                <a:cs typeface="Trebuchet MS"/>
              </a:rPr>
              <a:t>доходам</a:t>
            </a:r>
            <a:endParaRPr sz="1200" dirty="0">
              <a:latin typeface="Trebuchet MS"/>
              <a:cs typeface="Trebuchet MS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6762419" y="925436"/>
            <a:ext cx="686131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1000" b="1" spc="-25" dirty="0" err="1" smtClean="0">
                <a:solidFill>
                  <a:srgbClr val="00B8BE"/>
                </a:solidFill>
                <a:latin typeface="Trebuchet MS"/>
                <a:cs typeface="Trebuchet MS"/>
              </a:rPr>
              <a:t>тыс</a:t>
            </a:r>
            <a:r>
              <a:rPr sz="1000" b="1" spc="-25" dirty="0" smtClean="0">
                <a:solidFill>
                  <a:srgbClr val="00B8BE"/>
                </a:solidFill>
                <a:latin typeface="Trebuchet MS"/>
                <a:cs typeface="Trebuchet MS"/>
              </a:rPr>
              <a:t>.</a:t>
            </a:r>
            <a:r>
              <a:rPr sz="1000" b="1" spc="-145" dirty="0" smtClean="0">
                <a:solidFill>
                  <a:srgbClr val="00B8BE"/>
                </a:solidFill>
                <a:latin typeface="Trebuchet MS"/>
                <a:cs typeface="Trebuchet MS"/>
              </a:rPr>
              <a:t> </a:t>
            </a:r>
            <a:r>
              <a:rPr sz="1000" b="1" spc="-35" dirty="0">
                <a:solidFill>
                  <a:srgbClr val="00B8BE"/>
                </a:solidFill>
                <a:latin typeface="Trebuchet MS"/>
                <a:cs typeface="Trebuchet MS"/>
              </a:rPr>
              <a:t>руб.</a:t>
            </a:r>
            <a:endParaRPr sz="1000" dirty="0">
              <a:latin typeface="Trebuchet MS"/>
              <a:cs typeface="Trebuchet MS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590550" y="6521450"/>
            <a:ext cx="6624320" cy="0"/>
          </a:xfrm>
          <a:custGeom>
            <a:avLst/>
            <a:gdLst/>
            <a:ahLst/>
            <a:cxnLst/>
            <a:rect l="l" t="t" r="r" b="b"/>
            <a:pathLst>
              <a:path w="6624320">
                <a:moveTo>
                  <a:pt x="0" y="0"/>
                </a:moveTo>
                <a:lnTo>
                  <a:pt x="6624002" y="0"/>
                </a:lnTo>
              </a:path>
            </a:pathLst>
          </a:custGeom>
          <a:ln w="9525">
            <a:solidFill>
              <a:srgbClr val="8A8C8E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/>
          <p:nvPr/>
        </p:nvSpPr>
        <p:spPr>
          <a:xfrm>
            <a:off x="743299" y="6860499"/>
            <a:ext cx="3175635" cy="355481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/>
            <a:r>
              <a:rPr lang="ru-RU" sz="1050" dirty="0" smtClean="0">
                <a:solidFill>
                  <a:srgbClr val="231F20"/>
                </a:solidFill>
                <a:latin typeface="Century Gothic"/>
                <a:cs typeface="Century Gothic"/>
              </a:rPr>
              <a:t>С 1 января 2018 года в бюджет Шалинского городского округа  зачисляется  от  налога  на доходы физических лиц:</a:t>
            </a:r>
          </a:p>
          <a:p>
            <a:pPr algn="just"/>
            <a:r>
              <a:rPr lang="ru-RU" sz="1050" dirty="0" smtClean="0">
                <a:solidFill>
                  <a:srgbClr val="231F20"/>
                </a:solidFill>
                <a:latin typeface="Century Gothic"/>
                <a:cs typeface="Century Gothic"/>
              </a:rPr>
              <a:t>- 15% (в соответствии с Бюджетным  кодексом Российской Федерации);</a:t>
            </a:r>
          </a:p>
          <a:p>
            <a:pPr algn="just"/>
            <a:r>
              <a:rPr lang="ru-RU" sz="1050" dirty="0" smtClean="0">
                <a:solidFill>
                  <a:srgbClr val="231F20"/>
                </a:solidFill>
                <a:latin typeface="Century Gothic"/>
                <a:cs typeface="Century Gothic"/>
              </a:rPr>
              <a:t>-  1% (в соответствии с законом Свердловской  области от 12 октября 2015 года № 99 – ОЗ «О внесении  изменений в закон Свердловской области «Об установлении единых нормативов отчислений в бюджеты муниципальных образований, расположенных на территории Свердловской области, от налога на доходы физических лиц, подлежащего зачислению в областной бюджет»). В структуре налоговых и неналоговых доходов более 22,7% составляет  поступление налога на доходы физических лиц. </a:t>
            </a:r>
          </a:p>
          <a:p>
            <a:pPr algn="just"/>
            <a:r>
              <a:rPr lang="ru-RU" sz="1050" dirty="0" smtClean="0"/>
              <a:t>   </a:t>
            </a:r>
          </a:p>
          <a:p>
            <a:pPr algn="just"/>
            <a:r>
              <a:rPr lang="ru-RU" sz="1050" dirty="0" smtClean="0"/>
              <a:t>    </a:t>
            </a:r>
          </a:p>
          <a:p>
            <a:pPr algn="just"/>
            <a:r>
              <a:rPr lang="ru-RU" sz="1050" dirty="0" smtClean="0"/>
              <a:t> </a:t>
            </a:r>
          </a:p>
          <a:p>
            <a:pPr algn="just"/>
            <a:r>
              <a:rPr lang="ru-RU" sz="1050" dirty="0" smtClean="0"/>
              <a:t>       </a:t>
            </a:r>
            <a:endParaRPr sz="1050" dirty="0">
              <a:latin typeface="Century Gothic"/>
              <a:cs typeface="Century Gothic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4109300" y="6860499"/>
            <a:ext cx="3175635" cy="157196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just">
              <a:lnSpc>
                <a:spcPct val="104200"/>
              </a:lnSpc>
            </a:pPr>
            <a:r>
              <a:rPr lang="ru-RU" sz="1100" dirty="0" smtClean="0">
                <a:solidFill>
                  <a:srgbClr val="231F20"/>
                </a:solidFill>
                <a:latin typeface="Century Gothic"/>
                <a:cs typeface="Century Gothic"/>
              </a:rPr>
              <a:t>С 1 января 2016 года в  бюджет  Шалинского городского  округа в соответствии с законом Свердловской области  зачисляется 15% налоговых доходов  областного  бюджета от налога, взимаемого в связи с применением упрощенной системы налогообложения, подлежащего зачислению в областной бюджет. </a:t>
            </a:r>
            <a:endParaRPr sz="800" dirty="0">
              <a:latin typeface="Century Gothic"/>
              <a:cs typeface="Century Gothic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646964" y="6877037"/>
            <a:ext cx="55244" cy="90170"/>
          </a:xfrm>
          <a:custGeom>
            <a:avLst/>
            <a:gdLst/>
            <a:ahLst/>
            <a:cxnLst/>
            <a:rect l="l" t="t" r="r" b="b"/>
            <a:pathLst>
              <a:path w="55245" h="90170">
                <a:moveTo>
                  <a:pt x="15036" y="0"/>
                </a:moveTo>
                <a:lnTo>
                  <a:pt x="8305" y="0"/>
                </a:lnTo>
                <a:lnTo>
                  <a:pt x="0" y="8305"/>
                </a:lnTo>
                <a:lnTo>
                  <a:pt x="0" y="15036"/>
                </a:lnTo>
                <a:lnTo>
                  <a:pt x="29895" y="44932"/>
                </a:lnTo>
                <a:lnTo>
                  <a:pt x="0" y="74828"/>
                </a:lnTo>
                <a:lnTo>
                  <a:pt x="0" y="81572"/>
                </a:lnTo>
                <a:lnTo>
                  <a:pt x="8305" y="89877"/>
                </a:lnTo>
                <a:lnTo>
                  <a:pt x="15036" y="89877"/>
                </a:lnTo>
                <a:lnTo>
                  <a:pt x="54140" y="50774"/>
                </a:lnTo>
                <a:lnTo>
                  <a:pt x="55168" y="47828"/>
                </a:lnTo>
                <a:lnTo>
                  <a:pt x="55016" y="44932"/>
                </a:lnTo>
                <a:lnTo>
                  <a:pt x="55168" y="42049"/>
                </a:lnTo>
                <a:lnTo>
                  <a:pt x="54140" y="39103"/>
                </a:lnTo>
                <a:lnTo>
                  <a:pt x="15036" y="0"/>
                </a:lnTo>
                <a:close/>
              </a:path>
            </a:pathLst>
          </a:custGeom>
          <a:solidFill>
            <a:srgbClr val="5388C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4012958" y="6877037"/>
            <a:ext cx="55244" cy="90170"/>
          </a:xfrm>
          <a:custGeom>
            <a:avLst/>
            <a:gdLst/>
            <a:ahLst/>
            <a:cxnLst/>
            <a:rect l="l" t="t" r="r" b="b"/>
            <a:pathLst>
              <a:path w="55245" h="90170">
                <a:moveTo>
                  <a:pt x="15036" y="0"/>
                </a:moveTo>
                <a:lnTo>
                  <a:pt x="8305" y="0"/>
                </a:lnTo>
                <a:lnTo>
                  <a:pt x="0" y="8305"/>
                </a:lnTo>
                <a:lnTo>
                  <a:pt x="0" y="15036"/>
                </a:lnTo>
                <a:lnTo>
                  <a:pt x="29895" y="44932"/>
                </a:lnTo>
                <a:lnTo>
                  <a:pt x="0" y="74828"/>
                </a:lnTo>
                <a:lnTo>
                  <a:pt x="0" y="81572"/>
                </a:lnTo>
                <a:lnTo>
                  <a:pt x="8305" y="89877"/>
                </a:lnTo>
                <a:lnTo>
                  <a:pt x="15036" y="89877"/>
                </a:lnTo>
                <a:lnTo>
                  <a:pt x="54140" y="50774"/>
                </a:lnTo>
                <a:lnTo>
                  <a:pt x="55168" y="47828"/>
                </a:lnTo>
                <a:lnTo>
                  <a:pt x="55016" y="44932"/>
                </a:lnTo>
                <a:lnTo>
                  <a:pt x="55168" y="42049"/>
                </a:lnTo>
                <a:lnTo>
                  <a:pt x="54140" y="39103"/>
                </a:lnTo>
                <a:lnTo>
                  <a:pt x="15036" y="0"/>
                </a:lnTo>
                <a:close/>
              </a:path>
            </a:pathLst>
          </a:custGeom>
          <a:solidFill>
            <a:srgbClr val="EEDA6C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9" name="Группа 28"/>
          <p:cNvGrpSpPr/>
          <p:nvPr/>
        </p:nvGrpSpPr>
        <p:grpSpPr>
          <a:xfrm>
            <a:off x="0" y="196850"/>
            <a:ext cx="7740523" cy="396240"/>
            <a:chOff x="0" y="288010"/>
            <a:chExt cx="7740523" cy="396240"/>
          </a:xfrm>
        </p:grpSpPr>
        <p:sp>
          <p:nvSpPr>
            <p:cNvPr id="30" name="object 3"/>
            <p:cNvSpPr/>
            <p:nvPr/>
          </p:nvSpPr>
          <p:spPr>
            <a:xfrm>
              <a:off x="7567803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4"/>
            <p:cNvSpPr/>
            <p:nvPr/>
          </p:nvSpPr>
          <p:spPr>
            <a:xfrm>
              <a:off x="7376998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5"/>
            <p:cNvSpPr/>
            <p:nvPr/>
          </p:nvSpPr>
          <p:spPr>
            <a:xfrm>
              <a:off x="7186193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6"/>
            <p:cNvSpPr/>
            <p:nvPr/>
          </p:nvSpPr>
          <p:spPr>
            <a:xfrm>
              <a:off x="6995400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7"/>
            <p:cNvSpPr/>
            <p:nvPr/>
          </p:nvSpPr>
          <p:spPr>
            <a:xfrm>
              <a:off x="0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8"/>
            <p:cNvSpPr/>
            <p:nvPr/>
          </p:nvSpPr>
          <p:spPr>
            <a:xfrm>
              <a:off x="251999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9"/>
            <p:cNvSpPr/>
            <p:nvPr/>
          </p:nvSpPr>
          <p:spPr>
            <a:xfrm>
              <a:off x="504000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10"/>
            <p:cNvSpPr/>
            <p:nvPr/>
          </p:nvSpPr>
          <p:spPr>
            <a:xfrm>
              <a:off x="756000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grpSp>
          <p:nvGrpSpPr>
            <p:cNvPr id="40" name="Группа 44"/>
            <p:cNvGrpSpPr/>
            <p:nvPr/>
          </p:nvGrpSpPr>
          <p:grpSpPr>
            <a:xfrm>
              <a:off x="990600" y="288010"/>
              <a:ext cx="6101715" cy="396240"/>
              <a:chOff x="990600" y="288010"/>
              <a:chExt cx="6101715" cy="396240"/>
            </a:xfrm>
          </p:grpSpPr>
          <p:sp>
            <p:nvSpPr>
              <p:cNvPr id="42" name="object 12"/>
              <p:cNvSpPr/>
              <p:nvPr/>
            </p:nvSpPr>
            <p:spPr>
              <a:xfrm>
                <a:off x="990600" y="288010"/>
                <a:ext cx="6101715" cy="396240"/>
              </a:xfrm>
              <a:custGeom>
                <a:avLst/>
                <a:gdLst/>
                <a:ahLst/>
                <a:cxnLst/>
                <a:rect l="l" t="t" r="r" b="b"/>
                <a:pathLst>
                  <a:path w="6101715" h="396240">
                    <a:moveTo>
                      <a:pt x="6028944" y="0"/>
                    </a:moveTo>
                    <a:lnTo>
                      <a:pt x="280758" y="0"/>
                    </a:lnTo>
                    <a:lnTo>
                      <a:pt x="0" y="198031"/>
                    </a:lnTo>
                    <a:lnTo>
                      <a:pt x="280758" y="395998"/>
                    </a:lnTo>
                    <a:lnTo>
                      <a:pt x="6028944" y="395998"/>
                    </a:lnTo>
                    <a:lnTo>
                      <a:pt x="6057141" y="391390"/>
                    </a:lnTo>
                    <a:lnTo>
                      <a:pt x="6080172" y="378823"/>
                    </a:lnTo>
                    <a:lnTo>
                      <a:pt x="6095702" y="360181"/>
                    </a:lnTo>
                    <a:lnTo>
                      <a:pt x="6101397" y="337350"/>
                    </a:lnTo>
                    <a:lnTo>
                      <a:pt x="6101397" y="58648"/>
                    </a:lnTo>
                    <a:lnTo>
                      <a:pt x="6095702" y="35816"/>
                    </a:lnTo>
                    <a:lnTo>
                      <a:pt x="6080172" y="17175"/>
                    </a:lnTo>
                    <a:lnTo>
                      <a:pt x="6057141" y="4607"/>
                    </a:lnTo>
                    <a:lnTo>
                      <a:pt x="6028944" y="0"/>
                    </a:lnTo>
                    <a:close/>
                  </a:path>
                </a:pathLst>
              </a:custGeom>
              <a:solidFill>
                <a:srgbClr val="00B8B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43" name="object 13"/>
              <p:cNvSpPr/>
              <p:nvPr/>
            </p:nvSpPr>
            <p:spPr>
              <a:xfrm>
                <a:off x="6734556" y="342011"/>
                <a:ext cx="288290" cy="288290"/>
              </a:xfrm>
              <a:custGeom>
                <a:avLst/>
                <a:gdLst/>
                <a:ahLst/>
                <a:cxnLst/>
                <a:rect l="l" t="t" r="r" b="b"/>
                <a:pathLst>
                  <a:path w="288290" h="288290">
                    <a:moveTo>
                      <a:pt x="235673" y="0"/>
                    </a:moveTo>
                    <a:lnTo>
                      <a:pt x="52324" y="0"/>
                    </a:lnTo>
                    <a:lnTo>
                      <a:pt x="31953" y="4105"/>
                    </a:lnTo>
                    <a:lnTo>
                      <a:pt x="15322" y="15308"/>
                    </a:lnTo>
                    <a:lnTo>
                      <a:pt x="4110" y="31937"/>
                    </a:lnTo>
                    <a:lnTo>
                      <a:pt x="0" y="52324"/>
                    </a:lnTo>
                    <a:lnTo>
                      <a:pt x="0" y="235661"/>
                    </a:lnTo>
                    <a:lnTo>
                      <a:pt x="4110" y="256031"/>
                    </a:lnTo>
                    <a:lnTo>
                      <a:pt x="15322" y="272662"/>
                    </a:lnTo>
                    <a:lnTo>
                      <a:pt x="31953" y="283874"/>
                    </a:lnTo>
                    <a:lnTo>
                      <a:pt x="52324" y="287985"/>
                    </a:lnTo>
                    <a:lnTo>
                      <a:pt x="235673" y="287985"/>
                    </a:lnTo>
                    <a:lnTo>
                      <a:pt x="256038" y="283874"/>
                    </a:lnTo>
                    <a:lnTo>
                      <a:pt x="272670" y="272662"/>
                    </a:lnTo>
                    <a:lnTo>
                      <a:pt x="283885" y="256031"/>
                    </a:lnTo>
                    <a:lnTo>
                      <a:pt x="287997" y="235661"/>
                    </a:lnTo>
                    <a:lnTo>
                      <a:pt x="287997" y="52324"/>
                    </a:lnTo>
                    <a:lnTo>
                      <a:pt x="283885" y="31937"/>
                    </a:lnTo>
                    <a:lnTo>
                      <a:pt x="272670" y="15308"/>
                    </a:lnTo>
                    <a:lnTo>
                      <a:pt x="256038" y="4105"/>
                    </a:lnTo>
                    <a:lnTo>
                      <a:pt x="235673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44" name="object 14"/>
              <p:cNvSpPr txBox="1"/>
              <p:nvPr/>
            </p:nvSpPr>
            <p:spPr>
              <a:xfrm>
                <a:off x="6822147" y="381749"/>
                <a:ext cx="113030" cy="18466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marL="12700">
                  <a:lnSpc>
                    <a:spcPct val="100000"/>
                  </a:lnSpc>
                </a:pPr>
                <a:r>
                  <a:rPr lang="ru-RU" sz="1200" b="1" spc="25" dirty="0" smtClean="0">
                    <a:solidFill>
                      <a:srgbClr val="009DA2"/>
                    </a:solidFill>
                    <a:latin typeface="Gill Sans MT"/>
                    <a:cs typeface="Gill Sans MT"/>
                  </a:rPr>
                  <a:t>6</a:t>
                </a:r>
                <a:endParaRPr sz="1200" dirty="0">
                  <a:latin typeface="Gill Sans MT"/>
                  <a:cs typeface="Gill Sans MT"/>
                </a:endParaRPr>
              </a:p>
            </p:txBody>
          </p:sp>
        </p:grpSp>
        <p:sp>
          <p:nvSpPr>
            <p:cNvPr id="41" name="object 21"/>
            <p:cNvSpPr txBox="1"/>
            <p:nvPr/>
          </p:nvSpPr>
          <p:spPr>
            <a:xfrm>
              <a:off x="1276350" y="364210"/>
              <a:ext cx="5410200" cy="166712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 marR="5080">
                <a:lnSpc>
                  <a:spcPts val="1300"/>
                </a:lnSpc>
              </a:pPr>
              <a:r>
                <a:rPr lang="ru-RU" sz="1000" b="1" spc="-5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ОСНОВНЫЕ </a:t>
              </a:r>
              <a:r>
                <a:rPr lang="ru-RU" sz="1000" b="1" spc="-2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ПАРАМЕТРЫ БЮДЖЕТА</a:t>
              </a:r>
              <a:endParaRPr lang="ru-RU" sz="1000" dirty="0" smtClean="0">
                <a:latin typeface="Trebuchet MS"/>
                <a:cs typeface="Trebuchet MS"/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2"/>
            <a:ext cx="324002" cy="1090799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6734556" y="342011"/>
            <a:ext cx="288290" cy="288290"/>
          </a:xfrm>
          <a:custGeom>
            <a:avLst/>
            <a:gdLst/>
            <a:ahLst/>
            <a:cxnLst/>
            <a:rect l="l" t="t" r="r" b="b"/>
            <a:pathLst>
              <a:path w="288290" h="288290">
                <a:moveTo>
                  <a:pt x="235673" y="0"/>
                </a:moveTo>
                <a:lnTo>
                  <a:pt x="52324" y="0"/>
                </a:lnTo>
                <a:lnTo>
                  <a:pt x="31953" y="4105"/>
                </a:lnTo>
                <a:lnTo>
                  <a:pt x="15322" y="15308"/>
                </a:lnTo>
                <a:lnTo>
                  <a:pt x="4110" y="31937"/>
                </a:lnTo>
                <a:lnTo>
                  <a:pt x="0" y="52324"/>
                </a:lnTo>
                <a:lnTo>
                  <a:pt x="0" y="235661"/>
                </a:lnTo>
                <a:lnTo>
                  <a:pt x="4110" y="256031"/>
                </a:lnTo>
                <a:lnTo>
                  <a:pt x="15322" y="272662"/>
                </a:lnTo>
                <a:lnTo>
                  <a:pt x="31953" y="283874"/>
                </a:lnTo>
                <a:lnTo>
                  <a:pt x="52324" y="287985"/>
                </a:lnTo>
                <a:lnTo>
                  <a:pt x="235673" y="287985"/>
                </a:lnTo>
                <a:lnTo>
                  <a:pt x="256038" y="283874"/>
                </a:lnTo>
                <a:lnTo>
                  <a:pt x="272670" y="272662"/>
                </a:lnTo>
                <a:lnTo>
                  <a:pt x="283885" y="256031"/>
                </a:lnTo>
                <a:lnTo>
                  <a:pt x="287997" y="235661"/>
                </a:lnTo>
                <a:lnTo>
                  <a:pt x="287997" y="52324"/>
                </a:lnTo>
                <a:lnTo>
                  <a:pt x="283885" y="31937"/>
                </a:lnTo>
                <a:lnTo>
                  <a:pt x="272670" y="15308"/>
                </a:lnTo>
                <a:lnTo>
                  <a:pt x="256038" y="4105"/>
                </a:lnTo>
                <a:lnTo>
                  <a:pt x="23567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0" y="10420704"/>
            <a:ext cx="7740015" cy="0"/>
          </a:xfrm>
          <a:custGeom>
            <a:avLst/>
            <a:gdLst/>
            <a:ahLst/>
            <a:cxnLst/>
            <a:rect l="l" t="t" r="r" b="b"/>
            <a:pathLst>
              <a:path w="7740015">
                <a:moveTo>
                  <a:pt x="0" y="0"/>
                </a:moveTo>
                <a:lnTo>
                  <a:pt x="7740001" y="0"/>
                </a:lnTo>
              </a:path>
            </a:pathLst>
          </a:custGeom>
          <a:ln w="6350">
            <a:solidFill>
              <a:srgbClr val="8A8C8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0" y="10506590"/>
            <a:ext cx="7740015" cy="0"/>
          </a:xfrm>
          <a:custGeom>
            <a:avLst/>
            <a:gdLst/>
            <a:ahLst/>
            <a:cxnLst/>
            <a:rect l="l" t="t" r="r" b="b"/>
            <a:pathLst>
              <a:path w="7740015">
                <a:moveTo>
                  <a:pt x="0" y="0"/>
                </a:moveTo>
                <a:lnTo>
                  <a:pt x="7740001" y="0"/>
                </a:lnTo>
              </a:path>
            </a:pathLst>
          </a:custGeom>
          <a:ln w="6350">
            <a:solidFill>
              <a:srgbClr val="8A8C8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0" y="10597242"/>
            <a:ext cx="7740015" cy="0"/>
          </a:xfrm>
          <a:custGeom>
            <a:avLst/>
            <a:gdLst/>
            <a:ahLst/>
            <a:cxnLst/>
            <a:rect l="l" t="t" r="r" b="b"/>
            <a:pathLst>
              <a:path w="7740015">
                <a:moveTo>
                  <a:pt x="0" y="0"/>
                </a:moveTo>
                <a:lnTo>
                  <a:pt x="7740001" y="0"/>
                </a:lnTo>
              </a:path>
            </a:pathLst>
          </a:custGeom>
          <a:ln w="6350">
            <a:solidFill>
              <a:srgbClr val="8A8C8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2723857" y="10602008"/>
            <a:ext cx="5016500" cy="0"/>
          </a:xfrm>
          <a:custGeom>
            <a:avLst/>
            <a:gdLst/>
            <a:ahLst/>
            <a:cxnLst/>
            <a:rect l="l" t="t" r="r" b="b"/>
            <a:pathLst>
              <a:path w="5016500">
                <a:moveTo>
                  <a:pt x="0" y="0"/>
                </a:moveTo>
                <a:lnTo>
                  <a:pt x="5016144" y="0"/>
                </a:lnTo>
              </a:path>
            </a:pathLst>
          </a:custGeom>
          <a:ln w="36004">
            <a:solidFill>
              <a:srgbClr val="00A3A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3510584" y="10511356"/>
            <a:ext cx="4229735" cy="0"/>
          </a:xfrm>
          <a:custGeom>
            <a:avLst/>
            <a:gdLst/>
            <a:ahLst/>
            <a:cxnLst/>
            <a:rect l="l" t="t" r="r" b="b"/>
            <a:pathLst>
              <a:path w="4229734">
                <a:moveTo>
                  <a:pt x="0" y="0"/>
                </a:moveTo>
                <a:lnTo>
                  <a:pt x="4229417" y="0"/>
                </a:lnTo>
              </a:path>
            </a:pathLst>
          </a:custGeom>
          <a:ln w="36004">
            <a:solidFill>
              <a:srgbClr val="00B8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4293666" y="10420707"/>
            <a:ext cx="3446779" cy="0"/>
          </a:xfrm>
          <a:custGeom>
            <a:avLst/>
            <a:gdLst/>
            <a:ahLst/>
            <a:cxnLst/>
            <a:rect l="l" t="t" r="r" b="b"/>
            <a:pathLst>
              <a:path w="3446779">
                <a:moveTo>
                  <a:pt x="0" y="0"/>
                </a:moveTo>
                <a:lnTo>
                  <a:pt x="3446335" y="0"/>
                </a:lnTo>
              </a:path>
            </a:pathLst>
          </a:custGeom>
          <a:ln w="36004">
            <a:solidFill>
              <a:srgbClr val="A2DAD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101"/>
          <p:cNvSpPr txBox="1"/>
          <p:nvPr/>
        </p:nvSpPr>
        <p:spPr>
          <a:xfrm>
            <a:off x="1441526" y="390741"/>
            <a:ext cx="2564765" cy="1968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spc="-5" dirty="0">
                <a:solidFill>
                  <a:srgbClr val="FFFFFF"/>
                </a:solidFill>
                <a:latin typeface="Trebuchet MS"/>
                <a:cs typeface="Trebuchet MS"/>
              </a:rPr>
              <a:t>ОСНОВНЫЕ ПАРАМЕТРЫ</a:t>
            </a:r>
            <a:r>
              <a:rPr sz="1200" b="1" spc="-20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b="1" spc="-45" dirty="0">
                <a:solidFill>
                  <a:srgbClr val="FFFFFF"/>
                </a:solidFill>
                <a:latin typeface="Trebuchet MS"/>
                <a:cs typeface="Trebuchet MS"/>
              </a:rPr>
              <a:t>БЮДЖЕТА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105" name="object 105"/>
          <p:cNvSpPr/>
          <p:nvPr/>
        </p:nvSpPr>
        <p:spPr>
          <a:xfrm>
            <a:off x="514350" y="8655050"/>
            <a:ext cx="6624320" cy="0"/>
          </a:xfrm>
          <a:custGeom>
            <a:avLst/>
            <a:gdLst/>
            <a:ahLst/>
            <a:cxnLst/>
            <a:rect l="l" t="t" r="r" b="b"/>
            <a:pathLst>
              <a:path w="6624320">
                <a:moveTo>
                  <a:pt x="0" y="0"/>
                </a:moveTo>
                <a:lnTo>
                  <a:pt x="6624002" y="0"/>
                </a:lnTo>
              </a:path>
            </a:pathLst>
          </a:custGeom>
          <a:ln w="9525">
            <a:solidFill>
              <a:srgbClr val="8A8C8E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2" name="object 102"/>
          <p:cNvSpPr txBox="1"/>
          <p:nvPr/>
        </p:nvSpPr>
        <p:spPr>
          <a:xfrm>
            <a:off x="361950" y="806450"/>
            <a:ext cx="4419600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1200" b="1" dirty="0" smtClean="0">
                <a:solidFill>
                  <a:srgbClr val="00B8BE"/>
                </a:solidFill>
                <a:latin typeface="Trebuchet MS"/>
                <a:cs typeface="Trebuchet MS"/>
              </a:rPr>
              <a:t>Динамика налоговых и неналоговых</a:t>
            </a:r>
            <a:r>
              <a:rPr sz="1200" b="1" dirty="0" smtClean="0">
                <a:solidFill>
                  <a:srgbClr val="00B8BE"/>
                </a:solidFill>
                <a:latin typeface="Trebuchet MS"/>
                <a:cs typeface="Trebuchet MS"/>
              </a:rPr>
              <a:t> </a:t>
            </a:r>
            <a:r>
              <a:rPr sz="1200" b="1" dirty="0" err="1">
                <a:solidFill>
                  <a:srgbClr val="00B8BE"/>
                </a:solidFill>
                <a:latin typeface="Trebuchet MS"/>
                <a:cs typeface="Trebuchet MS"/>
              </a:rPr>
              <a:t>доходов</a:t>
            </a:r>
            <a:r>
              <a:rPr sz="1200" b="1" dirty="0">
                <a:solidFill>
                  <a:srgbClr val="00B8BE"/>
                </a:solidFill>
                <a:latin typeface="Trebuchet MS"/>
                <a:cs typeface="Trebuchet MS"/>
              </a:rPr>
              <a:t> </a:t>
            </a:r>
            <a:r>
              <a:rPr sz="1200" b="1" spc="5" dirty="0" err="1" smtClean="0">
                <a:solidFill>
                  <a:srgbClr val="00B8BE"/>
                </a:solidFill>
                <a:latin typeface="Trebuchet MS"/>
                <a:cs typeface="Trebuchet MS"/>
              </a:rPr>
              <a:t>бюджета</a:t>
            </a:r>
            <a:endParaRPr sz="1200" dirty="0">
              <a:latin typeface="Trebuchet MS"/>
              <a:cs typeface="Trebuchet MS"/>
            </a:endParaRPr>
          </a:p>
        </p:txBody>
      </p:sp>
      <p:grpSp>
        <p:nvGrpSpPr>
          <p:cNvPr id="284" name="Группа 193"/>
          <p:cNvGrpSpPr/>
          <p:nvPr/>
        </p:nvGrpSpPr>
        <p:grpSpPr>
          <a:xfrm>
            <a:off x="3181350" y="1644646"/>
            <a:ext cx="990600" cy="380999"/>
            <a:chOff x="2514980" y="3765357"/>
            <a:chExt cx="1760131" cy="118533"/>
          </a:xfrm>
        </p:grpSpPr>
        <p:sp>
          <p:nvSpPr>
            <p:cNvPr id="297" name="object 53"/>
            <p:cNvSpPr/>
            <p:nvPr/>
          </p:nvSpPr>
          <p:spPr>
            <a:xfrm>
              <a:off x="2514980" y="3765357"/>
              <a:ext cx="1218552" cy="118533"/>
            </a:xfrm>
            <a:custGeom>
              <a:avLst/>
              <a:gdLst/>
              <a:ahLst/>
              <a:cxnLst/>
              <a:rect l="l" t="t" r="r" b="b"/>
              <a:pathLst>
                <a:path w="712469" h="142239">
                  <a:moveTo>
                    <a:pt x="712114" y="0"/>
                  </a:moveTo>
                  <a:lnTo>
                    <a:pt x="74777" y="0"/>
                  </a:lnTo>
                  <a:lnTo>
                    <a:pt x="0" y="70942"/>
                  </a:lnTo>
                  <a:lnTo>
                    <a:pt x="74777" y="141859"/>
                  </a:lnTo>
                  <a:lnTo>
                    <a:pt x="712114" y="141859"/>
                  </a:lnTo>
                  <a:lnTo>
                    <a:pt x="712114" y="0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8" name="object 61"/>
            <p:cNvSpPr txBox="1"/>
            <p:nvPr/>
          </p:nvSpPr>
          <p:spPr>
            <a:xfrm>
              <a:off x="2617939" y="3789066"/>
              <a:ext cx="1657172" cy="76602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>
                <a:lnSpc>
                  <a:spcPct val="100000"/>
                </a:lnSpc>
              </a:pPr>
              <a:r>
                <a:rPr lang="ru-RU" sz="800" spc="20" dirty="0" smtClean="0">
                  <a:solidFill>
                    <a:srgbClr val="231F20"/>
                  </a:solidFill>
                  <a:latin typeface="Arial Narrow"/>
                  <a:cs typeface="Arial Narrow"/>
                </a:rPr>
                <a:t>Налог на </a:t>
              </a:r>
              <a:r>
                <a:rPr lang="ru-RU" sz="800" spc="40" dirty="0" smtClean="0">
                  <a:solidFill>
                    <a:srgbClr val="231F20"/>
                  </a:solidFill>
                  <a:latin typeface="Arial Narrow"/>
                  <a:cs typeface="Arial Narrow"/>
                </a:rPr>
                <a:t>доходы </a:t>
              </a:r>
            </a:p>
            <a:p>
              <a:pPr marL="12700">
                <a:lnSpc>
                  <a:spcPct val="100000"/>
                </a:lnSpc>
              </a:pPr>
              <a:r>
                <a:rPr lang="ru-RU" sz="800" spc="40" dirty="0" smtClean="0">
                  <a:solidFill>
                    <a:srgbClr val="231F20"/>
                  </a:solidFill>
                  <a:latin typeface="Arial Narrow"/>
                  <a:cs typeface="Arial Narrow"/>
                </a:rPr>
                <a:t>физических</a:t>
              </a:r>
              <a:r>
                <a:rPr lang="ru-RU" sz="800" spc="-120" dirty="0" smtClean="0">
                  <a:solidFill>
                    <a:srgbClr val="231F20"/>
                  </a:solidFill>
                  <a:latin typeface="Arial Narrow"/>
                  <a:cs typeface="Arial Narrow"/>
                </a:rPr>
                <a:t> </a:t>
              </a:r>
              <a:r>
                <a:rPr lang="ru-RU" sz="800" spc="20" dirty="0" smtClean="0">
                  <a:solidFill>
                    <a:srgbClr val="231F20"/>
                  </a:solidFill>
                  <a:latin typeface="Arial Narrow"/>
                  <a:cs typeface="Arial Narrow"/>
                </a:rPr>
                <a:t>лиц</a:t>
              </a:r>
              <a:endParaRPr lang="ru-RU" sz="800" dirty="0">
                <a:latin typeface="Arial Narrow"/>
                <a:cs typeface="Arial Narrow"/>
              </a:endParaRPr>
            </a:p>
          </p:txBody>
        </p:sp>
      </p:grpSp>
      <p:grpSp>
        <p:nvGrpSpPr>
          <p:cNvPr id="285" name="Группа 194"/>
          <p:cNvGrpSpPr/>
          <p:nvPr/>
        </p:nvGrpSpPr>
        <p:grpSpPr>
          <a:xfrm>
            <a:off x="3764191" y="2822148"/>
            <a:ext cx="636359" cy="270302"/>
            <a:chOff x="2303505" y="3933197"/>
            <a:chExt cx="1766041" cy="142240"/>
          </a:xfrm>
        </p:grpSpPr>
        <p:sp>
          <p:nvSpPr>
            <p:cNvPr id="295" name="object 47"/>
            <p:cNvSpPr/>
            <p:nvPr/>
          </p:nvSpPr>
          <p:spPr>
            <a:xfrm rot="10800000">
              <a:off x="2514977" y="3933197"/>
              <a:ext cx="1554569" cy="142240"/>
            </a:xfrm>
            <a:custGeom>
              <a:avLst/>
              <a:gdLst/>
              <a:ahLst/>
              <a:cxnLst/>
              <a:rect l="l" t="t" r="r" b="b"/>
              <a:pathLst>
                <a:path w="712469" h="142239">
                  <a:moveTo>
                    <a:pt x="712114" y="0"/>
                  </a:moveTo>
                  <a:lnTo>
                    <a:pt x="74777" y="0"/>
                  </a:lnTo>
                  <a:lnTo>
                    <a:pt x="0" y="70942"/>
                  </a:lnTo>
                  <a:lnTo>
                    <a:pt x="74777" y="141859"/>
                  </a:lnTo>
                  <a:lnTo>
                    <a:pt x="712114" y="141859"/>
                  </a:lnTo>
                  <a:lnTo>
                    <a:pt x="712114" y="0"/>
                  </a:lnTo>
                  <a:close/>
                </a:path>
              </a:pathLst>
            </a:custGeom>
            <a:solidFill>
              <a:srgbClr val="00B0F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6" name="object 62"/>
            <p:cNvSpPr txBox="1"/>
            <p:nvPr/>
          </p:nvSpPr>
          <p:spPr>
            <a:xfrm>
              <a:off x="2303505" y="3962367"/>
              <a:ext cx="1451611" cy="64784"/>
            </a:xfrm>
            <a:prstGeom prst="rect">
              <a:avLst/>
            </a:prstGeom>
            <a:noFill/>
          </p:spPr>
          <p:txBody>
            <a:bodyPr vert="horz" wrap="square" lIns="0" tIns="0" rIns="0" bIns="0" rtlCol="0" anchor="ctr">
              <a:spAutoFit/>
            </a:bodyPr>
            <a:lstStyle/>
            <a:p>
              <a:pPr marL="12700" algn="r">
                <a:lnSpc>
                  <a:spcPct val="100000"/>
                </a:lnSpc>
              </a:pPr>
              <a:r>
                <a:rPr lang="ru-RU" sz="800" spc="20" dirty="0" smtClean="0">
                  <a:solidFill>
                    <a:srgbClr val="231F20"/>
                  </a:solidFill>
                  <a:latin typeface="Arial Narrow"/>
                  <a:cs typeface="Arial Narrow"/>
                </a:rPr>
                <a:t>Акцизы</a:t>
              </a:r>
              <a:endParaRPr sz="800" dirty="0">
                <a:latin typeface="Arial Narrow"/>
                <a:cs typeface="Arial Narrow"/>
              </a:endParaRPr>
            </a:p>
          </p:txBody>
        </p:sp>
      </p:grpSp>
      <p:grpSp>
        <p:nvGrpSpPr>
          <p:cNvPr id="286" name="Группа 195"/>
          <p:cNvGrpSpPr/>
          <p:nvPr/>
        </p:nvGrpSpPr>
        <p:grpSpPr>
          <a:xfrm>
            <a:off x="3181350" y="4047906"/>
            <a:ext cx="1032058" cy="416144"/>
            <a:chOff x="2514980" y="4121062"/>
            <a:chExt cx="1727766" cy="192182"/>
          </a:xfrm>
        </p:grpSpPr>
        <p:sp>
          <p:nvSpPr>
            <p:cNvPr id="293" name="object 48"/>
            <p:cNvSpPr/>
            <p:nvPr/>
          </p:nvSpPr>
          <p:spPr>
            <a:xfrm>
              <a:off x="2514980" y="4121062"/>
              <a:ext cx="1148097" cy="192182"/>
            </a:xfrm>
            <a:custGeom>
              <a:avLst/>
              <a:gdLst/>
              <a:ahLst/>
              <a:cxnLst/>
              <a:rect l="l" t="t" r="r" b="b"/>
              <a:pathLst>
                <a:path w="712469" h="142239">
                  <a:moveTo>
                    <a:pt x="712114" y="0"/>
                  </a:moveTo>
                  <a:lnTo>
                    <a:pt x="74777" y="0"/>
                  </a:lnTo>
                  <a:lnTo>
                    <a:pt x="0" y="70942"/>
                  </a:lnTo>
                  <a:lnTo>
                    <a:pt x="74777" y="141859"/>
                  </a:lnTo>
                  <a:lnTo>
                    <a:pt x="712114" y="141859"/>
                  </a:lnTo>
                  <a:lnTo>
                    <a:pt x="712114" y="0"/>
                  </a:lnTo>
                  <a:close/>
                </a:path>
              </a:pathLst>
            </a:custGeom>
            <a:solidFill>
              <a:srgbClr val="92D0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4" name="object 64"/>
            <p:cNvSpPr txBox="1"/>
            <p:nvPr/>
          </p:nvSpPr>
          <p:spPr>
            <a:xfrm>
              <a:off x="2642546" y="4164345"/>
              <a:ext cx="1600200" cy="113709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>
                <a:lnSpc>
                  <a:spcPct val="100000"/>
                </a:lnSpc>
              </a:pPr>
              <a:r>
                <a:rPr sz="800" spc="20" dirty="0" err="1" smtClean="0">
                  <a:solidFill>
                    <a:srgbClr val="231F20"/>
                  </a:solidFill>
                  <a:latin typeface="Arial Narrow"/>
                  <a:cs typeface="Arial Narrow"/>
                </a:rPr>
                <a:t>Налог</a:t>
              </a:r>
              <a:r>
                <a:rPr sz="800" spc="20" dirty="0" smtClean="0">
                  <a:solidFill>
                    <a:srgbClr val="231F20"/>
                  </a:solidFill>
                  <a:latin typeface="Arial Narrow"/>
                  <a:cs typeface="Arial Narrow"/>
                </a:rPr>
                <a:t> </a:t>
              </a:r>
              <a:r>
                <a:rPr sz="800" spc="20" dirty="0" err="1">
                  <a:solidFill>
                    <a:srgbClr val="231F20"/>
                  </a:solidFill>
                  <a:latin typeface="Arial Narrow"/>
                  <a:cs typeface="Arial Narrow"/>
                </a:rPr>
                <a:t>на</a:t>
              </a:r>
              <a:r>
                <a:rPr sz="800" spc="-85" dirty="0">
                  <a:solidFill>
                    <a:srgbClr val="231F20"/>
                  </a:solidFill>
                  <a:latin typeface="Arial Narrow"/>
                  <a:cs typeface="Arial Narrow"/>
                </a:rPr>
                <a:t> </a:t>
              </a:r>
              <a:r>
                <a:rPr sz="800" spc="35" dirty="0" err="1" smtClean="0">
                  <a:solidFill>
                    <a:srgbClr val="231F20"/>
                  </a:solidFill>
                  <a:latin typeface="Arial Narrow"/>
                  <a:cs typeface="Arial Narrow"/>
                </a:rPr>
                <a:t>имущество</a:t>
              </a:r>
              <a:r>
                <a:rPr lang="ru-RU" sz="800" spc="35" dirty="0" smtClean="0">
                  <a:solidFill>
                    <a:srgbClr val="231F20"/>
                  </a:solidFill>
                  <a:latin typeface="Arial Narrow"/>
                  <a:cs typeface="Arial Narrow"/>
                </a:rPr>
                <a:t> физических лиц</a:t>
              </a:r>
              <a:endParaRPr sz="800" dirty="0">
                <a:latin typeface="Arial Narrow"/>
                <a:cs typeface="Arial Narrow"/>
              </a:endParaRPr>
            </a:p>
          </p:txBody>
        </p:sp>
      </p:grpSp>
      <p:grpSp>
        <p:nvGrpSpPr>
          <p:cNvPr id="288" name="Группа 200"/>
          <p:cNvGrpSpPr/>
          <p:nvPr/>
        </p:nvGrpSpPr>
        <p:grpSpPr>
          <a:xfrm>
            <a:off x="3181350" y="6826250"/>
            <a:ext cx="762000" cy="381000"/>
            <a:chOff x="2514980" y="4476750"/>
            <a:chExt cx="1160158" cy="142240"/>
          </a:xfrm>
        </p:grpSpPr>
        <p:sp>
          <p:nvSpPr>
            <p:cNvPr id="289" name="object 50"/>
            <p:cNvSpPr/>
            <p:nvPr/>
          </p:nvSpPr>
          <p:spPr>
            <a:xfrm>
              <a:off x="2514980" y="4476750"/>
              <a:ext cx="1160158" cy="142240"/>
            </a:xfrm>
            <a:custGeom>
              <a:avLst/>
              <a:gdLst/>
              <a:ahLst/>
              <a:cxnLst/>
              <a:rect l="l" t="t" r="r" b="b"/>
              <a:pathLst>
                <a:path w="712469" h="142239">
                  <a:moveTo>
                    <a:pt x="712114" y="0"/>
                  </a:moveTo>
                  <a:lnTo>
                    <a:pt x="74777" y="0"/>
                  </a:lnTo>
                  <a:lnTo>
                    <a:pt x="0" y="70942"/>
                  </a:lnTo>
                  <a:lnTo>
                    <a:pt x="74777" y="141859"/>
                  </a:lnTo>
                  <a:lnTo>
                    <a:pt x="712114" y="141859"/>
                  </a:lnTo>
                  <a:lnTo>
                    <a:pt x="712114" y="0"/>
                  </a:lnTo>
                  <a:close/>
                </a:path>
              </a:pathLst>
            </a:custGeom>
            <a:solidFill>
              <a:srgbClr val="FFD13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0" name="object 66"/>
            <p:cNvSpPr txBox="1"/>
            <p:nvPr/>
          </p:nvSpPr>
          <p:spPr>
            <a:xfrm>
              <a:off x="2617939" y="4495879"/>
              <a:ext cx="1057199" cy="91923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>
                <a:lnSpc>
                  <a:spcPct val="100000"/>
                </a:lnSpc>
              </a:pPr>
              <a:r>
                <a:rPr lang="ru-RU" sz="800" spc="40" dirty="0" smtClean="0">
                  <a:solidFill>
                    <a:srgbClr val="231F20"/>
                  </a:solidFill>
                  <a:latin typeface="Arial Narrow"/>
                  <a:cs typeface="Arial Narrow"/>
                </a:rPr>
                <a:t>Прочие </a:t>
              </a:r>
            </a:p>
            <a:p>
              <a:pPr marL="12700">
                <a:lnSpc>
                  <a:spcPct val="100000"/>
                </a:lnSpc>
              </a:pPr>
              <a:r>
                <a:rPr lang="ru-RU" sz="800" spc="40" dirty="0" smtClean="0">
                  <a:solidFill>
                    <a:srgbClr val="231F20"/>
                  </a:solidFill>
                  <a:latin typeface="Arial Narrow"/>
                  <a:cs typeface="Arial Narrow"/>
                </a:rPr>
                <a:t>доходы</a:t>
              </a:r>
              <a:endParaRPr sz="800" dirty="0">
                <a:latin typeface="Arial Narrow"/>
                <a:cs typeface="Arial Narrow"/>
              </a:endParaRPr>
            </a:p>
          </p:txBody>
        </p:sp>
      </p:grpSp>
      <p:grpSp>
        <p:nvGrpSpPr>
          <p:cNvPr id="302" name="Группа 194"/>
          <p:cNvGrpSpPr/>
          <p:nvPr/>
        </p:nvGrpSpPr>
        <p:grpSpPr>
          <a:xfrm>
            <a:off x="3790950" y="5230181"/>
            <a:ext cx="636357" cy="376854"/>
            <a:chOff x="2303505" y="3933201"/>
            <a:chExt cx="1766036" cy="118316"/>
          </a:xfrm>
        </p:grpSpPr>
        <p:sp>
          <p:nvSpPr>
            <p:cNvPr id="303" name="object 47"/>
            <p:cNvSpPr/>
            <p:nvPr/>
          </p:nvSpPr>
          <p:spPr>
            <a:xfrm rot="10800000">
              <a:off x="2514972" y="3933201"/>
              <a:ext cx="1554569" cy="118316"/>
            </a:xfrm>
            <a:custGeom>
              <a:avLst/>
              <a:gdLst/>
              <a:ahLst/>
              <a:cxnLst/>
              <a:rect l="l" t="t" r="r" b="b"/>
              <a:pathLst>
                <a:path w="712469" h="142239">
                  <a:moveTo>
                    <a:pt x="712114" y="0"/>
                  </a:moveTo>
                  <a:lnTo>
                    <a:pt x="74777" y="0"/>
                  </a:lnTo>
                  <a:lnTo>
                    <a:pt x="0" y="70942"/>
                  </a:lnTo>
                  <a:lnTo>
                    <a:pt x="74777" y="141859"/>
                  </a:lnTo>
                  <a:lnTo>
                    <a:pt x="712114" y="141859"/>
                  </a:lnTo>
                  <a:lnTo>
                    <a:pt x="712114" y="0"/>
                  </a:ln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4" name="object 62"/>
            <p:cNvSpPr txBox="1"/>
            <p:nvPr/>
          </p:nvSpPr>
          <p:spPr>
            <a:xfrm>
              <a:off x="2303505" y="3963155"/>
              <a:ext cx="1451610" cy="77303"/>
            </a:xfrm>
            <a:prstGeom prst="rect">
              <a:avLst/>
            </a:prstGeom>
            <a:noFill/>
          </p:spPr>
          <p:txBody>
            <a:bodyPr vert="horz" wrap="square" lIns="0" tIns="0" rIns="0" bIns="0" rtlCol="0" anchor="ctr">
              <a:spAutoFit/>
            </a:bodyPr>
            <a:lstStyle/>
            <a:p>
              <a:pPr marL="12700" algn="r">
                <a:lnSpc>
                  <a:spcPct val="100000"/>
                </a:lnSpc>
              </a:pPr>
              <a:r>
                <a:rPr lang="ru-RU" sz="800" spc="20" dirty="0" smtClean="0">
                  <a:solidFill>
                    <a:srgbClr val="231F20"/>
                  </a:solidFill>
                  <a:latin typeface="Arial Narrow"/>
                  <a:cs typeface="Arial Narrow"/>
                </a:rPr>
                <a:t>Земельный налог</a:t>
              </a:r>
              <a:endParaRPr sz="800" dirty="0">
                <a:latin typeface="Arial Narrow"/>
                <a:cs typeface="Arial Narrow"/>
              </a:endParaRPr>
            </a:p>
          </p:txBody>
        </p:sp>
      </p:grpSp>
      <p:grpSp>
        <p:nvGrpSpPr>
          <p:cNvPr id="314" name="Группа 313"/>
          <p:cNvGrpSpPr/>
          <p:nvPr/>
        </p:nvGrpSpPr>
        <p:grpSpPr>
          <a:xfrm>
            <a:off x="285750" y="1124406"/>
            <a:ext cx="2971800" cy="2357511"/>
            <a:chOff x="285750" y="1124406"/>
            <a:chExt cx="2971800" cy="2357511"/>
          </a:xfrm>
        </p:grpSpPr>
        <p:graphicFrame>
          <p:nvGraphicFramePr>
            <p:cNvPr id="247" name="Диаграмма 246"/>
            <p:cNvGraphicFramePr/>
            <p:nvPr/>
          </p:nvGraphicFramePr>
          <p:xfrm>
            <a:off x="438150" y="1187450"/>
            <a:ext cx="2819400" cy="229446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306" name="TextBox 305"/>
            <p:cNvSpPr txBox="1"/>
            <p:nvPr/>
          </p:nvSpPr>
          <p:spPr>
            <a:xfrm>
              <a:off x="285750" y="1124406"/>
              <a:ext cx="60960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800" dirty="0" smtClean="0"/>
                <a:t>тыс. руб.</a:t>
              </a:r>
              <a:endParaRPr lang="ru-RU" sz="800" dirty="0"/>
            </a:p>
          </p:txBody>
        </p:sp>
      </p:grpSp>
      <p:grpSp>
        <p:nvGrpSpPr>
          <p:cNvPr id="315" name="Группа 314"/>
          <p:cNvGrpSpPr/>
          <p:nvPr/>
        </p:nvGrpSpPr>
        <p:grpSpPr>
          <a:xfrm>
            <a:off x="4248150" y="1111250"/>
            <a:ext cx="3048000" cy="2370667"/>
            <a:chOff x="4248150" y="1111250"/>
            <a:chExt cx="3048000" cy="2370667"/>
          </a:xfrm>
        </p:grpSpPr>
        <p:graphicFrame>
          <p:nvGraphicFramePr>
            <p:cNvPr id="299" name="Диаграмма 298"/>
            <p:cNvGraphicFramePr/>
            <p:nvPr/>
          </p:nvGraphicFramePr>
          <p:xfrm>
            <a:off x="4324350" y="1187450"/>
            <a:ext cx="2971800" cy="229446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307" name="TextBox 306"/>
            <p:cNvSpPr txBox="1"/>
            <p:nvPr/>
          </p:nvSpPr>
          <p:spPr>
            <a:xfrm>
              <a:off x="4248150" y="1111250"/>
              <a:ext cx="60960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800" dirty="0" smtClean="0"/>
                <a:t>тыс. руб.</a:t>
              </a:r>
              <a:endParaRPr lang="ru-RU" sz="800" dirty="0"/>
            </a:p>
          </p:txBody>
        </p:sp>
      </p:grpSp>
      <p:grpSp>
        <p:nvGrpSpPr>
          <p:cNvPr id="313" name="Группа 312"/>
          <p:cNvGrpSpPr/>
          <p:nvPr/>
        </p:nvGrpSpPr>
        <p:grpSpPr>
          <a:xfrm>
            <a:off x="361950" y="3549650"/>
            <a:ext cx="2895600" cy="2370667"/>
            <a:chOff x="361950" y="3549650"/>
            <a:chExt cx="2895600" cy="2370667"/>
          </a:xfrm>
        </p:grpSpPr>
        <p:graphicFrame>
          <p:nvGraphicFramePr>
            <p:cNvPr id="300" name="Диаграмма 299"/>
            <p:cNvGraphicFramePr/>
            <p:nvPr/>
          </p:nvGraphicFramePr>
          <p:xfrm>
            <a:off x="438150" y="3625850"/>
            <a:ext cx="2819400" cy="229446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308" name="TextBox 307"/>
            <p:cNvSpPr txBox="1"/>
            <p:nvPr/>
          </p:nvSpPr>
          <p:spPr>
            <a:xfrm>
              <a:off x="361950" y="3549650"/>
              <a:ext cx="60960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800" dirty="0" smtClean="0"/>
                <a:t>тыс. руб.</a:t>
              </a:r>
              <a:endParaRPr lang="ru-RU" sz="800" dirty="0"/>
            </a:p>
          </p:txBody>
        </p:sp>
      </p:grpSp>
      <p:grpSp>
        <p:nvGrpSpPr>
          <p:cNvPr id="312" name="Группа 311"/>
          <p:cNvGrpSpPr/>
          <p:nvPr/>
        </p:nvGrpSpPr>
        <p:grpSpPr>
          <a:xfrm>
            <a:off x="4248150" y="3549650"/>
            <a:ext cx="3048000" cy="2370667"/>
            <a:chOff x="4248150" y="3549650"/>
            <a:chExt cx="3048000" cy="2370667"/>
          </a:xfrm>
        </p:grpSpPr>
        <p:graphicFrame>
          <p:nvGraphicFramePr>
            <p:cNvPr id="301" name="Диаграмма 300"/>
            <p:cNvGraphicFramePr/>
            <p:nvPr/>
          </p:nvGraphicFramePr>
          <p:xfrm>
            <a:off x="4324350" y="3625850"/>
            <a:ext cx="2971800" cy="229446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sp>
          <p:nvSpPr>
            <p:cNvPr id="309" name="TextBox 308"/>
            <p:cNvSpPr txBox="1"/>
            <p:nvPr/>
          </p:nvSpPr>
          <p:spPr>
            <a:xfrm>
              <a:off x="4248150" y="3549650"/>
              <a:ext cx="60960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800" dirty="0" smtClean="0"/>
                <a:t>тыс. руб.</a:t>
              </a:r>
              <a:endParaRPr lang="ru-RU" sz="800" dirty="0"/>
            </a:p>
          </p:txBody>
        </p:sp>
      </p:grpSp>
      <p:grpSp>
        <p:nvGrpSpPr>
          <p:cNvPr id="311" name="Группа 310"/>
          <p:cNvGrpSpPr/>
          <p:nvPr/>
        </p:nvGrpSpPr>
        <p:grpSpPr>
          <a:xfrm>
            <a:off x="361950" y="6064250"/>
            <a:ext cx="2895600" cy="2446867"/>
            <a:chOff x="361950" y="6064250"/>
            <a:chExt cx="2895600" cy="2446867"/>
          </a:xfrm>
        </p:grpSpPr>
        <p:graphicFrame>
          <p:nvGraphicFramePr>
            <p:cNvPr id="305" name="Диаграмма 304"/>
            <p:cNvGraphicFramePr/>
            <p:nvPr/>
          </p:nvGraphicFramePr>
          <p:xfrm>
            <a:off x="438150" y="6216650"/>
            <a:ext cx="2819400" cy="229446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7"/>
            </a:graphicData>
          </a:graphic>
        </p:graphicFrame>
        <p:sp>
          <p:nvSpPr>
            <p:cNvPr id="310" name="TextBox 309"/>
            <p:cNvSpPr txBox="1"/>
            <p:nvPr/>
          </p:nvSpPr>
          <p:spPr>
            <a:xfrm>
              <a:off x="361950" y="6064250"/>
              <a:ext cx="60960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800" dirty="0" smtClean="0"/>
                <a:t>тыс. руб.</a:t>
              </a:r>
              <a:endParaRPr lang="ru-RU" sz="800" dirty="0"/>
            </a:p>
          </p:txBody>
        </p:sp>
      </p:grpSp>
      <p:grpSp>
        <p:nvGrpSpPr>
          <p:cNvPr id="54" name="Группа 53"/>
          <p:cNvGrpSpPr/>
          <p:nvPr/>
        </p:nvGrpSpPr>
        <p:grpSpPr>
          <a:xfrm>
            <a:off x="0" y="196850"/>
            <a:ext cx="7740523" cy="396240"/>
            <a:chOff x="0" y="288010"/>
            <a:chExt cx="7740523" cy="396240"/>
          </a:xfrm>
        </p:grpSpPr>
        <p:sp>
          <p:nvSpPr>
            <p:cNvPr id="55" name="object 3"/>
            <p:cNvSpPr/>
            <p:nvPr/>
          </p:nvSpPr>
          <p:spPr>
            <a:xfrm>
              <a:off x="7567803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4"/>
            <p:cNvSpPr/>
            <p:nvPr/>
          </p:nvSpPr>
          <p:spPr>
            <a:xfrm>
              <a:off x="7376998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"/>
            <p:cNvSpPr/>
            <p:nvPr/>
          </p:nvSpPr>
          <p:spPr>
            <a:xfrm>
              <a:off x="7186193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6"/>
            <p:cNvSpPr/>
            <p:nvPr/>
          </p:nvSpPr>
          <p:spPr>
            <a:xfrm>
              <a:off x="6995400" y="288010"/>
              <a:ext cx="172720" cy="396240"/>
            </a:xfrm>
            <a:custGeom>
              <a:avLst/>
              <a:gdLst/>
              <a:ahLst/>
              <a:cxnLst/>
              <a:rect l="l" t="t" r="r" b="b"/>
              <a:pathLst>
                <a:path w="172720" h="396240">
                  <a:moveTo>
                    <a:pt x="95402" y="0"/>
                  </a:moveTo>
                  <a:lnTo>
                    <a:pt x="0" y="0"/>
                  </a:lnTo>
                  <a:lnTo>
                    <a:pt x="29889" y="4607"/>
                  </a:lnTo>
                  <a:lnTo>
                    <a:pt x="54300" y="17175"/>
                  </a:lnTo>
                  <a:lnTo>
                    <a:pt x="70760" y="35816"/>
                  </a:lnTo>
                  <a:lnTo>
                    <a:pt x="76796" y="58648"/>
                  </a:lnTo>
                  <a:lnTo>
                    <a:pt x="76796" y="337350"/>
                  </a:lnTo>
                  <a:lnTo>
                    <a:pt x="70760" y="360181"/>
                  </a:lnTo>
                  <a:lnTo>
                    <a:pt x="54300" y="378823"/>
                  </a:lnTo>
                  <a:lnTo>
                    <a:pt x="29889" y="391390"/>
                  </a:lnTo>
                  <a:lnTo>
                    <a:pt x="0" y="395998"/>
                  </a:lnTo>
                  <a:lnTo>
                    <a:pt x="95402" y="395998"/>
                  </a:lnTo>
                  <a:lnTo>
                    <a:pt x="125291" y="391390"/>
                  </a:lnTo>
                  <a:lnTo>
                    <a:pt x="149702" y="378823"/>
                  </a:lnTo>
                  <a:lnTo>
                    <a:pt x="166163" y="360181"/>
                  </a:lnTo>
                  <a:lnTo>
                    <a:pt x="172199" y="337350"/>
                  </a:lnTo>
                  <a:lnTo>
                    <a:pt x="172199" y="58648"/>
                  </a:lnTo>
                  <a:lnTo>
                    <a:pt x="166163" y="35816"/>
                  </a:lnTo>
                  <a:lnTo>
                    <a:pt x="149702" y="17175"/>
                  </a:lnTo>
                  <a:lnTo>
                    <a:pt x="125291" y="4607"/>
                  </a:lnTo>
                  <a:lnTo>
                    <a:pt x="95402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7"/>
            <p:cNvSpPr/>
            <p:nvPr/>
          </p:nvSpPr>
          <p:spPr>
            <a:xfrm>
              <a:off x="0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8"/>
            <p:cNvSpPr/>
            <p:nvPr/>
          </p:nvSpPr>
          <p:spPr>
            <a:xfrm>
              <a:off x="251999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9"/>
            <p:cNvSpPr/>
            <p:nvPr/>
          </p:nvSpPr>
          <p:spPr>
            <a:xfrm>
              <a:off x="504000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10"/>
            <p:cNvSpPr/>
            <p:nvPr/>
          </p:nvSpPr>
          <p:spPr>
            <a:xfrm>
              <a:off x="756000" y="288010"/>
              <a:ext cx="406400" cy="396240"/>
            </a:xfrm>
            <a:custGeom>
              <a:avLst/>
              <a:gdLst/>
              <a:ahLst/>
              <a:cxnLst/>
              <a:rect l="l" t="t" r="r" b="b"/>
              <a:pathLst>
                <a:path w="406400" h="396240">
                  <a:moveTo>
                    <a:pt x="406095" y="0"/>
                  </a:moveTo>
                  <a:lnTo>
                    <a:pt x="280758" y="0"/>
                  </a:lnTo>
                  <a:lnTo>
                    <a:pt x="0" y="198031"/>
                  </a:lnTo>
                  <a:lnTo>
                    <a:pt x="280758" y="395998"/>
                  </a:lnTo>
                  <a:lnTo>
                    <a:pt x="406133" y="395998"/>
                  </a:lnTo>
                  <a:lnTo>
                    <a:pt x="125387" y="197992"/>
                  </a:lnTo>
                  <a:lnTo>
                    <a:pt x="406095" y="0"/>
                  </a:lnTo>
                  <a:close/>
                </a:path>
              </a:pathLst>
            </a:custGeom>
            <a:solidFill>
              <a:srgbClr val="E4E5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grpSp>
          <p:nvGrpSpPr>
            <p:cNvPr id="63" name="Группа 44"/>
            <p:cNvGrpSpPr/>
            <p:nvPr/>
          </p:nvGrpSpPr>
          <p:grpSpPr>
            <a:xfrm>
              <a:off x="990600" y="288010"/>
              <a:ext cx="6101715" cy="396240"/>
              <a:chOff x="990600" y="288010"/>
              <a:chExt cx="6101715" cy="396240"/>
            </a:xfrm>
          </p:grpSpPr>
          <p:sp>
            <p:nvSpPr>
              <p:cNvPr id="65" name="object 12"/>
              <p:cNvSpPr/>
              <p:nvPr/>
            </p:nvSpPr>
            <p:spPr>
              <a:xfrm>
                <a:off x="990600" y="288010"/>
                <a:ext cx="6101715" cy="396240"/>
              </a:xfrm>
              <a:custGeom>
                <a:avLst/>
                <a:gdLst/>
                <a:ahLst/>
                <a:cxnLst/>
                <a:rect l="l" t="t" r="r" b="b"/>
                <a:pathLst>
                  <a:path w="6101715" h="396240">
                    <a:moveTo>
                      <a:pt x="6028944" y="0"/>
                    </a:moveTo>
                    <a:lnTo>
                      <a:pt x="280758" y="0"/>
                    </a:lnTo>
                    <a:lnTo>
                      <a:pt x="0" y="198031"/>
                    </a:lnTo>
                    <a:lnTo>
                      <a:pt x="280758" y="395998"/>
                    </a:lnTo>
                    <a:lnTo>
                      <a:pt x="6028944" y="395998"/>
                    </a:lnTo>
                    <a:lnTo>
                      <a:pt x="6057141" y="391390"/>
                    </a:lnTo>
                    <a:lnTo>
                      <a:pt x="6080172" y="378823"/>
                    </a:lnTo>
                    <a:lnTo>
                      <a:pt x="6095702" y="360181"/>
                    </a:lnTo>
                    <a:lnTo>
                      <a:pt x="6101397" y="337350"/>
                    </a:lnTo>
                    <a:lnTo>
                      <a:pt x="6101397" y="58648"/>
                    </a:lnTo>
                    <a:lnTo>
                      <a:pt x="6095702" y="35816"/>
                    </a:lnTo>
                    <a:lnTo>
                      <a:pt x="6080172" y="17175"/>
                    </a:lnTo>
                    <a:lnTo>
                      <a:pt x="6057141" y="4607"/>
                    </a:lnTo>
                    <a:lnTo>
                      <a:pt x="6028944" y="0"/>
                    </a:lnTo>
                    <a:close/>
                  </a:path>
                </a:pathLst>
              </a:custGeom>
              <a:solidFill>
                <a:srgbClr val="00B8B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66" name="object 13"/>
              <p:cNvSpPr/>
              <p:nvPr/>
            </p:nvSpPr>
            <p:spPr>
              <a:xfrm>
                <a:off x="6734556" y="342011"/>
                <a:ext cx="288290" cy="288290"/>
              </a:xfrm>
              <a:custGeom>
                <a:avLst/>
                <a:gdLst/>
                <a:ahLst/>
                <a:cxnLst/>
                <a:rect l="l" t="t" r="r" b="b"/>
                <a:pathLst>
                  <a:path w="288290" h="288290">
                    <a:moveTo>
                      <a:pt x="235673" y="0"/>
                    </a:moveTo>
                    <a:lnTo>
                      <a:pt x="52324" y="0"/>
                    </a:lnTo>
                    <a:lnTo>
                      <a:pt x="31953" y="4105"/>
                    </a:lnTo>
                    <a:lnTo>
                      <a:pt x="15322" y="15308"/>
                    </a:lnTo>
                    <a:lnTo>
                      <a:pt x="4110" y="31937"/>
                    </a:lnTo>
                    <a:lnTo>
                      <a:pt x="0" y="52324"/>
                    </a:lnTo>
                    <a:lnTo>
                      <a:pt x="0" y="235661"/>
                    </a:lnTo>
                    <a:lnTo>
                      <a:pt x="4110" y="256031"/>
                    </a:lnTo>
                    <a:lnTo>
                      <a:pt x="15322" y="272662"/>
                    </a:lnTo>
                    <a:lnTo>
                      <a:pt x="31953" y="283874"/>
                    </a:lnTo>
                    <a:lnTo>
                      <a:pt x="52324" y="287985"/>
                    </a:lnTo>
                    <a:lnTo>
                      <a:pt x="235673" y="287985"/>
                    </a:lnTo>
                    <a:lnTo>
                      <a:pt x="256038" y="283874"/>
                    </a:lnTo>
                    <a:lnTo>
                      <a:pt x="272670" y="272662"/>
                    </a:lnTo>
                    <a:lnTo>
                      <a:pt x="283885" y="256031"/>
                    </a:lnTo>
                    <a:lnTo>
                      <a:pt x="287997" y="235661"/>
                    </a:lnTo>
                    <a:lnTo>
                      <a:pt x="287997" y="52324"/>
                    </a:lnTo>
                    <a:lnTo>
                      <a:pt x="283885" y="31937"/>
                    </a:lnTo>
                    <a:lnTo>
                      <a:pt x="272670" y="15308"/>
                    </a:lnTo>
                    <a:lnTo>
                      <a:pt x="256038" y="4105"/>
                    </a:lnTo>
                    <a:lnTo>
                      <a:pt x="235673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67" name="object 14"/>
              <p:cNvSpPr txBox="1"/>
              <p:nvPr/>
            </p:nvSpPr>
            <p:spPr>
              <a:xfrm>
                <a:off x="6822147" y="381749"/>
                <a:ext cx="113030" cy="18466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marL="12700">
                  <a:lnSpc>
                    <a:spcPct val="100000"/>
                  </a:lnSpc>
                </a:pPr>
                <a:r>
                  <a:rPr lang="ru-RU" sz="1200" b="1" spc="25" dirty="0" smtClean="0">
                    <a:solidFill>
                      <a:srgbClr val="009DA2"/>
                    </a:solidFill>
                    <a:latin typeface="Gill Sans MT"/>
                    <a:cs typeface="Gill Sans MT"/>
                  </a:rPr>
                  <a:t>7</a:t>
                </a:r>
                <a:endParaRPr sz="1200" dirty="0">
                  <a:latin typeface="Gill Sans MT"/>
                  <a:cs typeface="Gill Sans MT"/>
                </a:endParaRPr>
              </a:p>
            </p:txBody>
          </p:sp>
        </p:grpSp>
        <p:sp>
          <p:nvSpPr>
            <p:cNvPr id="64" name="object 21"/>
            <p:cNvSpPr txBox="1"/>
            <p:nvPr/>
          </p:nvSpPr>
          <p:spPr>
            <a:xfrm>
              <a:off x="1276350" y="364210"/>
              <a:ext cx="5410200" cy="166712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 marR="5080">
                <a:lnSpc>
                  <a:spcPts val="1300"/>
                </a:lnSpc>
              </a:pPr>
              <a:r>
                <a:rPr lang="ru-RU" sz="1000" b="1" spc="-5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ОСНОВНЫЕ </a:t>
              </a:r>
              <a:r>
                <a:rPr lang="ru-RU" sz="1000" b="1" spc="-2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ПАРАМЕТРЫ БЮДЖЕТА</a:t>
              </a:r>
              <a:endParaRPr lang="ru-RU" sz="1000" dirty="0" smtClean="0">
                <a:latin typeface="Trebuchet MS"/>
                <a:cs typeface="Trebuchet MS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231F2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6176</TotalTime>
  <Words>9344</Words>
  <Application>Microsoft Office PowerPoint</Application>
  <PresentationFormat>Произвольный</PresentationFormat>
  <Paragraphs>2288</Paragraphs>
  <Slides>30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lmi</dc:creator>
  <cp:lastModifiedBy>Admin</cp:lastModifiedBy>
  <cp:revision>680</cp:revision>
  <dcterms:created xsi:type="dcterms:W3CDTF">2016-08-30T03:47:38Z</dcterms:created>
  <dcterms:modified xsi:type="dcterms:W3CDTF">2019-08-27T10:00:08Z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2016-05-05T00:00:00Z</vt:filetime>
  </property>
  <property fmtid="{D5CDD505-2E9C-101B-9397-08002B2CF9AE}" pid="3" name="Creator">
    <vt:lpwstr>Adobe InDesign CS4 (6.0)</vt:lpwstr>
  </property>
  <property fmtid="{D5CDD505-2E9C-101B-9397-08002B2CF9AE}" pid="4" name="LastSaved">
    <vt:filetime>2016-08-30T00:00:00Z</vt:filetime>
  </property>
</Properties>
</file>