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9" r:id="rId2"/>
  </p:sldMasterIdLst>
  <p:notesMasterIdLst>
    <p:notesMasterId r:id="rId9"/>
  </p:notesMasterIdLst>
  <p:handoutMasterIdLst>
    <p:handoutMasterId r:id="rId10"/>
  </p:handoutMasterIdLst>
  <p:sldIdLst>
    <p:sldId id="308" r:id="rId3"/>
    <p:sldId id="310" r:id="rId4"/>
    <p:sldId id="311" r:id="rId5"/>
    <p:sldId id="314" r:id="rId6"/>
    <p:sldId id="313" r:id="rId7"/>
    <p:sldId id="312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E8CC84C7-191F-4593-8226-5E491698B531}">
          <p14:sldIdLst>
            <p14:sldId id="308"/>
            <p14:sldId id="310"/>
            <p14:sldId id="311"/>
            <p14:sldId id="314"/>
            <p14:sldId id="313"/>
            <p14:sldId id="312"/>
          </p14:sldIdLst>
        </p14:section>
        <p14:section name="Раздел без заголовка" id="{698AC591-5DDC-4DD7-98A1-D2D6209C9870}">
          <p14:sldIdLst/>
        </p14:section>
      </p14:sectionLst>
    </p:ex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4598"/>
    <a:srgbClr val="3140F6"/>
    <a:srgbClr val="00CC00"/>
    <a:srgbClr val="422AF6"/>
    <a:srgbClr val="4340AC"/>
    <a:srgbClr val="98CDFE"/>
    <a:srgbClr val="E09AFC"/>
    <a:srgbClr val="A1C1FB"/>
    <a:srgbClr val="6FA0F9"/>
    <a:srgbClr val="8FD45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9012" autoAdjust="0"/>
    <p:restoredTop sz="96433" autoAdjust="0"/>
  </p:normalViewPr>
  <p:slideViewPr>
    <p:cSldViewPr snapToGrid="0">
      <p:cViewPr varScale="1">
        <p:scale>
          <a:sx n="112" d="100"/>
          <a:sy n="112" d="100"/>
        </p:scale>
        <p:origin x="-282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025892-6223-4CDA-8CB9-905F5583EDF6}" type="datetimeFigureOut">
              <a:rPr lang="ru-RU" smtClean="0"/>
              <a:pPr/>
              <a:t>02.06.2023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C139FD-3D0F-411C-A098-D821E293678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94003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8D81D5-9EC0-401A-B65D-35E6E09602B1}" type="datetimeFigureOut">
              <a:rPr lang="ru-RU" smtClean="0"/>
              <a:pPr/>
              <a:t>02.06.2023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4DBA3B-593F-4E9D-B372-B34DC88C66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8106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08A2B20-B383-4A3C-8119-1D44254FBB7C}" type="slidenum">
              <a:rPr lang="ru-RU" altLang="ru-RU" b="0" smtClean="0"/>
              <a:pPr/>
              <a:t>1</a:t>
            </a:fld>
            <a:endParaRPr lang="ru-RU" altLang="ru-RU" b="0" smtClean="0"/>
          </a:p>
        </p:txBody>
      </p:sp>
    </p:spTree>
    <p:extLst>
      <p:ext uri="{BB962C8B-B14F-4D97-AF65-F5344CB8AC3E}">
        <p14:creationId xmlns:p14="http://schemas.microsoft.com/office/powerpoint/2010/main" xmlns="" val="4205930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A8E32C-8B91-4CDF-8D1D-83EC73296610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57484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4DBA3B-593F-4E9D-B372-B34DC88C663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719389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89680-87B1-4111-9ADD-0F40A12EB18F}" type="datetime1">
              <a:rPr lang="ru-RU" smtClean="0"/>
              <a:pPr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9437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774F6-63BA-44C1-A037-8EA8A0104ED1}" type="datetime1">
              <a:rPr lang="ru-RU" smtClean="0"/>
              <a:pPr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757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71E48-84CF-4259-A61F-AC537FFE9C36}" type="datetime1">
              <a:rPr lang="ru-RU" smtClean="0"/>
              <a:pPr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2180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6C673-1762-4CEC-B027-A2138ADC60EA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92C07-AA22-4A31-8B06-A318302A431E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509350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6DAF8D-2F61-4747-8116-5175810502E3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02CB3-3C5A-49CF-BFE3-37568D97B4F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45345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47512C-3F33-4E36-BC63-B6CBD904333C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1F6A8-DF11-4732-BFD1-9DCC899275D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8990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D0861-3A5E-4C7E-BA3D-DE5587238332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23A63-517A-4721-BCC6-22EAEB92512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321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31FE6-4871-4403-BAC8-39EDDEFE7B4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6354C-8419-447F-A995-FB4254B4694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10203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D721C-8068-47CE-A8C4-DCE1F04F51D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E57A63-6B31-4F00-A4D3-6999685EB75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1535651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C7B9E3-491D-43FD-9979-FB3BB9FCBB3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CD056-C8F1-4EC8-90C7-C3920FB549D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5941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9CC09-5B3B-4021-80AF-E8E303D64D9D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935591-2D60-4AF3-8804-2A2B9466CEE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8145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7003A-0153-454E-B476-AE4DE683DEE0}" type="datetime1">
              <a:rPr lang="ru-RU" smtClean="0"/>
              <a:pPr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70131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52540E-FB15-4851-9B39-CE317B269784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FE07-7FA4-49A0-AFDC-8BEBA2DBB96C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870040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9C8F18-A9D9-4104-B220-0E6F26BDF5BE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0B276-50AD-4E53-BEE5-A30B6CBB0E5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393983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7DD1D-1447-4BAA-A3E7-9EA79D05B75B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45AB0-6E13-4564-8F8C-CCE95AC7608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9604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delanounas.ru/images/img/cdn.endata.cx/data_teams_flags_6327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46638" y="404813"/>
            <a:ext cx="2400300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"/>
          <p:cNvSpPr txBox="1">
            <a:spLocks noGrp="1"/>
          </p:cNvSpPr>
          <p:nvPr>
            <p:ph type="subTitle" idx="4294967295"/>
          </p:nvPr>
        </p:nvSpPr>
        <p:spPr>
          <a:xfrm>
            <a:off x="1727205" y="4653134"/>
            <a:ext cx="8737604" cy="533396"/>
          </a:xfrm>
        </p:spPr>
        <p:txBody>
          <a:bodyPr anchorCtr="1"/>
          <a:lstStyle>
            <a:lvl1pPr marL="0" indent="0" algn="ctr">
              <a:buNone/>
              <a:defRPr sz="1800" b="1">
                <a:latin typeface="Times New Roman" pitchFamily="18"/>
                <a:cs typeface="Times New Roman" pitchFamily="18"/>
              </a:defRPr>
            </a:lvl1pPr>
          </a:lstStyle>
          <a:p>
            <a:pPr lvl="0"/>
            <a:r>
              <a:rPr lang="ru-RU"/>
              <a:t>Образец подзаголовка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7945517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39F66-2524-4699-87F0-F86DE8415855}" type="datetime1">
              <a:rPr lang="ru-RU" smtClean="0"/>
              <a:pPr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0621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56B84-B969-48EF-8E76-9736BF1C0392}" type="datetime1">
              <a:rPr lang="ru-RU" smtClean="0"/>
              <a:pPr/>
              <a:t>02.06.2023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4823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CE07-B276-44E8-832B-26D8F54A7D27}" type="datetime1">
              <a:rPr lang="ru-RU" smtClean="0"/>
              <a:pPr/>
              <a:t>02.06.2023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686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ED5C2-AC1D-4703-A020-662FD598AC19}" type="datetime1">
              <a:rPr lang="ru-RU" smtClean="0"/>
              <a:pPr/>
              <a:t>02.06.2023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3129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89F7-3896-4F82-8321-47F00C3D8CB7}" type="datetime1">
              <a:rPr lang="ru-RU" smtClean="0"/>
              <a:pPr/>
              <a:t>02.06.2023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027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E19FF-9F17-4B38-8426-263454F8B39B}" type="datetime1">
              <a:rPr lang="ru-RU" smtClean="0"/>
              <a:pPr/>
              <a:t>02.06.2023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2808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6B0D3-8658-4DDF-8654-6AF7B8DEA32F}" type="datetime1">
              <a:rPr lang="ru-RU" smtClean="0"/>
              <a:pPr/>
              <a:t>02.06.2023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7817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5AA20-4C9E-4AB3-92BF-31EEE73CBDD2}" type="datetime1">
              <a:rPr lang="ru-RU" smtClean="0"/>
              <a:pPr/>
              <a:t>02.06.2023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9827C-99F6-410F-8184-DDA7CDDE78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2655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E0B1129-C371-4266-86F2-4205338A4932}" type="datetime1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02.06.2023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2BFFC01-C23B-4AA3-92CB-76E327FFAE79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248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 txBox="1">
            <a:spLocks noChangeArrowheads="1"/>
          </p:cNvSpPr>
          <p:nvPr/>
        </p:nvSpPr>
        <p:spPr bwMode="auto">
          <a:xfrm>
            <a:off x="1029573" y="1420216"/>
            <a:ext cx="10354491" cy="3024336"/>
          </a:xfrm>
          <a:prstGeom prst="rect">
            <a:avLst/>
          </a:prstGeom>
          <a:ln w="25400" cap="flat" cmpd="sng" algn="ctr">
            <a:noFill/>
            <a:prstDash val="solid"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Концепция второй электронной </a:t>
            </a:r>
            <a:r>
              <a:rPr lang="ru-RU" sz="4000" b="1" spc="-300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библиотеки лучших практик работы некоммерческого сектора в </a:t>
            </a:r>
            <a:r>
              <a:rPr lang="ru-RU" sz="4000" b="1" spc="-300" dirty="0" smtClean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муниципальных образованиях Свердловской </a:t>
            </a:r>
            <a:r>
              <a:rPr lang="ru-RU" sz="4000" b="1" spc="-300" dirty="0">
                <a:solidFill>
                  <a:srgbClr val="0070C0"/>
                </a:solidFill>
                <a:latin typeface="Century Gothic" panose="020B0502020202020204" pitchFamily="34" charset="0"/>
                <a:cs typeface="Times New Roman" pitchFamily="18" charset="0"/>
              </a:rPr>
              <a:t>области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9332" y="3930180"/>
            <a:ext cx="2018392" cy="1939549"/>
          </a:xfrm>
          <a:prstGeom prst="rect">
            <a:avLst/>
          </a:prstGeom>
        </p:spPr>
      </p:pic>
      <p:cxnSp>
        <p:nvCxnSpPr>
          <p:cNvPr id="5" name="Прямая соединительная линия 4"/>
          <p:cNvCxnSpPr/>
          <p:nvPr/>
        </p:nvCxnSpPr>
        <p:spPr>
          <a:xfrm>
            <a:off x="0" y="722811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03838" y="73763"/>
            <a:ext cx="1584325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4710995" y="5934671"/>
            <a:ext cx="300939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itchFamily="18" charset="0"/>
              </a:rPr>
            </a:br>
            <a:r>
              <a:rPr lang="ru-RU" dirty="0" smtClean="0">
                <a:latin typeface="Century Gothic" panose="020B0502020202020204" pitchFamily="34" charset="0"/>
                <a:cs typeface="Times New Roman" pitchFamily="18" charset="0"/>
              </a:rPr>
              <a:t>2023 год</a:t>
            </a:r>
            <a:r>
              <a:rPr lang="ru-RU" dirty="0">
                <a:latin typeface="Century Gothic" panose="020B0502020202020204" pitchFamily="34" charset="0"/>
                <a:cs typeface="Times New Roman" pitchFamily="18" charset="0"/>
              </a:rPr>
              <a:t/>
            </a:r>
            <a:br>
              <a:rPr lang="ru-RU" dirty="0">
                <a:latin typeface="Century Gothic" panose="020B0502020202020204" pitchFamily="34" charset="0"/>
                <a:cs typeface="Times New Roman" pitchFamily="18" charset="0"/>
              </a:rPr>
            </a:br>
            <a:endParaRPr lang="ru-RU" dirty="0">
              <a:latin typeface="Century Gothic" panose="020B0502020202020204" pitchFamily="34" charset="0"/>
              <a:cs typeface="Times New Roman" pitchFamily="18" charset="0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0" y="5978768"/>
            <a:ext cx="12192000" cy="870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3590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>
            <a:off x="0" y="739115"/>
            <a:ext cx="12192000" cy="8709"/>
          </a:xfrm>
          <a:prstGeom prst="line">
            <a:avLst/>
          </a:prstGeom>
          <a:noFill/>
          <a:ln w="57150" cap="flat" cmpd="sng" algn="ctr">
            <a:solidFill>
              <a:srgbClr val="5B9BD5"/>
            </a:solidFill>
            <a:prstDash val="solid"/>
            <a:miter lim="800000"/>
          </a:ln>
          <a:effectLst/>
        </p:spPr>
      </p:cxn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1535182" y="41651"/>
            <a:ext cx="9753601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ВЗАИМОДЕЙСТВИЕ УЧАСТНИКОВ</a:t>
            </a:r>
            <a:endParaRPr lang="ru-RU" dirty="0"/>
          </a:p>
        </p:txBody>
      </p:sp>
      <p:pic>
        <p:nvPicPr>
          <p:cNvPr id="25" name="Picture 2" descr="http://gerb.rossel.ru/data/Image/catalog_symb/1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6973" y="6330111"/>
            <a:ext cx="612377" cy="453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7" name="Прямая соединительная линия 26"/>
          <p:cNvCxnSpPr/>
          <p:nvPr/>
        </p:nvCxnSpPr>
        <p:spPr>
          <a:xfrm>
            <a:off x="88140" y="6277637"/>
            <a:ext cx="12103860" cy="30913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9827C-99F6-410F-8184-DDA7CDDE786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0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4849" y="10841"/>
            <a:ext cx="1062162" cy="757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Заголовок 1"/>
          <p:cNvSpPr txBox="1">
            <a:spLocks/>
          </p:cNvSpPr>
          <p:nvPr/>
        </p:nvSpPr>
        <p:spPr>
          <a:xfrm>
            <a:off x="187242" y="1868551"/>
            <a:ext cx="2632120" cy="835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Font typeface="Wingdings" panose="05000000000000000000" pitchFamily="2" charset="2"/>
              <a:buChar char="Ø"/>
            </a:pPr>
            <a:endParaRPr lang="ru-RU" sz="15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</a:pPr>
            <a:endParaRPr lang="ru-RU" sz="16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Сбор заявок от НКО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Информационная поддержка </a:t>
            </a:r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5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413726" y="846962"/>
            <a:ext cx="377827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3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Общественная палата </a:t>
            </a:r>
          </a:p>
          <a:p>
            <a:pPr algn="ctr"/>
            <a:r>
              <a:rPr lang="ru-RU" sz="23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Свердловской области</a:t>
            </a:r>
            <a:endParaRPr lang="ru-RU" sz="2300" dirty="0">
              <a:solidFill>
                <a:srgbClr val="7030A0"/>
              </a:solidFill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8571187" y="2485721"/>
            <a:ext cx="3521711" cy="30193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1) Информационная поддержка</a:t>
            </a:r>
          </a:p>
          <a:p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2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) Организация экспертизы заявок  широким кругом экспертов</a:t>
            </a:r>
          </a:p>
          <a:p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endParaRPr lang="ru-RU" sz="1600" dirty="0" smtClean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8140" y="2706769"/>
            <a:ext cx="226732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Исполнительные органы государственной власти Свердловской области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(</a:t>
            </a:r>
            <a:r>
              <a:rPr lang="ru-RU" b="1" dirty="0">
                <a:solidFill>
                  <a:srgbClr val="7030A0"/>
                </a:solidFill>
                <a:latin typeface="Century Gothic" panose="020B0502020202020204" pitchFamily="34" charset="0"/>
              </a:rPr>
              <a:t>далее – </a:t>
            </a:r>
            <a:r>
              <a:rPr lang="ru-RU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ИОГВ)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3275763" y="2520885"/>
            <a:ext cx="4680705" cy="20211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>
              <a:buAutoNum type="arabicParenR"/>
            </a:pPr>
            <a:r>
              <a:rPr lang="ru-RU" sz="1600" b="1" dirty="0" smtClean="0">
                <a:latin typeface="Century Gothic" panose="020B0502020202020204" pitchFamily="34" charset="0"/>
              </a:rPr>
              <a:t>Сбор заявок от ОМСУ и ИОГВ</a:t>
            </a:r>
          </a:p>
          <a:p>
            <a:pPr marL="342900" indent="-342900">
              <a:buAutoNum type="arabicParenR"/>
            </a:pPr>
            <a:r>
              <a:rPr lang="ru-RU" sz="1600" b="1" dirty="0" smtClean="0">
                <a:latin typeface="Century Gothic" panose="020B0502020202020204" pitchFamily="34" charset="0"/>
              </a:rPr>
              <a:t>Проверка заявок на соответствие критериям</a:t>
            </a:r>
            <a:r>
              <a:rPr lang="ru-RU" sz="1600" dirty="0" smtClean="0">
                <a:latin typeface="Century Gothic" panose="020B0502020202020204" pitchFamily="34" charset="0"/>
              </a:rPr>
              <a:t>, в том числе: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Century Gothic" panose="020B0502020202020204" pitchFamily="34" charset="0"/>
              </a:rPr>
              <a:t>Соответствие заявленной практики </a:t>
            </a:r>
            <a:r>
              <a:rPr lang="ru-RU" sz="1600" dirty="0">
                <a:latin typeface="Century Gothic" panose="020B0502020202020204" pitchFamily="34" charset="0"/>
              </a:rPr>
              <a:t>целям </a:t>
            </a:r>
            <a:r>
              <a:rPr lang="ru-RU" sz="1600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социально-экономического развития </a:t>
            </a:r>
            <a:r>
              <a:rPr lang="ru-RU" sz="16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муниципалитетов (далее – СЭР МО);</a:t>
            </a:r>
          </a:p>
          <a:p>
            <a:pPr marL="285750" indent="-285750">
              <a:buFontTx/>
              <a:buChar char="-"/>
            </a:pPr>
            <a:r>
              <a:rPr lang="ru-RU" sz="1600" dirty="0">
                <a:latin typeface="Century Gothic" panose="020B0502020202020204" pitchFamily="34" charset="0"/>
              </a:rPr>
              <a:t>Отсутствие НКО в перечне </a:t>
            </a:r>
            <a:r>
              <a:rPr lang="ru-RU" sz="1600" dirty="0" err="1">
                <a:latin typeface="Century Gothic" panose="020B0502020202020204" pitchFamily="34" charset="0"/>
              </a:rPr>
              <a:t>иноагентов</a:t>
            </a:r>
            <a:r>
              <a:rPr lang="ru-RU" sz="1600" dirty="0" smtClean="0">
                <a:latin typeface="Century Gothic" panose="020B0502020202020204" pitchFamily="34" charset="0"/>
              </a:rPr>
              <a:t>;</a:t>
            </a:r>
          </a:p>
          <a:p>
            <a:pPr marL="285750" indent="-285750">
              <a:buFontTx/>
              <a:buChar char="-"/>
            </a:pPr>
            <a:r>
              <a:rPr lang="ru-RU" sz="1600" dirty="0">
                <a:latin typeface="Century Gothic" panose="020B0502020202020204" pitchFamily="34" charset="0"/>
              </a:rPr>
              <a:t>Отсутствие НКО </a:t>
            </a:r>
            <a:r>
              <a:rPr lang="ru-RU" sz="1600" dirty="0" smtClean="0">
                <a:latin typeface="Century Gothic" panose="020B0502020202020204" pitchFamily="34" charset="0"/>
              </a:rPr>
              <a:t>в </a:t>
            </a:r>
            <a:r>
              <a:rPr lang="ru-RU" sz="1600" dirty="0">
                <a:latin typeface="Century Gothic" panose="020B0502020202020204" pitchFamily="34" charset="0"/>
              </a:rPr>
              <a:t>перечне организаций и физических лиц, в отношении которых имеются сведения об их причастности </a:t>
            </a:r>
            <a:r>
              <a:rPr lang="ru-RU" sz="1600" dirty="0" smtClean="0">
                <a:latin typeface="Century Gothic" panose="020B0502020202020204" pitchFamily="34" charset="0"/>
              </a:rPr>
              <a:t/>
            </a:r>
            <a:br>
              <a:rPr lang="ru-RU" sz="1600" dirty="0" smtClean="0">
                <a:latin typeface="Century Gothic" panose="020B0502020202020204" pitchFamily="34" charset="0"/>
              </a:rPr>
            </a:br>
            <a:r>
              <a:rPr lang="ru-RU" sz="1600" dirty="0" smtClean="0">
                <a:latin typeface="Century Gothic" panose="020B0502020202020204" pitchFamily="34" charset="0"/>
              </a:rPr>
              <a:t>к </a:t>
            </a:r>
            <a:r>
              <a:rPr lang="ru-RU" sz="1600" dirty="0">
                <a:latin typeface="Century Gothic" panose="020B0502020202020204" pitchFamily="34" charset="0"/>
              </a:rPr>
              <a:t>экстремистской деятельности или </a:t>
            </a:r>
            <a:r>
              <a:rPr lang="ru-RU" sz="1600" dirty="0" smtClean="0">
                <a:latin typeface="Century Gothic" panose="020B0502020202020204" pitchFamily="34" charset="0"/>
              </a:rPr>
              <a:t>терроризму;</a:t>
            </a:r>
          </a:p>
          <a:p>
            <a:pPr marL="285750" indent="-285750">
              <a:buFontTx/>
              <a:buChar char="-"/>
            </a:pPr>
            <a:r>
              <a:rPr lang="ru-RU" sz="1600" dirty="0" smtClean="0">
                <a:latin typeface="Century Gothic" panose="020B0502020202020204" pitchFamily="34" charset="0"/>
              </a:rPr>
              <a:t>Полнота предоставления информации;</a:t>
            </a:r>
          </a:p>
          <a:p>
            <a:pPr marL="285750" indent="-285750">
              <a:buFontTx/>
              <a:buChar char="-"/>
            </a:pPr>
            <a:endParaRPr lang="ru-RU" sz="1500" b="1" dirty="0" smtClean="0">
              <a:latin typeface="Century Gothic" panose="020B0502020202020204" pitchFamily="34" charset="0"/>
            </a:endParaRPr>
          </a:p>
          <a:p>
            <a:pPr marL="285750" indent="-285750">
              <a:buFontTx/>
              <a:buChar char="-"/>
            </a:pPr>
            <a:endParaRPr lang="ru-RU" sz="1500" b="1" dirty="0" smtClean="0">
              <a:latin typeface="Century Gothic" panose="020B0502020202020204" pitchFamily="34" charset="0"/>
            </a:endParaRPr>
          </a:p>
          <a:p>
            <a:endParaRPr lang="ru-RU" sz="1000" b="1" dirty="0" smtClean="0">
              <a:latin typeface="Century Gothic" panose="020B0502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076486" y="771073"/>
            <a:ext cx="462677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-1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Министерство экономики </a:t>
            </a:r>
            <a:br>
              <a:rPr lang="ru-RU" sz="2000" b="1" spc="-10" dirty="0" smtClean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ru-RU" sz="2000" b="1" spc="-1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и территориального развития Свердловской области</a:t>
            </a:r>
            <a:endParaRPr lang="ru-RU" sz="2000" spc="-10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" y="857808"/>
            <a:ext cx="24982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Органы местного самоуправления</a:t>
            </a:r>
          </a:p>
          <a:p>
            <a:pPr algn="ctr"/>
            <a:r>
              <a:rPr lang="ru-RU" b="1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(далее – ОМСУ)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2" name="Стрелка вправо 1"/>
          <p:cNvSpPr/>
          <p:nvPr/>
        </p:nvSpPr>
        <p:spPr>
          <a:xfrm>
            <a:off x="2377010" y="922977"/>
            <a:ext cx="898753" cy="880405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187242" y="4857192"/>
            <a:ext cx="3076814" cy="8065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5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</a:pPr>
            <a:endParaRPr lang="ru-RU" sz="16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6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Сбор заявок от НКО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ru-RU" sz="16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Информационная поддержка </a:t>
            </a:r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6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5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9" name="Стрелка вправо 28"/>
          <p:cNvSpPr/>
          <p:nvPr/>
        </p:nvSpPr>
        <p:spPr>
          <a:xfrm>
            <a:off x="2374385" y="2963291"/>
            <a:ext cx="869302" cy="880405"/>
          </a:xfrm>
          <a:prstGeom prst="rightArrow">
            <a:avLst>
              <a:gd name="adj1" fmla="val 50000"/>
              <a:gd name="adj2" fmla="val 50983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8480753" y="1958939"/>
            <a:ext cx="3383289" cy="1154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2300" b="1" spc="-10" dirty="0">
                <a:solidFill>
                  <a:srgbClr val="7030A0"/>
                </a:solidFill>
                <a:latin typeface="Century Gothic" panose="020B0502020202020204" pitchFamily="34" charset="0"/>
              </a:rPr>
              <a:t>Муниципальные общественные палаты (советы)</a:t>
            </a:r>
          </a:p>
        </p:txBody>
      </p:sp>
      <p:sp>
        <p:nvSpPr>
          <p:cNvPr id="30" name="Стрелка вправо 29"/>
          <p:cNvSpPr/>
          <p:nvPr/>
        </p:nvSpPr>
        <p:spPr>
          <a:xfrm>
            <a:off x="7505511" y="962281"/>
            <a:ext cx="975241" cy="880405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люс 4"/>
          <p:cNvSpPr/>
          <p:nvPr/>
        </p:nvSpPr>
        <p:spPr>
          <a:xfrm>
            <a:off x="9863770" y="1609585"/>
            <a:ext cx="411982" cy="403136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354489" y="4738093"/>
            <a:ext cx="483491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Century Gothic" panose="020B0502020202020204" pitchFamily="34" charset="0"/>
              </a:rPr>
              <a:t>3) </a:t>
            </a:r>
            <a:r>
              <a:rPr lang="ru-RU" sz="1600" b="1" dirty="0">
                <a:latin typeface="Century Gothic" panose="020B0502020202020204" pitchFamily="34" charset="0"/>
              </a:rPr>
              <a:t>Организация открытого голосования </a:t>
            </a:r>
            <a:br>
              <a:rPr lang="ru-RU" sz="1600" b="1" dirty="0">
                <a:latin typeface="Century Gothic" panose="020B0502020202020204" pitchFamily="34" charset="0"/>
              </a:rPr>
            </a:br>
            <a:r>
              <a:rPr lang="ru-RU" sz="1600" dirty="0">
                <a:latin typeface="Century Gothic" panose="020B0502020202020204" pitchFamily="34" charset="0"/>
              </a:rPr>
              <a:t>на странице сообщества «Поддержка СОНКО в Свердловской области» и/или портале «</a:t>
            </a:r>
            <a:r>
              <a:rPr lang="ru-RU" sz="1600" dirty="0" err="1">
                <a:latin typeface="Century Gothic" panose="020B0502020202020204" pitchFamily="34" charset="0"/>
              </a:rPr>
              <a:t>Созидание.СВЕ.РФ</a:t>
            </a:r>
            <a:r>
              <a:rPr lang="ru-RU" sz="1600" dirty="0" smtClean="0">
                <a:latin typeface="Century Gothic" panose="020B0502020202020204" pitchFamily="34" charset="0"/>
              </a:rPr>
              <a:t>»</a:t>
            </a:r>
          </a:p>
          <a:p>
            <a:r>
              <a:rPr lang="ru-RU" sz="1600" dirty="0" smtClean="0">
                <a:latin typeface="Century Gothic" panose="020B0502020202020204" pitchFamily="34" charset="0"/>
              </a:rPr>
              <a:t>4) </a:t>
            </a:r>
            <a:r>
              <a:rPr lang="ru-RU" sz="1600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Подведение итогов, формирование сборника</a:t>
            </a:r>
            <a:endParaRPr lang="ru-RU" sz="1600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31" name="Стрелка вправо 30"/>
          <p:cNvSpPr/>
          <p:nvPr/>
        </p:nvSpPr>
        <p:spPr>
          <a:xfrm rot="8470012">
            <a:off x="7493928" y="4485559"/>
            <a:ext cx="1402844" cy="1280251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2439911" y="3234370"/>
            <a:ext cx="1160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заявки</a:t>
            </a:r>
            <a:endParaRPr lang="ru-RU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2425701" y="1188062"/>
            <a:ext cx="12699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заявки</a:t>
            </a:r>
            <a:endParaRPr lang="ru-RU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7451418" y="1173275"/>
            <a:ext cx="1244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/>
              <a:t>Проверен-</a:t>
            </a:r>
          </a:p>
          <a:p>
            <a:r>
              <a:rPr lang="ru-RU" sz="1200" dirty="0" err="1" smtClean="0"/>
              <a:t>ные</a:t>
            </a:r>
            <a:r>
              <a:rPr lang="ru-RU" sz="1200" dirty="0" smtClean="0"/>
              <a:t> заявки</a:t>
            </a:r>
            <a:endParaRPr lang="ru-RU" sz="1200" dirty="0"/>
          </a:p>
        </p:txBody>
      </p:sp>
      <p:sp>
        <p:nvSpPr>
          <p:cNvPr id="35" name="TextBox 34"/>
          <p:cNvSpPr txBox="1"/>
          <p:nvPr/>
        </p:nvSpPr>
        <p:spPr>
          <a:xfrm rot="19141659">
            <a:off x="7742254" y="4634448"/>
            <a:ext cx="1244919" cy="68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ru-RU" sz="1200" dirty="0" smtClean="0"/>
              <a:t>Отобранные по результатам экспертной оценки заявки</a:t>
            </a:r>
            <a:endParaRPr lang="ru-RU" sz="1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75763" y="846962"/>
            <a:ext cx="4175655" cy="863070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8480752" y="849082"/>
            <a:ext cx="3612146" cy="2243267"/>
          </a:xfrm>
          <a:prstGeom prst="rec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7017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786169" y="321051"/>
            <a:ext cx="7196031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ФОРМА ЗАЯВКИ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66957324"/>
              </p:ext>
            </p:extLst>
          </p:nvPr>
        </p:nvGraphicFramePr>
        <p:xfrm>
          <a:off x="495656" y="1351311"/>
          <a:ext cx="10958976" cy="5000262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511496"/>
                <a:gridCol w="4926349"/>
                <a:gridCol w="5521131"/>
              </a:tblGrid>
              <a:tr h="388113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Наименование муниципального образования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4322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Наименование некоммерческой организации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73128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Название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5775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Тематическое направление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244475" algn="r"/>
                        </a:tabLs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4322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Целевая аудитория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4322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Количество </a:t>
                      </a:r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благополучателей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4322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Задачи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4322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Описание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4322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Сроки реализации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4322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Результаты практики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6287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11.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Стоимость реализации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4322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12.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География практики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4322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13.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Команда практики</a:t>
                      </a:r>
                      <a:endParaRPr lang="ru-RU" sz="1600" b="1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  <a:tr h="34322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14.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Информационные ресурсы практики </a:t>
                      </a:r>
                      <a:endParaRPr lang="ru-RU" sz="16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endParaRPr lang="ru-RU" sz="16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34906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269702" y="357507"/>
            <a:ext cx="9922298" cy="594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sz="2800" dirty="0" smtClean="0"/>
              <a:t>ПОЯСНЕНИЯ ПО РАЗДЕЛАМ ФОРМЫ ЗАЯВКИ</a:t>
            </a:r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91200360"/>
              </p:ext>
            </p:extLst>
          </p:nvPr>
        </p:nvGraphicFramePr>
        <p:xfrm>
          <a:off x="136732" y="1137159"/>
          <a:ext cx="11947020" cy="5716568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98368"/>
                <a:gridCol w="2347484"/>
                <a:gridCol w="9201168"/>
              </a:tblGrid>
              <a:tr h="35038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</a:rPr>
                        <a:t>Наименование муниципального образования</a:t>
                      </a:r>
                      <a:endParaRPr lang="ru-RU" sz="900" dirty="0" smtClean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lvl="0" indent="-31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Указывается н</a:t>
                      </a: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</a:rPr>
                        <a:t>аименование муниципального образования</a:t>
                      </a:r>
                      <a:r>
                        <a:rPr lang="ru-RU" sz="900" baseline="0" dirty="0" smtClean="0"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</a:rPr>
                        <a:t>Свердловской области, на территории которого реализована практика, претендующая на включение во</a:t>
                      </a:r>
                      <a:r>
                        <a:rPr lang="ru-RU" sz="900" baseline="0" dirty="0" smtClean="0">
                          <a:effectLst/>
                          <a:latin typeface="Century Gothic" panose="020B0502020202020204" pitchFamily="34" charset="0"/>
                        </a:rPr>
                        <a:t> второй сборник электронной библиотеки лучших практик работы некоммерческого сектора в Свердловской области</a:t>
                      </a:r>
                      <a:endParaRPr lang="ru-RU" sz="900" dirty="0" smtClean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29910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Наименование некоммерческой организации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Указывается согласно учредительным документам полное и краткое (при наличии) наименование организации</a:t>
                      </a:r>
                      <a:endParaRPr lang="ru-RU" sz="9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5777" marR="15777" marT="11044" marB="11044" anchor="ctr"/>
                </a:tc>
              </a:tr>
              <a:tr h="48439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Название </a:t>
                      </a: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</a:rPr>
                        <a:t>практики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 algn="l" defTabSz="91440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sz="900" kern="120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Указывается название практики, реализованной на территории соответствующего</a:t>
                      </a:r>
                      <a:r>
                        <a:rPr lang="ru-RU" sz="900" kern="1200" baseline="0" dirty="0" smtClean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муниципального образования, расположенного на территории Свердловской области (например, «Десант добрых дел», областной конкурс детского творчества «Созвездие», «Диспетчерские центры связи для граждан с нарушением слуха»)</a:t>
                      </a:r>
                      <a:endParaRPr lang="ru-RU" sz="900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5777" marR="15777" marT="11044" marB="11044" anchor="ctr"/>
                </a:tc>
              </a:tr>
              <a:tr h="129637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Тематическое направление практики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44475" algn="r"/>
                        </a:tabLst>
                      </a:pPr>
                      <a:r>
                        <a:rPr lang="ru-RU" sz="900" b="1" dirty="0">
                          <a:effectLst/>
                          <a:latin typeface="Century Gothic" panose="020B0502020202020204" pitchFamily="34" charset="0"/>
                        </a:rPr>
                        <a:t>Указывается одно из следующих направлений: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поддержка семьи, материнства, отцовства и детства;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социальная поддержка детей, инвалидов;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образование и наука;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военно-патриотическое воспитание молодежи;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охрана здоровья граждан, популяризация здорового образа жизни;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развитие культуры и искусства;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  <a:tabLst>
                          <a:tab pos="244475" algn="r"/>
                        </a:tabLs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охрана окружающей среды.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44475" algn="r"/>
                        </a:tabLst>
                      </a:pPr>
                      <a:r>
                        <a:rPr lang="ru-RU" sz="900" b="1" dirty="0">
                          <a:effectLst/>
                          <a:latin typeface="Century Gothic" panose="020B0502020202020204" pitchFamily="34" charset="0"/>
                        </a:rPr>
                        <a:t>Либо указывается иное направление</a:t>
                      </a:r>
                      <a:endParaRPr lang="ru-RU" sz="900" b="1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3303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Целевая аудитория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baseline="0" dirty="0" smtClean="0">
                          <a:effectLst/>
                          <a:latin typeface="Century Gothic" panose="020B0502020202020204" pitchFamily="34" charset="0"/>
                          <a:ea typeface="+mn-ea"/>
                        </a:rPr>
                        <a:t>Указываются особенности аудитории (например, дети с ограниченными возможностями здоровья; пенсионеры; женщины, воспитывающие детей в возрасте до 3-х лет и так далее)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20969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6.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Количество</a:t>
                      </a:r>
                      <a:r>
                        <a:rPr lang="ru-RU" sz="900" baseline="0" dirty="0" smtClean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 </a:t>
                      </a:r>
                      <a:r>
                        <a:rPr lang="ru-RU" sz="900" baseline="0" dirty="0" err="1" smtClean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благополучателей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</a:rPr>
                        <a:t>Указывается количество представителей целевой аудитории, охваченных практикой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25236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7.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Задачи практики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Описание задач, которые решаются в результате внедрения </a:t>
                      </a: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</a:rPr>
                        <a:t>практики. Их соответствие</a:t>
                      </a:r>
                      <a:r>
                        <a:rPr lang="ru-RU" sz="900" baseline="0" dirty="0" smtClean="0">
                          <a:effectLst/>
                          <a:latin typeface="Century Gothic" panose="020B0502020202020204" pitchFamily="34" charset="0"/>
                        </a:rPr>
                        <a:t> целям и задачам СЭР муниципального образования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33858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Описание практики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Описание сути, механизма запуска и реализации практики, описание решаемой проблемы, механизм реализации (описание конкретных задач, мероприятий, сроков, участников, например, описание основных процессов и видов работ), партнеров практики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209393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Сроки реализации практики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От идеи до запуска (в </a:t>
                      </a: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</a:rPr>
                        <a:t>месяцах, годах), </a:t>
                      </a: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указывается год старта практики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3303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10.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Результаты практики 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Например, указывается количество </a:t>
                      </a:r>
                      <a:r>
                        <a:rPr lang="ru-RU" sz="900" dirty="0" err="1">
                          <a:effectLst/>
                          <a:latin typeface="Century Gothic" panose="020B0502020202020204" pitchFamily="34" charset="0"/>
                        </a:rPr>
                        <a:t>благополучателей</a:t>
                      </a: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, мероприятий, издание сборников, разработка обучающих программ, повышение качества социальных услуг и другие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48439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11.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Стоимость реализации практики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Указываются (в рублях): 1) бюджетные средства, полученные в виде субсидий или грантов (наименование ИОГВ СО и ОМСУ, предоставившего субсидию или грант); 2) средства Фонда президентских грантов; 3) средства из иных источников (наименование источника); 4) пожертвования юридических или физических лиц; 5) собственные средства НКО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33036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12.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География практики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Указывается место реализации практики, включая перечень субъектов Российской Федерации, муниципальных образований, в которых она </a:t>
                      </a: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</a:rPr>
                        <a:t>реализована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177888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13.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Century Gothic" panose="020B0502020202020204" pitchFamily="34" charset="0"/>
                        </a:rPr>
                        <a:t>Команда практики</a:t>
                      </a:r>
                      <a:endParaRPr lang="ru-RU" sz="90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R="3079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Ф.И.О. полностью, место работы (с указанием должности и подразделения/организации), телефон рабочий /мобильный, адрес электронной почты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  <a:tr h="484390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900" b="1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14.</a:t>
                      </a:r>
                      <a:endParaRPr lang="ru-RU" sz="900" b="1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Информационные ресурсы практики 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  <a:tc>
                  <a:txBody>
                    <a:bodyPr/>
                    <a:lstStyle/>
                    <a:p>
                      <a:pPr marL="3175" marR="307975" indent="-317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</a:rPr>
                        <a:t>При</a:t>
                      </a:r>
                      <a:r>
                        <a:rPr lang="ru-RU" sz="900" baseline="0" dirty="0" smtClean="0">
                          <a:effectLst/>
                          <a:latin typeface="Century Gothic" panose="020B0502020202020204" pitchFamily="34" charset="0"/>
                        </a:rPr>
                        <a:t> наличии указываются: а</a:t>
                      </a: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</a:rPr>
                        <a:t>дрес </a:t>
                      </a:r>
                      <a:r>
                        <a:rPr lang="ru-RU" sz="900" dirty="0">
                          <a:effectLst/>
                          <a:latin typeface="Century Gothic" panose="020B0502020202020204" pitchFamily="34" charset="0"/>
                        </a:rPr>
                        <a:t>официальной страницы практики в сети Интернет и/или ссылки на страницы практики в социальных </a:t>
                      </a:r>
                      <a:r>
                        <a:rPr lang="ru-RU" sz="900" dirty="0" smtClean="0">
                          <a:effectLst/>
                          <a:latin typeface="Century Gothic" panose="020B0502020202020204" pitchFamily="34" charset="0"/>
                        </a:rPr>
                        <a:t>сетях,</a:t>
                      </a:r>
                      <a:r>
                        <a:rPr lang="ru-RU" sz="900" baseline="0" dirty="0" smtClean="0">
                          <a:effectLst/>
                          <a:latin typeface="Century Gothic" panose="020B0502020202020204" pitchFamily="34" charset="0"/>
                        </a:rPr>
                        <a:t> наличие опубликованных фото- и видеоматериалов, инструменты при создании </a:t>
                      </a:r>
                      <a:r>
                        <a:rPr lang="ru-RU" sz="900" baseline="0" dirty="0" err="1" smtClean="0">
                          <a:effectLst/>
                          <a:latin typeface="Century Gothic" panose="020B0502020202020204" pitchFamily="34" charset="0"/>
                        </a:rPr>
                        <a:t>контентов</a:t>
                      </a:r>
                      <a:r>
                        <a:rPr lang="ru-RU" sz="900" baseline="0" dirty="0" smtClean="0">
                          <a:effectLst/>
                          <a:latin typeface="Century Gothic" panose="020B0502020202020204" pitchFamily="34" charset="0"/>
                        </a:rPr>
                        <a:t>, способы привлечения целевой аудитории к проекту.</a:t>
                      </a:r>
                      <a:endParaRPr lang="ru-RU" sz="900" dirty="0"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15777" marR="15777" marT="11044" marB="11044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991164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53924236"/>
              </p:ext>
            </p:extLst>
          </p:nvPr>
        </p:nvGraphicFramePr>
        <p:xfrm>
          <a:off x="470020" y="1230595"/>
          <a:ext cx="11374846" cy="5438186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371797"/>
                <a:gridCol w="3050814"/>
                <a:gridCol w="7952235"/>
              </a:tblGrid>
              <a:tr h="817067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1.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510540" algn="l"/>
                          <a:tab pos="4544695" algn="l"/>
                        </a:tabLs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Срок</a:t>
                      </a:r>
                      <a:r>
                        <a:rPr lang="ru-RU" sz="1600" b="1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реализации практики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реализуется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на территории соответствующего муниципального образования, расположенного на территории Свердловской области, </a:t>
                      </a:r>
                    </a:p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не менее 2-х лет, что свидетельствует о её востребованности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</a:tr>
              <a:tr h="37907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2.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510540" algn="l"/>
                          <a:tab pos="4544695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Соответствие задаче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Решение соответствует заявленной задаче и основным принципам</a:t>
                      </a:r>
                    </a:p>
                  </a:txBody>
                  <a:tcPr marL="36195" marR="36195" marT="36195" marB="36195"/>
                </a:tc>
              </a:tr>
              <a:tr h="39337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3.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3380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Эффективность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Соотношение между достигнутым эффектом и используемыми ресурсами</a:t>
                      </a:r>
                    </a:p>
                  </a:txBody>
                  <a:tcPr marL="36195" marR="36195" marT="36195" marB="36195"/>
                </a:tc>
              </a:tr>
              <a:tr h="863125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4.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6050" algn="l"/>
                          <a:tab pos="4182110" algn="l"/>
                        </a:tabLs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Актуальность и общественная значимость практики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  <a:defRPr/>
                      </a:pP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Оценивается значимость проекта для конкретного муниципального образования.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отвечает </a:t>
                      </a: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текущим вызовам и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задачам СЭР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муниципального образования,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повышает уровень и качество жизни населения муниципального образования</a:t>
                      </a:r>
                    </a:p>
                  </a:txBody>
                  <a:tcPr marL="36195" marR="36195" marT="36195" marB="36195"/>
                </a:tc>
              </a:tr>
              <a:tr h="56923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5.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51130" algn="l"/>
                          <a:tab pos="4186555" algn="l"/>
                        </a:tabLst>
                      </a:pPr>
                      <a:r>
                        <a:rPr lang="ru-RU" sz="1600" b="1" kern="1200" dirty="0" err="1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Тиражируемость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может </a:t>
                      </a: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применяться в других субъектах Российской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Федерации / муниципальных образованиях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</a:tr>
              <a:tr h="428999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6.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Уникальность</a:t>
                      </a:r>
                      <a:endParaRPr lang="ru-RU" sz="1600" b="1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Практика является нестандартной, имеет определенную уникальность, особенности, выделяющие ее из ряда подобных</a:t>
                      </a:r>
                      <a:endParaRPr lang="ru-RU" sz="1400" kern="12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36195" marR="36195" marT="36195" marB="36195"/>
                </a:tc>
              </a:tr>
              <a:tr h="168091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7.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Информационная открытость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Оценивается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наличие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официальной страницы практики в сети Интернет и/или ссылки на страницы практики в социальных сетях, наличие фото- и видеоматериалов, использование актуальных инструментов при создании </a:t>
                      </a:r>
                      <a:r>
                        <a:rPr lang="ru-RU" sz="1400" kern="1200" dirty="0" err="1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контентов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способы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привлечения целевой аудитории к проекту</a:t>
                      </a:r>
                    </a:p>
                  </a:txBody>
                  <a:tcPr marL="36195" marR="36195" marT="36195" marB="36195"/>
                </a:tc>
              </a:tr>
              <a:tr h="612292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8.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Масштаб деятельности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При оценке учитывается</a:t>
                      </a:r>
                      <a:r>
                        <a:rPr lang="ru-RU" sz="1400" kern="1200" baseline="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какая организация реализует практику, крупная общественная организация либо небольшая  некоммерческая организация</a:t>
                      </a:r>
                    </a:p>
                  </a:txBody>
                  <a:tcPr marL="36195" marR="36195" marT="36195" marB="36195"/>
                </a:tc>
              </a:tr>
              <a:tr h="37907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</a:rPr>
                        <a:t>9.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entury Gothic" panose="020B0502020202020204" pitchFamily="34" charset="0"/>
                        <a:ea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36000" marB="72000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9225" algn="l"/>
                          <a:tab pos="4183380" algn="l"/>
                        </a:tabLst>
                      </a:pPr>
                      <a:r>
                        <a:rPr lang="ru-RU" sz="1600" b="1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Качество описания</a:t>
                      </a:r>
                    </a:p>
                  </a:txBody>
                  <a:tcPr marL="36195" marR="36195" marT="36195" marB="36195"/>
                </a:tc>
                <a:tc>
                  <a:txBody>
                    <a:bodyPr/>
                    <a:lstStyle/>
                    <a:p>
                      <a:pPr marL="0" lvl="0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+mj-lt"/>
                        <a:buNone/>
                        <a:tabLst>
                          <a:tab pos="147955" algn="l"/>
                          <a:tab pos="4182110" algn="l"/>
                        </a:tabLst>
                      </a:pPr>
                      <a:r>
                        <a:rPr lang="ru-RU" sz="1400" kern="1200" dirty="0">
                          <a:solidFill>
                            <a:srgbClr val="00206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Ясность, однозначность и понятность описания</a:t>
                      </a:r>
                    </a:p>
                  </a:txBody>
                  <a:tcPr marL="36195" marR="36195" marT="36195" marB="36195"/>
                </a:tc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2483427" y="163993"/>
            <a:ext cx="8312727" cy="94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Предлагаемые критерии </a:t>
            </a:r>
            <a:r>
              <a:rPr lang="ru-RU" dirty="0"/>
              <a:t>оценки </a:t>
            </a:r>
            <a:r>
              <a:rPr lang="ru-RU" dirty="0" smtClean="0"/>
              <a:t>заявок экспертами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05727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18250"/>
            <a:ext cx="2743200" cy="365125"/>
          </a:xfrm>
        </p:spPr>
        <p:txBody>
          <a:bodyPr/>
          <a:lstStyle/>
          <a:p>
            <a:pPr>
              <a:defRPr/>
            </a:pPr>
            <a:fld id="{2C935591-2D60-4AF3-8804-2A2B9466CEE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716260" y="86192"/>
            <a:ext cx="8312727" cy="945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  <a:lvl2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2pPr>
            <a:lvl3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3pPr>
            <a:lvl4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4pPr>
            <a:lvl5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5pPr>
            <a:lvl6pPr marL="4572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6pPr>
            <a:lvl7pPr marL="9144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7pPr>
            <a:lvl8pPr marL="13716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8pPr>
            <a:lvl9pPr marL="182880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latin typeface="Calibri Light" panose="020F0302020204030204" pitchFamily="34" charset="0"/>
              </a:defRPr>
            </a:lvl9pPr>
          </a:lstStyle>
          <a:p>
            <a:r>
              <a:rPr lang="ru-RU" dirty="0" smtClean="0"/>
              <a:t>Сроки формирования электронной библиотеки лучших практик</a:t>
            </a:r>
            <a:endParaRPr lang="ru-RU" dirty="0"/>
          </a:p>
        </p:txBody>
      </p:sp>
      <p:sp>
        <p:nvSpPr>
          <p:cNvPr id="6" name="Текст 3"/>
          <p:cNvSpPr txBox="1">
            <a:spLocks/>
          </p:cNvSpPr>
          <p:nvPr/>
        </p:nvSpPr>
        <p:spPr bwMode="auto">
          <a:xfrm>
            <a:off x="4176003" y="1225690"/>
            <a:ext cx="7791583" cy="1138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Формирование концепции электронной </a:t>
            </a:r>
            <a:r>
              <a:rPr lang="ru-RU" sz="1800" b="1" dirty="0">
                <a:solidFill>
                  <a:srgbClr val="002060"/>
                </a:solidFill>
                <a:latin typeface="Century Gothic" panose="020B0502020202020204" pitchFamily="34" charset="0"/>
              </a:rPr>
              <a:t>библиотеки лучших </a:t>
            </a:r>
            <a:r>
              <a:rPr lang="ru-RU" sz="1800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практик</a:t>
            </a:r>
          </a:p>
          <a:p>
            <a:pPr marL="342900" indent="-342900">
              <a:buFont typeface="+mj-lt"/>
              <a:buAutoNum type="arabicPeriod"/>
            </a:pPr>
            <a:endParaRPr lang="ru-RU" sz="18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16714" y="1318782"/>
            <a:ext cx="2076159" cy="871640"/>
          </a:xfrm>
        </p:spPr>
        <p:txBody>
          <a:bodyPr/>
          <a:lstStyle/>
          <a:p>
            <a:r>
              <a:rPr lang="ru-RU" sz="2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Д</a:t>
            </a:r>
            <a:r>
              <a:rPr lang="ru-RU" sz="2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о 31 мая</a:t>
            </a:r>
            <a:br>
              <a:rPr lang="ru-RU" sz="2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2023 года</a:t>
            </a:r>
            <a:endParaRPr lang="ru-RU" sz="28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3017131" y="1465285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798277" y="2032867"/>
            <a:ext cx="81693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Сбор и </a:t>
            </a:r>
            <a:r>
              <a:rPr lang="ru-RU" b="1" dirty="0" err="1" smtClean="0">
                <a:solidFill>
                  <a:srgbClr val="FF0000"/>
                </a:solidFill>
                <a:latin typeface="Century Gothic" panose="020B0502020202020204" pitchFamily="34" charset="0"/>
              </a:rPr>
              <a:t>модерация</a:t>
            </a:r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 заявок согласно концепции</a:t>
            </a:r>
            <a:r>
              <a:rPr lang="ru-RU" b="1" dirty="0" smtClean="0">
                <a:latin typeface="Century Gothic" panose="020B0502020202020204" pitchFamily="34" charset="0"/>
              </a:rPr>
              <a:t>: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- ИОГВ СО, в том числе с участием непосредственно самих НКО; 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- ОМСУ, </a:t>
            </a:r>
            <a:r>
              <a:rPr lang="ru-RU" b="1" dirty="0">
                <a:latin typeface="Century Gothic" panose="020B0502020202020204" pitchFamily="34" charset="0"/>
              </a:rPr>
              <a:t>в том числе с участием непосредственно самих НКО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82011" y="2199645"/>
            <a:ext cx="28983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Century Gothic" panose="020B0502020202020204" pitchFamily="34" charset="0"/>
                <a:ea typeface="+mj-ea"/>
                <a:cs typeface="+mj-cs"/>
              </a:rPr>
              <a:t>До 30 июня 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Century Gothic" panose="020B0502020202020204" pitchFamily="34" charset="0"/>
                <a:ea typeface="+mj-ea"/>
                <a:cs typeface="+mj-cs"/>
              </a:rPr>
              <a:t>2023 </a:t>
            </a:r>
            <a:r>
              <a:rPr lang="ru-RU" sz="2000" b="1" dirty="0">
                <a:solidFill>
                  <a:srgbClr val="FF0000"/>
                </a:solidFill>
                <a:latin typeface="Century Gothic" panose="020B0502020202020204" pitchFamily="34" charset="0"/>
                <a:ea typeface="+mj-ea"/>
                <a:cs typeface="+mj-cs"/>
              </a:rPr>
              <a:t>года </a:t>
            </a:r>
          </a:p>
        </p:txBody>
      </p:sp>
      <p:sp>
        <p:nvSpPr>
          <p:cNvPr id="11" name="Стрелка вправо 10"/>
          <p:cNvSpPr/>
          <p:nvPr/>
        </p:nvSpPr>
        <p:spPr>
          <a:xfrm>
            <a:off x="2602751" y="2252263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22690" y="3324823"/>
            <a:ext cx="81693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Направление </a:t>
            </a:r>
            <a:r>
              <a:rPr lang="ru-RU" b="1" dirty="0" smtClean="0">
                <a:latin typeface="Century Gothic" panose="020B0502020202020204" pitchFamily="34" charset="0"/>
              </a:rPr>
              <a:t>заявок в Министерство экономики</a:t>
            </a:r>
          </a:p>
        </p:txBody>
      </p:sp>
      <p:sp>
        <p:nvSpPr>
          <p:cNvPr id="13" name="Заголовок 1"/>
          <p:cNvSpPr txBox="1">
            <a:spLocks/>
          </p:cNvSpPr>
          <p:nvPr/>
        </p:nvSpPr>
        <p:spPr bwMode="auto">
          <a:xfrm>
            <a:off x="216715" y="3001022"/>
            <a:ext cx="2277558" cy="10505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2400" b="1" dirty="0">
                <a:solidFill>
                  <a:srgbClr val="0070C0"/>
                </a:solidFill>
                <a:latin typeface="Century Gothic" panose="020B0502020202020204" pitchFamily="34" charset="0"/>
              </a:rPr>
              <a:t>Д</a:t>
            </a:r>
            <a:r>
              <a:rPr lang="ru-RU" sz="2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о 14 июля </a:t>
            </a:r>
          </a:p>
          <a:p>
            <a:r>
              <a:rPr lang="ru-RU" sz="2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2023 года</a:t>
            </a:r>
            <a:br>
              <a:rPr lang="ru-RU" sz="24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endParaRPr lang="ru-RU" sz="24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Стрелка вправо 13"/>
          <p:cNvSpPr/>
          <p:nvPr/>
        </p:nvSpPr>
        <p:spPr>
          <a:xfrm>
            <a:off x="2650471" y="3224044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4174376" y="3839760"/>
            <a:ext cx="786593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Проверка </a:t>
            </a:r>
            <a:r>
              <a:rPr lang="ru-RU" b="1" dirty="0" smtClean="0">
                <a:latin typeface="Century Gothic" panose="020B0502020202020204" pitchFamily="34" charset="0"/>
              </a:rPr>
              <a:t>Министерством </a:t>
            </a:r>
            <a:r>
              <a:rPr lang="ru-RU" b="1" dirty="0">
                <a:latin typeface="Century Gothic" panose="020B0502020202020204" pitchFamily="34" charset="0"/>
              </a:rPr>
              <a:t>экономики</a:t>
            </a:r>
          </a:p>
          <a:p>
            <a:r>
              <a:rPr lang="ru-RU" b="1" dirty="0" smtClean="0">
                <a:latin typeface="Century Gothic" panose="020B0502020202020204" pitchFamily="34" charset="0"/>
              </a:rPr>
              <a:t>полученных заявок и их направление в </a:t>
            </a: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Общественную </a:t>
            </a:r>
            <a:r>
              <a:rPr lang="ru-RU" b="1" dirty="0">
                <a:solidFill>
                  <a:srgbClr val="002060"/>
                </a:solidFill>
                <a:latin typeface="Century Gothic" panose="020B0502020202020204" pitchFamily="34" charset="0"/>
              </a:rPr>
              <a:t>палату Свердловской </a:t>
            </a:r>
            <a:r>
              <a:rPr lang="ru-RU" b="1" dirty="0" smtClean="0">
                <a:solidFill>
                  <a:srgbClr val="002060"/>
                </a:solidFill>
                <a:latin typeface="Century Gothic" panose="020B0502020202020204" pitchFamily="34" charset="0"/>
              </a:rPr>
              <a:t>области</a:t>
            </a:r>
            <a:endParaRPr lang="ru-RU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 bwMode="auto">
          <a:xfrm>
            <a:off x="282011" y="3839760"/>
            <a:ext cx="2212261" cy="90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До 30 июля 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2023 года</a:t>
            </a:r>
            <a:r>
              <a:rPr lang="ru-RU" sz="22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/>
            </a:r>
            <a:br>
              <a:rPr lang="ru-RU" sz="22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endParaRPr lang="ru-RU" sz="22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2682639" y="3924008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3676211" y="6237233"/>
            <a:ext cx="1730721" cy="519775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Текст 3"/>
          <p:cNvSpPr txBox="1">
            <a:spLocks/>
          </p:cNvSpPr>
          <p:nvPr/>
        </p:nvSpPr>
        <p:spPr bwMode="auto">
          <a:xfrm>
            <a:off x="5582998" y="6102679"/>
            <a:ext cx="5445989" cy="61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Формирование</a:t>
            </a:r>
            <a:r>
              <a:rPr lang="ru-RU" sz="1800" b="1" dirty="0" smtClean="0">
                <a:latin typeface="Century Gothic" panose="020B0502020202020204" pitchFamily="34" charset="0"/>
              </a:rPr>
              <a:t> </a:t>
            </a:r>
            <a:r>
              <a:rPr lang="ru-RU" sz="1800" b="1" dirty="0">
                <a:latin typeface="Century Gothic" panose="020B0502020202020204" pitchFamily="34" charset="0"/>
              </a:rPr>
              <a:t>электронной библиотеки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b="1" dirty="0">
                <a:latin typeface="Century Gothic" panose="020B0502020202020204" pitchFamily="34" charset="0"/>
              </a:rPr>
              <a:t>лучших </a:t>
            </a:r>
            <a:r>
              <a:rPr lang="ru-RU" sz="1800" b="1" dirty="0" smtClean="0">
                <a:latin typeface="Century Gothic" panose="020B0502020202020204" pitchFamily="34" charset="0"/>
              </a:rPr>
              <a:t>практик и ее презентация</a:t>
            </a:r>
            <a:endParaRPr lang="ru-RU" sz="1800" b="1" dirty="0">
              <a:latin typeface="Century Gothic" panose="020B0502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sz="1800" b="1" dirty="0" smtClean="0">
              <a:solidFill>
                <a:srgbClr val="002060"/>
              </a:solidFill>
              <a:latin typeface="Century Gothic" panose="020B0502020202020204" pitchFamily="34" charset="0"/>
            </a:endParaRPr>
          </a:p>
          <a:p>
            <a:endParaRPr lang="ru-RU" sz="1800" b="1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22" name="Заголовок 1"/>
          <p:cNvSpPr txBox="1">
            <a:spLocks/>
          </p:cNvSpPr>
          <p:nvPr/>
        </p:nvSpPr>
        <p:spPr bwMode="auto">
          <a:xfrm>
            <a:off x="149725" y="4551654"/>
            <a:ext cx="3685270" cy="111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22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До 29 сентября</a:t>
            </a:r>
          </a:p>
          <a:p>
            <a:r>
              <a:rPr lang="ru-RU" sz="22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2023 года</a:t>
            </a:r>
            <a:br>
              <a:rPr lang="ru-RU" sz="22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endParaRPr lang="ru-RU" sz="22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2322671" y="4957086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21036" y="6192696"/>
            <a:ext cx="41050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До 27 декабря 202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3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Century Gothic" panose="020B0502020202020204" pitchFamily="34" charset="0"/>
              </a:rPr>
              <a:t> года 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3408806" y="4802684"/>
            <a:ext cx="90007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Организация </a:t>
            </a:r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Общественной палатой </a:t>
            </a:r>
            <a:r>
              <a:rPr lang="ru-RU" b="1" dirty="0">
                <a:latin typeface="Century Gothic" panose="020B0502020202020204" pitchFamily="34" charset="0"/>
              </a:rPr>
              <a:t>Свердловской </a:t>
            </a:r>
            <a:r>
              <a:rPr lang="ru-RU" b="1" dirty="0" smtClean="0">
                <a:latin typeface="Century Gothic" panose="020B0502020202020204" pitchFamily="34" charset="0"/>
              </a:rPr>
              <a:t>области с участием муниципальных палат (советов) экспертизы заявок </a:t>
            </a:r>
            <a:r>
              <a:rPr lang="ru-RU" b="1" dirty="0">
                <a:latin typeface="Century Gothic" panose="020B0502020202020204" pitchFamily="34" charset="0"/>
              </a:rPr>
              <a:t>широким кругом </a:t>
            </a:r>
            <a:r>
              <a:rPr lang="ru-RU" b="1" dirty="0" smtClean="0">
                <a:latin typeface="Century Gothic" panose="020B0502020202020204" pitchFamily="34" charset="0"/>
              </a:rPr>
              <a:t>экспертов, отправка отобранных заявок в Министерство экономики</a:t>
            </a:r>
            <a:endParaRPr lang="ru-RU" b="1" dirty="0">
              <a:latin typeface="Century Gothic" panose="020B0502020202020204" pitchFamily="34" charset="0"/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 bwMode="auto">
          <a:xfrm>
            <a:off x="216714" y="5665492"/>
            <a:ext cx="3689592" cy="81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ru-RU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До 30 ноября </a:t>
            </a:r>
            <a:br>
              <a:rPr lang="ru-RU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</a:br>
            <a:r>
              <a:rPr lang="ru-RU" sz="2000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2023 года</a:t>
            </a:r>
            <a:r>
              <a:rPr lang="ru-RU" sz="22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/>
            </a:r>
            <a:br>
              <a:rPr lang="ru-RU" sz="2200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</a:br>
            <a:endParaRPr lang="ru-RU" sz="2200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365413" y="5679474"/>
            <a:ext cx="81693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Организация и проведение </a:t>
            </a:r>
            <a:r>
              <a:rPr lang="ru-RU" b="1" dirty="0" smtClean="0">
                <a:latin typeface="Century Gothic" panose="020B0502020202020204" pitchFamily="34" charset="0"/>
              </a:rPr>
              <a:t>Министерством экономики народного голосования</a:t>
            </a:r>
          </a:p>
        </p:txBody>
      </p:sp>
      <p:sp>
        <p:nvSpPr>
          <p:cNvPr id="29" name="Стрелка вправо 28"/>
          <p:cNvSpPr/>
          <p:nvPr/>
        </p:nvSpPr>
        <p:spPr>
          <a:xfrm>
            <a:off x="2292873" y="5748504"/>
            <a:ext cx="1059873" cy="519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396734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3731</TotalTime>
  <Words>831</Words>
  <Application>Microsoft Office PowerPoint</Application>
  <PresentationFormat>Произвольный</PresentationFormat>
  <Paragraphs>176</Paragraphs>
  <Slides>6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3_Тема Office</vt:lpstr>
      <vt:lpstr>Слайд 1</vt:lpstr>
      <vt:lpstr>Слайд 2</vt:lpstr>
      <vt:lpstr>Слайд 3</vt:lpstr>
      <vt:lpstr>Слайд 4</vt:lpstr>
      <vt:lpstr>Слайд 5</vt:lpstr>
      <vt:lpstr>До 31 мая 2023 года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Якерсберг Анна Андреевна</dc:creator>
  <cp:lastModifiedBy>user</cp:lastModifiedBy>
  <cp:revision>388</cp:revision>
  <cp:lastPrinted>2023-05-31T10:54:58Z</cp:lastPrinted>
  <dcterms:created xsi:type="dcterms:W3CDTF">2019-12-28T09:50:38Z</dcterms:created>
  <dcterms:modified xsi:type="dcterms:W3CDTF">2023-06-02T05:04:09Z</dcterms:modified>
</cp:coreProperties>
</file>