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06" r:id="rId2"/>
    <p:sldId id="313" r:id="rId3"/>
    <p:sldId id="325" r:id="rId4"/>
    <p:sldId id="332" r:id="rId5"/>
    <p:sldId id="333" r:id="rId6"/>
    <p:sldId id="334" r:id="rId7"/>
    <p:sldId id="335" r:id="rId8"/>
    <p:sldId id="340" r:id="rId9"/>
    <p:sldId id="316" r:id="rId10"/>
    <p:sldId id="323" r:id="rId11"/>
    <p:sldId id="327" r:id="rId12"/>
    <p:sldId id="328" r:id="rId13"/>
    <p:sldId id="329" r:id="rId14"/>
    <p:sldId id="317" r:id="rId15"/>
    <p:sldId id="324" r:id="rId16"/>
    <p:sldId id="330" r:id="rId17"/>
    <p:sldId id="331" r:id="rId18"/>
    <p:sldId id="338" r:id="rId19"/>
    <p:sldId id="337" r:id="rId20"/>
    <p:sldId id="341" r:id="rId21"/>
    <p:sldId id="342" r:id="rId22"/>
    <p:sldId id="321" r:id="rId23"/>
    <p:sldId id="326" r:id="rId24"/>
    <p:sldId id="314" r:id="rId25"/>
    <p:sldId id="343" r:id="rId26"/>
  </p:sldIdLst>
  <p:sldSz cx="6858000" cy="9906000" type="A4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A00"/>
    <a:srgbClr val="FFFFBD"/>
    <a:srgbClr val="FFFFE1"/>
    <a:srgbClr val="BCE6BD"/>
    <a:srgbClr val="FFCC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15" autoAdjust="0"/>
    <p:restoredTop sz="96408" autoAdjust="0"/>
  </p:normalViewPr>
  <p:slideViewPr>
    <p:cSldViewPr>
      <p:cViewPr varScale="1">
        <p:scale>
          <a:sx n="82" d="100"/>
          <a:sy n="82" d="100"/>
        </p:scale>
        <p:origin x="3126" y="108"/>
      </p:cViewPr>
      <p:guideLst>
        <p:guide orient="horz" pos="312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C8D404-B0B2-4E5F-A5FD-FD81E59BCD94}" type="datetimeFigureOut">
              <a:rPr lang="ru-RU" smtClean="0"/>
              <a:t>10.08.2023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113343-9253-4FBC-8AEF-8AA318D498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2839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02" tIns="45701" rIns="91402" bIns="4570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02" tIns="45701" rIns="91402" bIns="45701" rtlCol="0"/>
          <a:lstStyle>
            <a:lvl1pPr algn="r">
              <a:defRPr sz="1200"/>
            </a:lvl1pPr>
          </a:lstStyle>
          <a:p>
            <a:fld id="{701FDD40-B463-4AE6-8074-F91CE49B2F70}" type="datetimeFigureOut">
              <a:rPr lang="ru-RU" smtClean="0"/>
              <a:t>10.08.2023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09788" y="744538"/>
            <a:ext cx="25781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2" tIns="45701" rIns="91402" bIns="4570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1" y="4716464"/>
            <a:ext cx="5438774" cy="4467225"/>
          </a:xfrm>
          <a:prstGeom prst="rect">
            <a:avLst/>
          </a:prstGeom>
        </p:spPr>
        <p:txBody>
          <a:bodyPr vert="horz" lIns="91402" tIns="45701" rIns="91402" bIns="4570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02" tIns="45701" rIns="91402" bIns="4570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02" tIns="45701" rIns="91402" bIns="45701" rtlCol="0" anchor="b"/>
          <a:lstStyle>
            <a:lvl1pPr algn="r">
              <a:defRPr sz="1200"/>
            </a:lvl1pPr>
          </a:lstStyle>
          <a:p>
            <a:fld id="{21EE2145-B48C-424F-8C3F-479724AFE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715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3077282"/>
            <a:ext cx="5829300" cy="212336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96700"/>
            <a:ext cx="1543050" cy="845220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96700"/>
            <a:ext cx="4514850" cy="845220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6365523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311401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311401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94406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2072923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311401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9181395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5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microsoft.com/office/2007/relationships/hdphoto" Target="../media/hdphoto23.wdp"/><Relationship Id="rId3" Type="http://schemas.microsoft.com/office/2007/relationships/hdphoto" Target="../media/hdphoto14.wdp"/><Relationship Id="rId7" Type="http://schemas.microsoft.com/office/2007/relationships/hdphoto" Target="../media/hdphoto20.wdp"/><Relationship Id="rId12" Type="http://schemas.openxmlformats.org/officeDocument/2006/relationships/image" Target="../media/image39.jpeg"/><Relationship Id="rId17" Type="http://schemas.microsoft.com/office/2007/relationships/hdphoto" Target="../media/hdphoto25.wdp"/><Relationship Id="rId2" Type="http://schemas.openxmlformats.org/officeDocument/2006/relationships/image" Target="../media/image29.png"/><Relationship Id="rId16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11" Type="http://schemas.microsoft.com/office/2007/relationships/hdphoto" Target="../media/hdphoto22.wdp"/><Relationship Id="rId5" Type="http://schemas.microsoft.com/office/2007/relationships/hdphoto" Target="../media/hdphoto15.wdp"/><Relationship Id="rId15" Type="http://schemas.microsoft.com/office/2007/relationships/hdphoto" Target="../media/hdphoto24.wdp"/><Relationship Id="rId10" Type="http://schemas.openxmlformats.org/officeDocument/2006/relationships/image" Target="../media/image38.jpeg"/><Relationship Id="rId4" Type="http://schemas.openxmlformats.org/officeDocument/2006/relationships/image" Target="../media/image30.png"/><Relationship Id="rId9" Type="http://schemas.microsoft.com/office/2007/relationships/hdphoto" Target="../media/hdphoto21.wdp"/><Relationship Id="rId1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5.wdp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microsoft.com/office/2007/relationships/hdphoto" Target="../media/hdphoto31.wdp"/><Relationship Id="rId3" Type="http://schemas.microsoft.com/office/2007/relationships/hdphoto" Target="../media/hdphoto14.wdp"/><Relationship Id="rId7" Type="http://schemas.microsoft.com/office/2007/relationships/hdphoto" Target="../media/hdphoto28.wdp"/><Relationship Id="rId12" Type="http://schemas.openxmlformats.org/officeDocument/2006/relationships/image" Target="../media/image47.jpeg"/><Relationship Id="rId2" Type="http://schemas.openxmlformats.org/officeDocument/2006/relationships/image" Target="../media/image29.png"/><Relationship Id="rId16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11" Type="http://schemas.microsoft.com/office/2007/relationships/hdphoto" Target="../media/hdphoto30.wdp"/><Relationship Id="rId5" Type="http://schemas.microsoft.com/office/2007/relationships/hdphoto" Target="../media/hdphoto15.wdp"/><Relationship Id="rId15" Type="http://schemas.microsoft.com/office/2007/relationships/hdphoto" Target="../media/hdphoto32.wdp"/><Relationship Id="rId10" Type="http://schemas.openxmlformats.org/officeDocument/2006/relationships/image" Target="../media/image46.png"/><Relationship Id="rId4" Type="http://schemas.openxmlformats.org/officeDocument/2006/relationships/image" Target="../media/image30.png"/><Relationship Id="rId9" Type="http://schemas.microsoft.com/office/2007/relationships/hdphoto" Target="../media/hdphoto29.wdp"/><Relationship Id="rId1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openxmlformats.org/officeDocument/2006/relationships/image" Target="../media/image52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microsoft.com/office/2007/relationships/hdphoto" Target="../media/hdphoto15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microsoft.com/office/2007/relationships/hdphoto" Target="../media/hdphoto2.wdp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38.wdp"/><Relationship Id="rId3" Type="http://schemas.microsoft.com/office/2007/relationships/hdphoto" Target="../media/hdphoto14.wdp"/><Relationship Id="rId7" Type="http://schemas.microsoft.com/office/2007/relationships/hdphoto" Target="../media/hdphoto35.wdp"/><Relationship Id="rId12" Type="http://schemas.openxmlformats.org/officeDocument/2006/relationships/image" Target="../media/image57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11" Type="http://schemas.microsoft.com/office/2007/relationships/hdphoto" Target="../media/hdphoto37.wdp"/><Relationship Id="rId5" Type="http://schemas.microsoft.com/office/2007/relationships/hdphoto" Target="../media/hdphoto15.wdp"/><Relationship Id="rId15" Type="http://schemas.openxmlformats.org/officeDocument/2006/relationships/image" Target="../media/image59.jpg"/><Relationship Id="rId10" Type="http://schemas.openxmlformats.org/officeDocument/2006/relationships/image" Target="../media/image56.png"/><Relationship Id="rId4" Type="http://schemas.openxmlformats.org/officeDocument/2006/relationships/image" Target="../media/image30.png"/><Relationship Id="rId9" Type="http://schemas.microsoft.com/office/2007/relationships/hdphoto" Target="../media/hdphoto36.wdp"/><Relationship Id="rId14" Type="http://schemas.openxmlformats.org/officeDocument/2006/relationships/image" Target="../media/image58.jp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5.wdp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0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5.wdp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20.png"/><Relationship Id="rId4" Type="http://schemas.openxmlformats.org/officeDocument/2006/relationships/image" Target="../media/image17.jpe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microsoft.com/office/2007/relationships/hdphoto" Target="../media/hdphoto12.wdp"/><Relationship Id="rId3" Type="http://schemas.microsoft.com/office/2007/relationships/hdphoto" Target="../media/hdphoto2.wdp"/><Relationship Id="rId7" Type="http://schemas.microsoft.com/office/2007/relationships/hdphoto" Target="../media/hdphoto9.wdp"/><Relationship Id="rId12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25.jpeg"/><Relationship Id="rId4" Type="http://schemas.openxmlformats.org/officeDocument/2006/relationships/image" Target="../media/image22.jpeg"/><Relationship Id="rId9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microsoft.com/office/2007/relationships/hdphoto" Target="../media/hdphoto15.wdp"/><Relationship Id="rId11" Type="http://schemas.openxmlformats.org/officeDocument/2006/relationships/image" Target="../media/image32.png"/><Relationship Id="rId5" Type="http://schemas.openxmlformats.org/officeDocument/2006/relationships/image" Target="../media/image30.png"/><Relationship Id="rId10" Type="http://schemas.openxmlformats.org/officeDocument/2006/relationships/image" Target="../media/image28.png"/><Relationship Id="rId4" Type="http://schemas.microsoft.com/office/2007/relationships/hdphoto" Target="../media/hdphoto14.wdp"/><Relationship Id="rId9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5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Трофименко\Буклет БАРС\Картинки\48.png"/>
          <p:cNvPicPr>
            <a:picLocks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0"/>
            <a:ext cx="6858000" cy="99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2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" r="1" b="-90"/>
          <a:stretch/>
        </p:blipFill>
        <p:spPr bwMode="auto">
          <a:xfrm>
            <a:off x="60552" y="8769424"/>
            <a:ext cx="1136200" cy="10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2689" y="3496"/>
            <a:ext cx="6855311" cy="2573240"/>
            <a:chOff x="2689" y="128464"/>
            <a:chExt cx="6855311" cy="257324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689" y="128464"/>
              <a:ext cx="6855311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4000" b="1" dirty="0">
                  <a:ln w="5080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Б</a:t>
              </a:r>
              <a:r>
                <a:rPr lang="ru-RU" sz="2500" b="1" dirty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оевой </a:t>
              </a:r>
              <a:r>
                <a:rPr lang="ru-RU" sz="4000" b="1" dirty="0" smtClean="0">
                  <a:ln w="5080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А</a:t>
              </a:r>
              <a:r>
                <a:rPr lang="ru-RU" sz="2500" b="1" dirty="0" smtClean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рмейский </a:t>
              </a:r>
              <a:r>
                <a:rPr lang="ru-RU" sz="4000" b="1" dirty="0" smtClean="0">
                  <a:ln w="5080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Р</a:t>
              </a:r>
              <a:r>
                <a:rPr lang="ru-RU" sz="2500" b="1" dirty="0" smtClean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езерв </a:t>
              </a:r>
              <a:r>
                <a:rPr lang="ru-RU" sz="4000" b="1" dirty="0">
                  <a:ln w="5080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С</a:t>
              </a:r>
              <a:r>
                <a:rPr lang="ru-RU" sz="2500" b="1" dirty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траны</a:t>
              </a: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119014" y="762712"/>
              <a:ext cx="792087" cy="1938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4000" b="1" dirty="0" smtClean="0">
                  <a:ln w="5080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А</a:t>
              </a:r>
            </a:p>
            <a:p>
              <a:pPr algn="ctr"/>
              <a:r>
                <a:rPr lang="ru-RU" sz="4000" b="1" dirty="0" smtClean="0">
                  <a:ln w="5080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Р</a:t>
              </a:r>
            </a:p>
            <a:p>
              <a:pPr algn="ctr"/>
              <a:r>
                <a:rPr lang="ru-RU" sz="4000" b="1" dirty="0" smtClean="0">
                  <a:ln w="5080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С</a:t>
              </a:r>
              <a:endParaRPr lang="ru-RU" sz="2500" b="1" dirty="0">
                <a:ln w="50800"/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594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Трофименко\Буклет БАРС\Картинки\74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97" y="993000"/>
            <a:ext cx="5484406" cy="792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7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D:\Трофименко\Буклет БАРС\Картинки\36.png"/>
          <p:cNvPicPr>
            <a:picLocks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200"/>
            <a:ext cx="6858000" cy="9903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102081" y="274802"/>
            <a:ext cx="6855311" cy="861774"/>
            <a:chOff x="102081" y="130786"/>
            <a:chExt cx="6855311" cy="861774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102081" y="130786"/>
              <a:ext cx="6855311" cy="86177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2500" b="1" dirty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Требования к гражданину, поступающему в резерв</a:t>
              </a:r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="" xmlns:a16="http://schemas.microsoft.com/office/drawing/2014/main" id="{D1A45837-2AE4-41AF-B00C-6BB7DC53F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640" y="200472"/>
              <a:ext cx="720000" cy="720000"/>
            </a:xfrm>
            <a:prstGeom prst="rect">
              <a:avLst/>
            </a:prstGeom>
            <a:effectLst>
              <a:glow rad="63500">
                <a:schemeClr val="bg2">
                  <a:lumMod val="50000"/>
                  <a:alpha val="40000"/>
                </a:schemeClr>
              </a:glow>
              <a:softEdge rad="0"/>
            </a:effectLst>
          </p:spPr>
        </p:pic>
      </p:grpSp>
      <p:sp>
        <p:nvSpPr>
          <p:cNvPr id="11" name="Прямоугольник 10"/>
          <p:cNvSpPr/>
          <p:nvPr/>
        </p:nvSpPr>
        <p:spPr>
          <a:xfrm>
            <a:off x="297352" y="1536801"/>
            <a:ext cx="6300000" cy="679895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indent="266700" algn="ctr"/>
            <a:r>
              <a:rPr lang="ru-RU" sz="20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Первый контракт о пребывании в резерве может быть заключен с гражданином</a:t>
            </a:r>
            <a:endParaRPr lang="ru-RU" sz="2000" b="1" i="1" spc="-30" dirty="0">
              <a:ln w="5080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662411"/>
              </p:ext>
            </p:extLst>
          </p:nvPr>
        </p:nvGraphicFramePr>
        <p:xfrm>
          <a:off x="297352" y="2360712"/>
          <a:ext cx="6300000" cy="24384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8245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754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1700" b="1" i="1" kern="1200" spc="-30" dirty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Солдат (матрос), сержант (старшина), прапорщик (мичман) </a:t>
                      </a:r>
                      <a:endParaRPr lang="ru-RU" sz="1700" b="1" i="1" kern="1200" spc="-30" dirty="0">
                        <a:ln w="50800"/>
                        <a:solidFill>
                          <a:schemeClr val="bg2">
                            <a:lumMod val="1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i="1" kern="1200" spc="-30" dirty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до </a:t>
                      </a:r>
                      <a:r>
                        <a:rPr lang="ru-RU" sz="2300" b="1" i="1" kern="1200" spc="-30" dirty="0" smtClean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52</a:t>
                      </a:r>
                      <a:r>
                        <a:rPr lang="ru-RU" sz="1700" b="1" i="1" kern="1200" spc="-30" dirty="0" smtClean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ru-RU" sz="1700" b="1" i="1" kern="1200" spc="-30" dirty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лет</a:t>
                      </a:r>
                      <a:endParaRPr lang="ru-RU" sz="1700" b="1" i="1" kern="1200" spc="-30" dirty="0">
                        <a:ln w="50800"/>
                        <a:solidFill>
                          <a:schemeClr val="bg2">
                            <a:lumMod val="1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kern="1200" spc="-30" dirty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Младший офицер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kern="1200" spc="-30" dirty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(до капитана включительно)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kern="1200" spc="-30" dirty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до </a:t>
                      </a:r>
                      <a:r>
                        <a:rPr lang="ru-RU" sz="2300" b="1" i="1" kern="1200" spc="-30" dirty="0" smtClean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57</a:t>
                      </a:r>
                      <a:r>
                        <a:rPr lang="ru-RU" sz="1700" b="1" i="1" kern="1200" spc="-30" dirty="0" smtClean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ru-RU" sz="1700" b="1" i="1" kern="1200" spc="-30" dirty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лет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kern="1200" spc="-30" dirty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Старший офицер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kern="1200" spc="-30" dirty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(до подполковника включительно)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kern="1200" spc="-30" dirty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до </a:t>
                      </a:r>
                      <a:r>
                        <a:rPr lang="ru-RU" sz="2300" b="1" i="1" kern="1200" spc="-30" dirty="0" smtClean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62</a:t>
                      </a:r>
                      <a:r>
                        <a:rPr lang="ru-RU" sz="1700" b="1" i="1" kern="1200" spc="-30" dirty="0" smtClean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ru-RU" sz="1700" b="1" i="1" kern="1200" spc="-30" dirty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лет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kern="1200" spc="-30" dirty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Полковник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kern="1200" spc="-30" dirty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(капитан 1 ранга)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kern="1200" spc="-30" dirty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до </a:t>
                      </a:r>
                      <a:r>
                        <a:rPr lang="ru-RU" sz="2300" b="1" i="1" kern="1200" spc="-30" dirty="0" smtClean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67</a:t>
                      </a:r>
                      <a:r>
                        <a:rPr lang="ru-RU" sz="1700" b="1" i="1" kern="1200" spc="-30" dirty="0" smtClean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ru-RU" sz="1700" b="1" i="1" kern="1200" spc="-30" dirty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лет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225344" y="5385048"/>
            <a:ext cx="6300000" cy="679895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indent="266700" algn="ctr"/>
            <a:r>
              <a:rPr lang="ru-RU" sz="20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Предельный возраст </a:t>
            </a:r>
            <a:endParaRPr lang="ru-RU" sz="2000" b="1" i="1" spc="-30" dirty="0" smtClean="0">
              <a:ln w="5080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indent="266700" algn="ctr"/>
            <a:r>
              <a:rPr lang="ru-RU" sz="20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пребывания  граждан в резерве</a:t>
            </a:r>
            <a:endParaRPr lang="ru-RU" sz="2000" b="1" i="1" spc="-30" dirty="0">
              <a:ln w="5080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971462"/>
              </p:ext>
            </p:extLst>
          </p:nvPr>
        </p:nvGraphicFramePr>
        <p:xfrm>
          <a:off x="260648" y="6177136"/>
          <a:ext cx="6300000" cy="24384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8245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754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1700" b="1" i="1" kern="1200" spc="-30" dirty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Солдат (матрос), сержант (старшина), прапорщик (мичман) </a:t>
                      </a:r>
                      <a:endParaRPr lang="ru-RU" sz="1700" b="1" i="1" kern="1200" spc="-30" dirty="0">
                        <a:ln w="50800"/>
                        <a:solidFill>
                          <a:schemeClr val="bg2">
                            <a:lumMod val="1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i="1" kern="1200" spc="-30" dirty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до </a:t>
                      </a:r>
                      <a:r>
                        <a:rPr lang="ru-RU" sz="2300" b="1" i="1" kern="1200" spc="-30" dirty="0" smtClean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55 </a:t>
                      </a:r>
                      <a:r>
                        <a:rPr lang="ru-RU" sz="1700" b="1" i="1" kern="1200" spc="-30" dirty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лет</a:t>
                      </a:r>
                      <a:endParaRPr lang="ru-RU" sz="1700" b="1" i="1" kern="1200" spc="-30" dirty="0">
                        <a:ln w="50800"/>
                        <a:solidFill>
                          <a:schemeClr val="bg2">
                            <a:lumMod val="1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kern="1200" spc="-30" dirty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Младший офицер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kern="1200" spc="-30" dirty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(до капитана включительно)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kern="1200" spc="-30" dirty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до </a:t>
                      </a:r>
                      <a:r>
                        <a:rPr lang="ru-RU" sz="2300" b="1" i="1" kern="1200" spc="-30" dirty="0" smtClean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60 </a:t>
                      </a:r>
                      <a:r>
                        <a:rPr lang="ru-RU" sz="1700" b="1" i="1" kern="1200" spc="-30" dirty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лет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kern="1200" spc="-30" dirty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Старший офицер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kern="1200" spc="-30" dirty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(до подполковника включительно)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kern="1200" spc="-30" dirty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до </a:t>
                      </a:r>
                      <a:r>
                        <a:rPr lang="ru-RU" sz="2300" b="1" i="1" kern="1200" spc="-30" dirty="0" smtClean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65 </a:t>
                      </a:r>
                      <a:r>
                        <a:rPr lang="ru-RU" sz="1700" b="1" i="1" kern="1200" spc="-30" dirty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лет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kern="1200" spc="-30" dirty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Полковник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kern="1200" spc="-30" dirty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(капитан 1 ранга)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kern="1200" spc="-30" dirty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до </a:t>
                      </a:r>
                      <a:r>
                        <a:rPr lang="ru-RU" sz="2300" b="1" i="1" kern="1200" spc="-30" dirty="0" smtClean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70 </a:t>
                      </a:r>
                      <a:r>
                        <a:rPr lang="ru-RU" sz="1700" b="1" i="1" kern="1200" spc="-30" dirty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лет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332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Трофименко\Буклет БАРС\Картинки\73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97" y="993000"/>
            <a:ext cx="5484406" cy="792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4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D:\Трофименко\Буклет БАРС\Картинки\36.png"/>
          <p:cNvPicPr>
            <a:picLocks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200"/>
            <a:ext cx="6858000" cy="9903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188640" y="128464"/>
            <a:ext cx="6927319" cy="1246495"/>
            <a:chOff x="188640" y="-15552"/>
            <a:chExt cx="6927319" cy="1246495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260648" y="-15552"/>
              <a:ext cx="6855311" cy="12464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2500" b="1" dirty="0" smtClean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Подготовка граждан, </a:t>
              </a:r>
            </a:p>
            <a:p>
              <a:pPr algn="ctr"/>
              <a:r>
                <a:rPr lang="ru-RU" sz="2500" b="1" dirty="0" smtClean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пребывающих в мобилизационном людском резерве</a:t>
              </a:r>
              <a:endParaRPr lang="ru-RU" sz="2500" b="1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="" xmlns:a16="http://schemas.microsoft.com/office/drawing/2014/main" id="{D1A45837-2AE4-41AF-B00C-6BB7DC53F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640" y="200472"/>
              <a:ext cx="720000" cy="720000"/>
            </a:xfrm>
            <a:prstGeom prst="rect">
              <a:avLst/>
            </a:prstGeom>
            <a:effectLst>
              <a:glow rad="63500">
                <a:schemeClr val="bg2">
                  <a:lumMod val="50000"/>
                  <a:alpha val="40000"/>
                </a:schemeClr>
              </a:glow>
              <a:softEdge rad="0"/>
            </a:effectLst>
          </p:spPr>
        </p:pic>
      </p:grpSp>
      <p:pic>
        <p:nvPicPr>
          <p:cNvPr id="8" name="Рисунок 7" descr="C:\Users\admin\Desktop\5 день\Фото\IMG_7030.jpg"/>
          <p:cNvPicPr>
            <a:picLocks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008" y="4825535"/>
            <a:ext cx="3240000" cy="208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572656" y="6723962"/>
            <a:ext cx="3077992" cy="495229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algn="ctr"/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Изучение вооружения и</a:t>
            </a:r>
          </a:p>
          <a:p>
            <a:pPr algn="ctr"/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военной техники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09541" y="4563141"/>
            <a:ext cx="6227992" cy="279786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algn="ctr"/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Подготовка на войсковых полигонах</a:t>
            </a:r>
          </a:p>
        </p:txBody>
      </p:sp>
      <p:pic>
        <p:nvPicPr>
          <p:cNvPr id="4098" name="Picture 2" descr="D:\Трофименко\Буклет БАРС\Косокину\IMG-20180825-WA0015.jpg"/>
          <p:cNvPicPr>
            <a:picLocks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008" y="7188994"/>
            <a:ext cx="3240000" cy="208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  <a:extLst/>
        </p:spPr>
      </p:pic>
      <p:sp>
        <p:nvSpPr>
          <p:cNvPr id="14" name="Прямоугольник 13"/>
          <p:cNvSpPr/>
          <p:nvPr/>
        </p:nvSpPr>
        <p:spPr>
          <a:xfrm>
            <a:off x="3603074" y="9091399"/>
            <a:ext cx="3017155" cy="495229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algn="ctr"/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Участие в ежегодных стратегических учениях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23016" y="6723962"/>
            <a:ext cx="3077992" cy="495229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algn="ctr"/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Выполнение упражнений </a:t>
            </a:r>
          </a:p>
          <a:p>
            <a:pPr algn="ctr"/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из стрелкового оружия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09541" y="9091399"/>
            <a:ext cx="3077992" cy="279786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algn="ctr"/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Военно-медицинская подготовка</a:t>
            </a:r>
          </a:p>
        </p:txBody>
      </p:sp>
      <p:pic>
        <p:nvPicPr>
          <p:cNvPr id="24" name="Рисунок 23"/>
          <p:cNvPicPr>
            <a:picLocks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" t="26609" r="26874" b="12201"/>
          <a:stretch/>
        </p:blipFill>
        <p:spPr>
          <a:xfrm>
            <a:off x="260648" y="4825535"/>
            <a:ext cx="3240000" cy="208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</p:spPr>
      </p:pic>
      <p:pic>
        <p:nvPicPr>
          <p:cNvPr id="25" name="Picture 4" descr="D:\Фото\Сборы\Сборы с резервистами\11.08\IMG-20220811-WA0019.jpg"/>
          <p:cNvPicPr>
            <a:picLocks noChangeArrowheads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177" r="-1519"/>
          <a:stretch/>
        </p:blipFill>
        <p:spPr bwMode="auto">
          <a:xfrm>
            <a:off x="260648" y="7190472"/>
            <a:ext cx="3240000" cy="208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  <a:extLst/>
        </p:spPr>
      </p:pic>
      <p:pic>
        <p:nvPicPr>
          <p:cNvPr id="26" name="Рисунок 14"/>
          <p:cNvPicPr>
            <a:picLocks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60" r="2032"/>
          <a:stretch/>
        </p:blipFill>
        <p:spPr bwMode="auto">
          <a:xfrm>
            <a:off x="3501008" y="2669294"/>
            <a:ext cx="3240000" cy="208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26"/>
          <p:cNvPicPr>
            <a:picLocks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2669294"/>
            <a:ext cx="3240000" cy="208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</p:spPr>
      </p:pic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289160"/>
              </p:ext>
            </p:extLst>
          </p:nvPr>
        </p:nvGraphicFramePr>
        <p:xfrm>
          <a:off x="332656" y="1404808"/>
          <a:ext cx="6300000" cy="125232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8524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34353"/>
                <a:gridCol w="19131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kern="1200" spc="-30" dirty="0" smtClean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Учебные</a:t>
                      </a:r>
                      <a:r>
                        <a:rPr lang="ru-RU" sz="1600" b="1" i="1" kern="1200" spc="-30" baseline="0" dirty="0" smtClean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ru-RU" sz="1600" b="1" i="1" kern="1200" spc="-30" dirty="0" smtClean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сборы</a:t>
                      </a:r>
                      <a:endParaRPr lang="ru-RU" sz="1600" b="1" i="1" kern="1200" spc="-30" dirty="0" smtClean="0">
                        <a:ln w="50800"/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 marL="0" marR="0" marT="54000" marB="54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kern="1200" spc="-30" baseline="0" dirty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Все категории военнослужащих</a:t>
                      </a:r>
                      <a:endParaRPr lang="ru-RU" sz="1400" b="1" i="1" kern="1200" spc="-30" dirty="0">
                        <a:ln w="50800"/>
                        <a:solidFill>
                          <a:schemeClr val="bg2">
                            <a:lumMod val="1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 marL="0" marR="0" marT="54000" marB="54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i="1" kern="1200" spc="-30" dirty="0" smtClean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2</a:t>
                      </a:r>
                      <a:r>
                        <a:rPr lang="ru-RU" sz="1500" b="1" i="1" kern="1200" spc="-30" baseline="0" dirty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 раза в год </a:t>
                      </a:r>
                    </a:p>
                    <a:p>
                      <a:pPr algn="ctr"/>
                      <a:r>
                        <a:rPr lang="ru-RU" sz="1500" b="1" i="1" kern="1200" spc="-30" baseline="0" dirty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(по </a:t>
                      </a:r>
                      <a:r>
                        <a:rPr lang="ru-RU" sz="1700" b="1" i="1" kern="1200" spc="-30" dirty="0" smtClean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15</a:t>
                      </a:r>
                      <a:r>
                        <a:rPr lang="ru-RU" sz="1700" b="1" i="1" kern="1200" spc="-30" baseline="0" dirty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ru-RU" sz="1500" b="1" i="1" kern="1200" spc="-30" baseline="0" dirty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суток)</a:t>
                      </a:r>
                      <a:endParaRPr lang="ru-RU" sz="1500" b="1" i="1" kern="1200" spc="-30" dirty="0">
                        <a:ln w="50800"/>
                        <a:solidFill>
                          <a:schemeClr val="bg2">
                            <a:lumMod val="1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 marL="0" marR="0" marT="54000" marB="5400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kern="1200" spc="-30" dirty="0" smtClean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Тренировочные занятия</a:t>
                      </a:r>
                    </a:p>
                  </a:txBody>
                  <a:tcPr marL="0" marR="0" marT="54000" marB="54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kern="1200" spc="-30" dirty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Офицеры и заключившие  первый контракт ПСС </a:t>
                      </a:r>
                      <a:r>
                        <a:rPr lang="ru-RU" sz="1400" b="1" i="1" kern="1200" spc="-30" baseline="0" dirty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endParaRPr lang="ru-RU" sz="1400" b="1" i="1" kern="1200" spc="-30" dirty="0" smtClean="0">
                        <a:ln w="50800"/>
                        <a:solidFill>
                          <a:schemeClr val="bg2">
                            <a:lumMod val="1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 marL="0" marR="0" marT="54000" marB="54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kern="1200" spc="-30" dirty="0" smtClean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4</a:t>
                      </a:r>
                      <a:r>
                        <a:rPr lang="ru-RU" sz="1500" b="1" i="1" kern="1200" spc="-30" baseline="0" dirty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 раза в год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i="1" kern="1200" spc="-30" baseline="0" dirty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(по </a:t>
                      </a:r>
                      <a:r>
                        <a:rPr lang="ru-RU" sz="1700" b="1" i="1" kern="1200" spc="-30" dirty="0" smtClean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6</a:t>
                      </a:r>
                      <a:r>
                        <a:rPr lang="ru-RU" sz="1500" b="1" i="1" kern="1200" spc="-30" baseline="0" dirty="0" smtClean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 дней)</a:t>
                      </a:r>
                      <a:endParaRPr lang="ru-RU" sz="1500" b="1" i="1" kern="1200" spc="-30" dirty="0" smtClean="0">
                        <a:ln w="50800"/>
                        <a:solidFill>
                          <a:schemeClr val="bg2">
                            <a:lumMod val="1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 marL="0" marR="0" marT="54000" marB="5400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130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Трофименко\Буклет БАРС\Картинки\7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aturation sat="3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97" y="993000"/>
            <a:ext cx="5484406" cy="792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76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D:\Трофименко\Буклет БАРС\Картинки\36.png"/>
          <p:cNvPicPr>
            <a:picLocks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200"/>
            <a:ext cx="6858000" cy="9903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02081" y="178113"/>
            <a:ext cx="6855311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500" b="1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Размеры денежных выплат </a:t>
            </a:r>
          </a:p>
          <a:p>
            <a:pPr algn="ctr"/>
            <a:r>
              <a:rPr lang="ru-RU" sz="2500" b="1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гражданам, пребывающим </a:t>
            </a:r>
          </a:p>
          <a:p>
            <a:pPr algn="ctr"/>
            <a:r>
              <a:rPr lang="ru-RU" sz="2500" b="1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в мобилизационном людском резерве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25000" y="1657579"/>
            <a:ext cx="6408000" cy="7881867"/>
          </a:xfrm>
          <a:prstGeom prst="rect">
            <a:avLst/>
          </a:prstGeom>
          <a:noFill/>
          <a:ln>
            <a:noFill/>
          </a:ln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indent="266700" algn="ctr"/>
            <a:r>
              <a:rPr lang="ru-RU" sz="20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На тренировочных занятиях </a:t>
            </a:r>
          </a:p>
          <a:p>
            <a:pPr indent="266700" algn="ctr"/>
            <a:r>
              <a:rPr lang="ru-RU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(6 суток)</a:t>
            </a:r>
          </a:p>
          <a:p>
            <a:pPr indent="266700" algn="ctr"/>
            <a:r>
              <a:rPr lang="ru-RU" sz="20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офицер – до </a:t>
            </a:r>
            <a:r>
              <a:rPr lang="ru-RU" sz="26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9 </a:t>
            </a:r>
            <a:r>
              <a:rPr lang="ru-RU" sz="20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тыс. руб.;</a:t>
            </a:r>
          </a:p>
          <a:p>
            <a:pPr indent="266700" algn="ctr"/>
            <a:r>
              <a:rPr lang="ru-RU" sz="20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сержанты, солдаты – до </a:t>
            </a:r>
            <a:r>
              <a:rPr lang="ru-RU" sz="26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6 </a:t>
            </a:r>
            <a:r>
              <a:rPr lang="ru-RU" sz="20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тыс. руб.</a:t>
            </a:r>
          </a:p>
          <a:p>
            <a:pPr indent="266700" algn="ctr"/>
            <a:endParaRPr lang="ru-RU" sz="2000" b="1" i="1" spc="-30" dirty="0" smtClean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lvl="0" indent="266700" algn="ctr"/>
            <a:r>
              <a:rPr lang="ru-RU" sz="20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На военных сборах</a:t>
            </a:r>
            <a:r>
              <a:rPr lang="ru-RU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</a:t>
            </a:r>
          </a:p>
          <a:p>
            <a:pPr lvl="0" indent="266700" algn="ctr"/>
            <a:r>
              <a:rPr lang="ru-RU" b="1" i="1" spc="-30" dirty="0" smtClean="0">
                <a:ln w="50800"/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(30 суток</a:t>
            </a:r>
            <a:r>
              <a:rPr lang="ru-RU" b="1" i="1" spc="-30" dirty="0">
                <a:ln w="50800"/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)</a:t>
            </a:r>
          </a:p>
          <a:p>
            <a:pPr indent="266700" algn="ctr"/>
            <a:r>
              <a:rPr lang="ru-RU" sz="20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офицер – от </a:t>
            </a:r>
            <a:r>
              <a:rPr lang="ru-RU" sz="26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30</a:t>
            </a:r>
            <a:r>
              <a:rPr lang="ru-RU" sz="20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до </a:t>
            </a:r>
            <a:r>
              <a:rPr lang="ru-RU" sz="26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46</a:t>
            </a:r>
            <a:r>
              <a:rPr lang="ru-RU" sz="20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тыс. рублей;</a:t>
            </a:r>
          </a:p>
          <a:p>
            <a:pPr indent="266700" algn="ctr"/>
            <a:r>
              <a:rPr lang="ru-RU" sz="20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солдаты, сержанты – до </a:t>
            </a:r>
            <a:r>
              <a:rPr lang="ru-RU" sz="26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2</a:t>
            </a:r>
            <a:r>
              <a:rPr lang="en-US" sz="26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8</a:t>
            </a:r>
            <a:r>
              <a:rPr lang="ru-RU" sz="20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</a:t>
            </a:r>
            <a:r>
              <a:rPr lang="ru-RU" sz="20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тыс. руб. </a:t>
            </a:r>
          </a:p>
          <a:p>
            <a:pPr indent="266700" algn="ctr"/>
            <a:r>
              <a:rPr lang="ru-RU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(в зависимости от региона)</a:t>
            </a:r>
          </a:p>
          <a:p>
            <a:pPr indent="266700" algn="ctr"/>
            <a:endParaRPr lang="ru-RU" sz="2000" b="1" i="1" spc="-30" dirty="0" smtClean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indent="266700" algn="ctr"/>
            <a:r>
              <a:rPr lang="ru-RU" sz="20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Единовременная денежная выплата </a:t>
            </a:r>
          </a:p>
          <a:p>
            <a:pPr indent="266700" algn="ctr"/>
            <a:r>
              <a:rPr lang="ru-RU" sz="20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при заключении нового (очередного) контракта</a:t>
            </a:r>
          </a:p>
          <a:p>
            <a:pPr indent="266700" algn="ctr"/>
            <a:r>
              <a:rPr lang="ru-RU" sz="20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офицер – от </a:t>
            </a:r>
            <a:r>
              <a:rPr lang="ru-RU" sz="26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36</a:t>
            </a:r>
            <a:r>
              <a:rPr lang="ru-RU" sz="20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до </a:t>
            </a:r>
            <a:r>
              <a:rPr lang="ru-RU" sz="26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69</a:t>
            </a:r>
            <a:r>
              <a:rPr lang="ru-RU" sz="20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тыс. руб.;</a:t>
            </a:r>
          </a:p>
          <a:p>
            <a:pPr indent="266700" algn="ctr"/>
            <a:r>
              <a:rPr lang="ru-RU" sz="20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солдаты, сержанты – </a:t>
            </a:r>
          </a:p>
          <a:p>
            <a:pPr indent="266700" algn="ctr"/>
            <a:r>
              <a:rPr lang="ru-RU" sz="20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от </a:t>
            </a:r>
            <a:r>
              <a:rPr lang="ru-RU" sz="26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18</a:t>
            </a:r>
            <a:r>
              <a:rPr lang="ru-RU" sz="20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до </a:t>
            </a:r>
            <a:r>
              <a:rPr lang="ru-RU" sz="26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42</a:t>
            </a:r>
            <a:r>
              <a:rPr lang="ru-RU" sz="20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тыс. руб. </a:t>
            </a:r>
          </a:p>
          <a:p>
            <a:pPr indent="266700" algn="ctr"/>
            <a:r>
              <a:rPr lang="ru-RU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(в зависимости от срока заключения контракта)</a:t>
            </a:r>
          </a:p>
          <a:p>
            <a:pPr indent="266700" algn="ctr"/>
            <a:endParaRPr lang="ru-RU" sz="25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indent="266700" algn="ctr"/>
            <a:r>
              <a:rPr lang="ru-RU" sz="22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При привлечении на занятия и сборы </a:t>
            </a:r>
          </a:p>
          <a:p>
            <a:pPr indent="266700" algn="ctr"/>
            <a:r>
              <a:rPr lang="ru-RU" sz="26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сохраняются </a:t>
            </a:r>
          </a:p>
          <a:p>
            <a:pPr indent="266700" algn="ctr"/>
            <a:r>
              <a:rPr lang="ru-RU" sz="21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рабочее место и средняя заработная плата</a:t>
            </a:r>
          </a:p>
          <a:p>
            <a:pPr indent="266700" algn="ctr"/>
            <a:endParaRPr lang="ru-RU" sz="2600" b="1" i="1" spc="-30" dirty="0" smtClean="0">
              <a:ln w="5080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D1A45837-2AE4-41AF-B00C-6BB7DC53F7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247799"/>
            <a:ext cx="720000" cy="720000"/>
          </a:xfrm>
          <a:prstGeom prst="rect">
            <a:avLst/>
          </a:prstGeom>
          <a:effectLst>
            <a:glow rad="63500">
              <a:schemeClr val="bg2">
                <a:lumMod val="50000"/>
                <a:alpha val="40000"/>
              </a:schemeClr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50469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D:\Трофименко\Буклет БАРС\Картинки\75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97" y="993000"/>
            <a:ext cx="5484406" cy="792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42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D:\Трофименко\Буклет БАРС\Картинки\36.png"/>
          <p:cNvPicPr>
            <a:picLocks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200"/>
            <a:ext cx="6858000" cy="9903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188640" y="128464"/>
            <a:ext cx="6912768" cy="1246495"/>
            <a:chOff x="188640" y="-15552"/>
            <a:chExt cx="6912768" cy="1246495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246097" y="-15552"/>
              <a:ext cx="6855311" cy="12464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2500" b="1" dirty="0" smtClean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Обеспечение граждан</a:t>
              </a:r>
              <a:r>
                <a:rPr lang="ru-RU" sz="2500" b="1" dirty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, </a:t>
              </a:r>
            </a:p>
            <a:p>
              <a:pPr algn="ctr"/>
              <a:r>
                <a:rPr lang="ru-RU" sz="2500" b="1" dirty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пребывающих в мобилизационном людском резерве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="" xmlns:a16="http://schemas.microsoft.com/office/drawing/2014/main" id="{D1A45837-2AE4-41AF-B00C-6BB7DC53F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640" y="200472"/>
              <a:ext cx="720000" cy="720000"/>
            </a:xfrm>
            <a:prstGeom prst="rect">
              <a:avLst/>
            </a:prstGeom>
            <a:effectLst>
              <a:glow rad="63500">
                <a:schemeClr val="bg2">
                  <a:lumMod val="50000"/>
                  <a:alpha val="40000"/>
                </a:schemeClr>
              </a:glow>
              <a:softEdge rad="0"/>
            </a:effectLst>
          </p:spPr>
        </p:pic>
      </p:grpSp>
      <p:grpSp>
        <p:nvGrpSpPr>
          <p:cNvPr id="15" name="Группа 14"/>
          <p:cNvGrpSpPr/>
          <p:nvPr/>
        </p:nvGrpSpPr>
        <p:grpSpPr>
          <a:xfrm>
            <a:off x="3313712" y="1424608"/>
            <a:ext cx="3499664" cy="2585088"/>
            <a:chOff x="3054691" y="1368569"/>
            <a:chExt cx="3499664" cy="2585088"/>
          </a:xfrm>
        </p:grpSpPr>
        <p:pic>
          <p:nvPicPr>
            <p:cNvPr id="17" name="Объект 5" descr="https://avatars.mds.yandex.net/get-pdb/1871629/d2188b4d-f043-4ee7-ab4c-137434014006/s800"/>
            <p:cNvPicPr>
              <a:picLocks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3674" y="1368569"/>
              <a:ext cx="3240000" cy="216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softEdge rad="63500"/>
            </a:effectLst>
          </p:spPr>
        </p:pic>
        <p:sp>
          <p:nvSpPr>
            <p:cNvPr id="18" name="Прямоугольник 17"/>
            <p:cNvSpPr/>
            <p:nvPr/>
          </p:nvSpPr>
          <p:spPr>
            <a:xfrm>
              <a:off x="3054691" y="3489205"/>
              <a:ext cx="3499664" cy="464452"/>
            </a:xfrm>
            <a:prstGeom prst="rect">
              <a:avLst/>
            </a:prstGeom>
            <a:noFill/>
          </p:spPr>
          <p:txBody>
            <a:bodyPr wrap="square" lIns="18000" tIns="45720" rIns="18000" bIns="1800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 prst="hardEdge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1300" b="1" i="1" spc="-30" dirty="0" smtClean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Courier New" panose="02070309020205020404" pitchFamily="49" charset="0"/>
                </a:rPr>
                <a:t>Обеспечение боевой экипировкой </a:t>
              </a:r>
            </a:p>
            <a:p>
              <a:pPr algn="ctr"/>
              <a:r>
                <a:rPr lang="ru-RU" sz="1300" b="1" i="1" spc="-30" dirty="0" smtClean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Courier New" panose="02070309020205020404" pitchFamily="49" charset="0"/>
                </a:rPr>
                <a:t>и вещевым имуществом</a:t>
              </a:r>
              <a:endPara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16632" y="4304928"/>
            <a:ext cx="3499664" cy="2529049"/>
            <a:chOff x="413636" y="5601072"/>
            <a:chExt cx="3499664" cy="2529049"/>
          </a:xfrm>
        </p:grpSpPr>
        <p:pic>
          <p:nvPicPr>
            <p:cNvPr id="5122" name="Picture 2" descr="D:\Трофименко\Буклет БАРС\Косокину\DSC_4399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" y="5601072"/>
              <a:ext cx="3240000" cy="216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softEdge rad="127000"/>
            </a:effectLst>
            <a:extLst/>
          </p:spPr>
        </p:pic>
        <p:sp>
          <p:nvSpPr>
            <p:cNvPr id="20" name="Прямоугольник 19"/>
            <p:cNvSpPr/>
            <p:nvPr/>
          </p:nvSpPr>
          <p:spPr>
            <a:xfrm>
              <a:off x="413636" y="7665669"/>
              <a:ext cx="3499664" cy="464452"/>
            </a:xfrm>
            <a:prstGeom prst="rect">
              <a:avLst/>
            </a:prstGeom>
            <a:noFill/>
          </p:spPr>
          <p:txBody>
            <a:bodyPr wrap="square" lIns="18000" tIns="45720" rIns="18000" bIns="1800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 prst="hardEdge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1300" b="1" i="1" spc="-30" dirty="0" smtClean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Courier New" panose="02070309020205020404" pitchFamily="49" charset="0"/>
                </a:rPr>
                <a:t>Полное и сбалансированное </a:t>
              </a:r>
            </a:p>
            <a:p>
              <a:pPr algn="ctr"/>
              <a:r>
                <a:rPr lang="ru-RU" sz="1300" b="1" i="1" spc="-30" dirty="0" smtClean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Courier New" panose="02070309020205020404" pitchFamily="49" charset="0"/>
                </a:rPr>
                <a:t>питание</a:t>
              </a:r>
              <a:endPara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endParaRPr>
            </a:p>
          </p:txBody>
        </p:sp>
      </p:grpSp>
      <p:pic>
        <p:nvPicPr>
          <p:cNvPr id="22" name="Рисунок 21"/>
          <p:cNvPicPr>
            <a:picLocks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0638" t="3888" r="3750" b="9815"/>
          <a:stretch/>
        </p:blipFill>
        <p:spPr>
          <a:xfrm>
            <a:off x="209624" y="1424608"/>
            <a:ext cx="324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63500"/>
          </a:effectLst>
        </p:spPr>
      </p:pic>
      <p:grpSp>
        <p:nvGrpSpPr>
          <p:cNvPr id="19" name="Группа 18"/>
          <p:cNvGrpSpPr/>
          <p:nvPr/>
        </p:nvGrpSpPr>
        <p:grpSpPr>
          <a:xfrm>
            <a:off x="3385720" y="4304928"/>
            <a:ext cx="3499664" cy="2552684"/>
            <a:chOff x="188640" y="7161613"/>
            <a:chExt cx="3499664" cy="2552684"/>
          </a:xfrm>
        </p:grpSpPr>
        <p:pic>
          <p:nvPicPr>
            <p:cNvPr id="23" name="Picture 3" descr="D:\документы\медиа\13.07\unnamed (6).jpg"/>
            <p:cNvPicPr>
              <a:picLocks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30"/>
            <a:stretch/>
          </p:blipFill>
          <p:spPr bwMode="auto">
            <a:xfrm>
              <a:off x="294651" y="7161613"/>
              <a:ext cx="3240000" cy="216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softEdge rad="63500"/>
            </a:effectLst>
            <a:extLst/>
          </p:spPr>
        </p:pic>
        <p:sp>
          <p:nvSpPr>
            <p:cNvPr id="24" name="Прямоугольник 23"/>
            <p:cNvSpPr/>
            <p:nvPr/>
          </p:nvSpPr>
          <p:spPr>
            <a:xfrm>
              <a:off x="188640" y="9249845"/>
              <a:ext cx="3499664" cy="464452"/>
            </a:xfrm>
            <a:prstGeom prst="rect">
              <a:avLst/>
            </a:prstGeom>
            <a:noFill/>
          </p:spPr>
          <p:txBody>
            <a:bodyPr wrap="square" lIns="18000" tIns="45720" rIns="18000" bIns="1800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 prst="hardEdge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1300" b="1" i="1" spc="-30" dirty="0" smtClean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Courier New" panose="02070309020205020404" pitchFamily="49" charset="0"/>
                </a:rPr>
                <a:t>Медицинское </a:t>
              </a:r>
            </a:p>
            <a:p>
              <a:pPr algn="ctr"/>
              <a:r>
                <a:rPr lang="ru-RU" sz="1300" b="1" i="1" spc="-30" dirty="0" smtClean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Courier New" panose="02070309020205020404" pitchFamily="49" charset="0"/>
                </a:rPr>
                <a:t>обслуживание</a:t>
              </a:r>
              <a:endPara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274824" y="3536475"/>
            <a:ext cx="3161273" cy="464452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algn="ctr"/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Проживание </a:t>
            </a:r>
          </a:p>
          <a:p>
            <a:pPr algn="ctr"/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 палаточном лагере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</p:txBody>
      </p:sp>
      <p:pic>
        <p:nvPicPr>
          <p:cNvPr id="29" name="Picture 7" descr="D:\Бабичев\Резервисты 2022\Материалы командировки на Восток - 2022\Для НН-3\Материалы командировки 2\Фото Сергеевка\DSC09336.JPG"/>
          <p:cNvPicPr>
            <a:picLocks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10" r="5075"/>
          <a:stretch/>
        </p:blipFill>
        <p:spPr bwMode="auto">
          <a:xfrm>
            <a:off x="260648" y="6897216"/>
            <a:ext cx="324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  <a:extLst/>
        </p:spPr>
      </p:pic>
      <p:sp>
        <p:nvSpPr>
          <p:cNvPr id="30" name="Прямоугольник 29"/>
          <p:cNvSpPr/>
          <p:nvPr/>
        </p:nvSpPr>
        <p:spPr>
          <a:xfrm>
            <a:off x="116632" y="8953044"/>
            <a:ext cx="3499664" cy="464452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algn="ctr"/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Культурно-досуговая </a:t>
            </a:r>
          </a:p>
          <a:p>
            <a:pPr algn="ctr"/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работа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</p:txBody>
      </p:sp>
      <p:pic>
        <p:nvPicPr>
          <p:cNvPr id="31" name="Рисунок 30"/>
          <p:cNvPicPr>
            <a:picLocks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4"/>
          <a:stretch/>
        </p:blipFill>
        <p:spPr>
          <a:xfrm>
            <a:off x="3501008" y="6897216"/>
            <a:ext cx="324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</p:spPr>
      </p:pic>
      <p:sp>
        <p:nvSpPr>
          <p:cNvPr id="32" name="Прямоугольник 31"/>
          <p:cNvSpPr/>
          <p:nvPr/>
        </p:nvSpPr>
        <p:spPr>
          <a:xfrm>
            <a:off x="3419723" y="8953044"/>
            <a:ext cx="3499664" cy="464452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algn="ctr"/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Организация мероприятий </a:t>
            </a:r>
          </a:p>
          <a:p>
            <a:pPr algn="ctr"/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выходного дня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87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Трофименко\Буклет БАРС\Картинки\4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aturation sat="33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97" y="993000"/>
            <a:ext cx="5484406" cy="792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27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D:\Трофименко\Буклет БАРС\Картинки\36.png"/>
          <p:cNvPicPr>
            <a:picLocks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200"/>
            <a:ext cx="6858000" cy="9903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4624" y="56456"/>
            <a:ext cx="6855311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500" b="1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Привлечение казачества </a:t>
            </a:r>
          </a:p>
          <a:p>
            <a:pPr algn="ctr"/>
            <a:r>
              <a:rPr lang="ru-RU" sz="2500" b="1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в мобилизационный </a:t>
            </a:r>
          </a:p>
          <a:p>
            <a:pPr algn="ctr"/>
            <a:r>
              <a:rPr lang="ru-RU" sz="2500" b="1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людской резерв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D1A45837-2AE4-41AF-B00C-6BB7DC53F7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200472"/>
            <a:ext cx="720000" cy="720000"/>
          </a:xfrm>
          <a:prstGeom prst="rect">
            <a:avLst/>
          </a:prstGeom>
          <a:effectLst>
            <a:glow rad="63500">
              <a:schemeClr val="bg2">
                <a:lumMod val="50000"/>
                <a:alpha val="40000"/>
              </a:schemeClr>
            </a:glow>
            <a:softEdge rad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16632" y="8122047"/>
            <a:ext cx="6480720" cy="1295449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indent="266700" algn="ctr"/>
            <a:r>
              <a:rPr lang="ru-RU" sz="20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Российское казачество, исторически  сложившееся как военное сословие</a:t>
            </a:r>
            <a:r>
              <a:rPr lang="ru-RU" sz="20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, – </a:t>
            </a:r>
            <a:endParaRPr lang="ru-RU" sz="2000" b="1" i="1" spc="-30" dirty="0" smtClean="0">
              <a:ln w="5080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indent="266700" algn="ctr"/>
            <a:r>
              <a:rPr lang="ru-RU" sz="20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ОСНОВА МОБИЛИЗАЦИОННОГО РЕЗЕРВА РОССИИ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2656" y="1333065"/>
            <a:ext cx="6300000" cy="3285737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indent="266700" algn="ctr"/>
            <a:r>
              <a:rPr lang="ru-RU" sz="20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 целях обеспечения поступления </a:t>
            </a:r>
          </a:p>
          <a:p>
            <a:pPr indent="266700" algn="ctr"/>
            <a:r>
              <a:rPr lang="ru-RU" sz="20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членов казачьих обществ в резерв</a:t>
            </a:r>
          </a:p>
          <a:p>
            <a:pPr indent="266700" algn="ctr"/>
            <a:r>
              <a:rPr lang="ru-RU" sz="20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всероссийское казачье общество:</a:t>
            </a:r>
          </a:p>
          <a:p>
            <a:pPr marL="285750" indent="-285750" algn="just">
              <a:spcBef>
                <a:spcPts val="8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7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заключает договор (соглашение) с уполномоченным органом в области обороны, в котором определяется численность членов казачьих обществ, пребывающих в резерве, сроки действия договоров (соглашений), основания и порядок их расторжения и иные </a:t>
            </a:r>
            <a:r>
              <a:rPr lang="ru-RU" sz="17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условия;</a:t>
            </a:r>
            <a:endParaRPr lang="ru-RU" sz="17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marL="285750" indent="-285750" algn="just">
              <a:spcBef>
                <a:spcPts val="8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7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организует отбор и направление кандидатов, отвечающих установленным требованиям, </a:t>
            </a:r>
            <a:br>
              <a:rPr lang="ru-RU" sz="17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7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для поступления в резерв.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217369" y="4808984"/>
            <a:ext cx="6523999" cy="3158365"/>
            <a:chOff x="217369" y="4736976"/>
            <a:chExt cx="6523999" cy="3158365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217369" y="4736976"/>
              <a:ext cx="6523999" cy="3158365"/>
              <a:chOff x="217369" y="4520952"/>
              <a:chExt cx="6523999" cy="3158365"/>
            </a:xfrm>
          </p:grpSpPr>
          <p:sp>
            <p:nvSpPr>
              <p:cNvPr id="10" name="Прямоугольник 9"/>
              <p:cNvSpPr/>
              <p:nvPr/>
            </p:nvSpPr>
            <p:spPr>
              <a:xfrm>
                <a:off x="217369" y="6753200"/>
                <a:ext cx="3283639" cy="926117"/>
              </a:xfrm>
              <a:prstGeom prst="rect">
                <a:avLst/>
              </a:prstGeom>
              <a:noFill/>
            </p:spPr>
            <p:txBody>
              <a:bodyPr wrap="square" lIns="18000" tIns="45720" rIns="18000" bIns="18000">
                <a:spAutoFit/>
                <a:scene3d>
                  <a:camera prst="orthographicFront"/>
                  <a:lightRig rig="balanced" dir="t">
                    <a:rot lat="0" lon="0" rev="2100000"/>
                  </a:lightRig>
                </a:scene3d>
                <a:sp3d extrusionH="57150" prstMaterial="metal">
                  <a:bevelT w="38100" h="25400" prst="hardEdge"/>
                  <a:contourClr>
                    <a:schemeClr val="bg2"/>
                  </a:contourClr>
                </a:sp3d>
              </a:bodyPr>
              <a:lstStyle/>
              <a:p>
                <a:pPr algn="ctr"/>
                <a:r>
                  <a:rPr lang="en-US" sz="1400" b="1" i="1" spc="-30" dirty="0" smtClean="0">
                    <a:ln w="50800"/>
                    <a:solidFill>
                      <a:schemeClr val="bg2">
                        <a:lumMod val="1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Courier New" panose="02070309020205020404" pitchFamily="49" charset="0"/>
                  </a:rPr>
                  <a:t>C</a:t>
                </a:r>
                <a:r>
                  <a:rPr lang="ru-RU" sz="1400" b="1" i="1" spc="-30" dirty="0" smtClean="0">
                    <a:ln w="50800"/>
                    <a:solidFill>
                      <a:schemeClr val="bg2">
                        <a:lumMod val="1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Courier New" panose="02070309020205020404" pitchFamily="49" charset="0"/>
                  </a:rPr>
                  <a:t>боры </a:t>
                </a:r>
                <a:r>
                  <a:rPr lang="ru-RU" sz="1400" b="1" i="1" spc="-30" dirty="0">
                    <a:ln w="50800"/>
                    <a:solidFill>
                      <a:schemeClr val="bg2">
                        <a:lumMod val="1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Courier New" panose="02070309020205020404" pitchFamily="49" charset="0"/>
                  </a:rPr>
                  <a:t>казачьей роты территориальной обороны </a:t>
                </a:r>
                <a:r>
                  <a:rPr lang="ru-RU" sz="1400" b="1" i="1" spc="-30" dirty="0" smtClean="0">
                    <a:ln w="50800"/>
                    <a:solidFill>
                      <a:schemeClr val="bg2">
                        <a:lumMod val="1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Courier New" panose="02070309020205020404" pitchFamily="49" charset="0"/>
                  </a:rPr>
                  <a:t>мобилизационного </a:t>
                </a:r>
              </a:p>
              <a:p>
                <a:pPr algn="ctr"/>
                <a:r>
                  <a:rPr lang="ru-RU" sz="1400" b="1" i="1" spc="-30" dirty="0" smtClean="0">
                    <a:ln w="50800"/>
                    <a:solidFill>
                      <a:schemeClr val="bg2">
                        <a:lumMod val="1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Courier New" panose="02070309020205020404" pitchFamily="49" charset="0"/>
                  </a:rPr>
                  <a:t>людского резерва</a:t>
                </a:r>
              </a:p>
            </p:txBody>
          </p:sp>
          <p:pic>
            <p:nvPicPr>
              <p:cNvPr id="3075" name="Picture 3" descr="D:\Трофименко\Буклет БАРС\Косокину\_IO_3298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490670" y="4520952"/>
                <a:ext cx="3250698" cy="2340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softEdge rad="127000"/>
              </a:effectLst>
              <a:extLst/>
            </p:spPr>
          </p:pic>
          <p:sp>
            <p:nvSpPr>
              <p:cNvPr id="14" name="Прямоугольник 13"/>
              <p:cNvSpPr/>
              <p:nvPr/>
            </p:nvSpPr>
            <p:spPr>
              <a:xfrm>
                <a:off x="3519360" y="6742747"/>
                <a:ext cx="3222008" cy="926117"/>
              </a:xfrm>
              <a:prstGeom prst="rect">
                <a:avLst/>
              </a:prstGeom>
              <a:noFill/>
            </p:spPr>
            <p:txBody>
              <a:bodyPr wrap="square" lIns="18000" tIns="45720" rIns="18000" bIns="18000">
                <a:spAutoFit/>
                <a:scene3d>
                  <a:camera prst="orthographicFront"/>
                  <a:lightRig rig="balanced" dir="t">
                    <a:rot lat="0" lon="0" rev="2100000"/>
                  </a:lightRig>
                </a:scene3d>
                <a:sp3d extrusionH="57150" prstMaterial="metal">
                  <a:bevelT w="38100" h="25400" prst="hardEdge"/>
                  <a:contourClr>
                    <a:schemeClr val="bg2"/>
                  </a:contourClr>
                </a:sp3d>
              </a:bodyPr>
              <a:lstStyle/>
              <a:p>
                <a:pPr algn="ctr"/>
                <a:r>
                  <a:rPr lang="ru-RU" sz="1400" b="1" i="1" spc="-30" dirty="0" smtClean="0">
                    <a:ln w="50800"/>
                    <a:solidFill>
                      <a:schemeClr val="bg2">
                        <a:lumMod val="1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Courier New" panose="02070309020205020404" pitchFamily="49" charset="0"/>
                  </a:rPr>
                  <a:t>Награждение отличившихся казаков государственными наградами, почетными </a:t>
                </a:r>
              </a:p>
              <a:p>
                <a:pPr algn="ctr"/>
                <a:r>
                  <a:rPr lang="ru-RU" sz="1400" b="1" i="1" spc="-30" dirty="0" smtClean="0">
                    <a:ln w="50800"/>
                    <a:solidFill>
                      <a:schemeClr val="bg2">
                        <a:lumMod val="1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Courier New" panose="02070309020205020404" pitchFamily="49" charset="0"/>
                  </a:rPr>
                  <a:t>грамотами и ценными подарками</a:t>
                </a:r>
              </a:p>
            </p:txBody>
          </p:sp>
        </p:grpSp>
        <p:pic>
          <p:nvPicPr>
            <p:cNvPr id="2" name="Рисунок 1"/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224" y="4736976"/>
              <a:ext cx="3250800" cy="234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softEdge rad="127000"/>
            </a:effectLst>
          </p:spPr>
        </p:pic>
      </p:grpSp>
    </p:spTree>
    <p:extLst>
      <p:ext uri="{BB962C8B-B14F-4D97-AF65-F5344CB8AC3E}">
        <p14:creationId xmlns:p14="http://schemas.microsoft.com/office/powerpoint/2010/main" val="349601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17" descr="D:\Трофименко\Буклет БАРС\Картинки\37.png"/>
          <p:cNvPicPr>
            <a:picLocks noChangeArrowheads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200"/>
            <a:ext cx="6858000" cy="9903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345" y="200472"/>
            <a:ext cx="685531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Фашизм и нацизм </a:t>
            </a:r>
            <a:endParaRPr lang="ru-RU" sz="2800" b="1" dirty="0" smtClean="0">
              <a:ln w="5080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r>
              <a:rPr lang="ru-RU" sz="2800" b="1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НЕ ПРОЙДУТ!</a:t>
            </a:r>
            <a:endParaRPr lang="ru-RU" sz="2800" b="1" dirty="0">
              <a:ln w="5080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1364" y="8741548"/>
            <a:ext cx="685531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200" b="1" i="1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Идея превосходства одной расы </a:t>
            </a:r>
          </a:p>
          <a:p>
            <a:pPr algn="ctr"/>
            <a:r>
              <a:rPr lang="ru-RU" sz="2200" b="1" i="1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или национальности над другой </a:t>
            </a:r>
          </a:p>
          <a:p>
            <a:pPr algn="ctr"/>
            <a:r>
              <a:rPr lang="ru-RU" sz="2200" b="1" i="1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ПРЕСТУПНА</a:t>
            </a:r>
            <a:endParaRPr lang="ru-RU" sz="2200" b="1" i="1" dirty="0">
              <a:ln w="5080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345" y="1136576"/>
            <a:ext cx="6855311" cy="3672408"/>
            <a:chOff x="1345" y="848224"/>
            <a:chExt cx="6855311" cy="3672408"/>
          </a:xfrm>
        </p:grpSpPr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0820" y="1640632"/>
              <a:ext cx="1976361" cy="2880000"/>
            </a:xfrm>
            <a:prstGeom prst="rect">
              <a:avLst/>
            </a:prstGeom>
            <a:noFill/>
            <a:ln>
              <a:noFill/>
            </a:ln>
            <a:effectLst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648" y="1640632"/>
              <a:ext cx="1976361" cy="2880000"/>
            </a:xfrm>
            <a:prstGeom prst="rect">
              <a:avLst/>
            </a:prstGeom>
            <a:noFill/>
            <a:ln>
              <a:noFill/>
            </a:ln>
            <a:effectLst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0991" y="1640632"/>
              <a:ext cx="1976361" cy="2880000"/>
            </a:xfrm>
            <a:prstGeom prst="rect">
              <a:avLst/>
            </a:prstGeom>
            <a:noFill/>
            <a:ln>
              <a:noFill/>
            </a:ln>
            <a:effectLst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Прямоугольник 24"/>
            <p:cNvSpPr/>
            <p:nvPr/>
          </p:nvSpPr>
          <p:spPr>
            <a:xfrm>
              <a:off x="1345" y="848224"/>
              <a:ext cx="685531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en-US" sz="2600" b="1" dirty="0" smtClean="0">
                  <a:ln w="50800"/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XX</a:t>
              </a:r>
              <a:r>
                <a:rPr lang="ru-RU" sz="2600" b="1" dirty="0" smtClean="0">
                  <a:ln w="50800"/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ru-RU" sz="2600" b="1" dirty="0" smtClean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век </a:t>
              </a:r>
            </a:p>
            <a:p>
              <a:pPr algn="ctr"/>
              <a:r>
                <a:rPr lang="ru-RU" sz="2200" b="1" dirty="0" smtClean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формирование </a:t>
              </a:r>
              <a:r>
                <a:rPr lang="ru-RU" sz="2200" b="1" dirty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идеологий</a:t>
              </a:r>
              <a:endParaRPr lang="ru-RU" sz="2200" b="1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0" y="5025008"/>
            <a:ext cx="6855311" cy="3600360"/>
            <a:chOff x="0" y="4736976"/>
            <a:chExt cx="6855311" cy="3600360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4736976"/>
              <a:ext cx="6855311" cy="73866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2600" b="1" dirty="0" smtClean="0">
                  <a:ln w="50800"/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XXI </a:t>
              </a:r>
              <a:r>
                <a:rPr lang="ru-RU" sz="2600" b="1" dirty="0" smtClean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век </a:t>
              </a:r>
              <a:endParaRPr lang="ru-RU" sz="2600" b="1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ctr"/>
              <a:r>
                <a:rPr lang="ru-RU" sz="2200" b="1" dirty="0" smtClean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возрождение нацизма(неонацизма)</a:t>
              </a:r>
              <a:endParaRPr lang="ru-RU" sz="2200" b="1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2062" name="Picture 1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648" y="5457336"/>
              <a:ext cx="1976360" cy="2880000"/>
            </a:xfrm>
            <a:prstGeom prst="rect">
              <a:avLst/>
            </a:prstGeom>
            <a:noFill/>
            <a:ln>
              <a:noFill/>
            </a:ln>
            <a:effectLst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3" name="Picture 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0820" y="5457056"/>
              <a:ext cx="1976360" cy="2880000"/>
            </a:xfrm>
            <a:prstGeom prst="rect">
              <a:avLst/>
            </a:prstGeom>
            <a:noFill/>
            <a:ln>
              <a:noFill/>
            </a:ln>
            <a:effectLst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4" name="Picture 1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0992" y="5457336"/>
              <a:ext cx="1976360" cy="2880000"/>
            </a:xfrm>
            <a:prstGeom prst="rect">
              <a:avLst/>
            </a:prstGeom>
            <a:noFill/>
            <a:ln>
              <a:noFill/>
            </a:ln>
            <a:effectLst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3" name="Прямая соединительная линия 12"/>
          <p:cNvCxnSpPr/>
          <p:nvPr/>
        </p:nvCxnSpPr>
        <p:spPr>
          <a:xfrm>
            <a:off x="189000" y="4953000"/>
            <a:ext cx="6480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189000" y="1136576"/>
            <a:ext cx="6480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189000" y="8769424"/>
            <a:ext cx="6480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7634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Трофименко\Буклет БАРС\Картинки\81.png"/>
          <p:cNvPicPr>
            <a:picLocks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00" y="993000"/>
            <a:ext cx="5482800" cy="792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88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D:\Трофименко\Буклет БАРС\Картинки\36.png"/>
          <p:cNvPicPr>
            <a:picLocks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5552"/>
            <a:ext cx="6858000" cy="9903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4624" y="56456"/>
            <a:ext cx="6855311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500" b="1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Участие резервистов в СВО </a:t>
            </a:r>
          </a:p>
          <a:p>
            <a:pPr algn="ctr"/>
            <a:r>
              <a:rPr lang="ru-RU" sz="2500" b="1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в составе добровольческих формирований «Барс»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D1A45837-2AE4-41AF-B00C-6BB7DC53F7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200472"/>
            <a:ext cx="720000" cy="720000"/>
          </a:xfrm>
          <a:prstGeom prst="rect">
            <a:avLst/>
          </a:prstGeom>
          <a:effectLst>
            <a:glow rad="63500">
              <a:schemeClr val="bg2">
                <a:lumMod val="50000"/>
                <a:alpha val="40000"/>
              </a:schemeClr>
            </a:glow>
            <a:softEdge rad="0"/>
          </a:effectLst>
        </p:spPr>
      </p:pic>
      <p:pic>
        <p:nvPicPr>
          <p:cNvPr id="12" name="Picture 3" descr="D:\Бабичев\Добровольцы\Летопись Барса\Приложения к летописи\фото для альбома от ФИЛИППОВА\1. встреча команд, работа на ППЛС\встреча команды, проведение инструктажа\IMG_1101.JPG"/>
          <p:cNvPicPr>
            <a:picLocks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0648" y="1496616"/>
            <a:ext cx="324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  <a:extLst/>
        </p:spPr>
      </p:pic>
      <p:sp>
        <p:nvSpPr>
          <p:cNvPr id="17" name="Прямоугольник 16"/>
          <p:cNvSpPr/>
          <p:nvPr/>
        </p:nvSpPr>
        <p:spPr>
          <a:xfrm>
            <a:off x="116632" y="3512840"/>
            <a:ext cx="3396769" cy="526007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algn="ctr"/>
            <a:r>
              <a:rPr lang="ru-RU" sz="15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Организация встречи прибывающих </a:t>
            </a:r>
            <a:r>
              <a:rPr lang="ru-RU" sz="15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резервистов</a:t>
            </a:r>
          </a:p>
        </p:txBody>
      </p:sp>
      <p:pic>
        <p:nvPicPr>
          <p:cNvPr id="18" name="Рисунок 17"/>
          <p:cNvPicPr>
            <a:picLocks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29000" y="4224865"/>
            <a:ext cx="324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32656" y="6299201"/>
            <a:ext cx="6408352" cy="526007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algn="ctr"/>
            <a:r>
              <a:rPr lang="ru-RU" sz="15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Вручение государственных наград,  почетных грамот </a:t>
            </a:r>
          </a:p>
          <a:p>
            <a:pPr algn="ctr"/>
            <a:r>
              <a:rPr lang="ru-RU" sz="15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 ценных подарков </a:t>
            </a:r>
          </a:p>
        </p:txBody>
      </p:sp>
      <p:pic>
        <p:nvPicPr>
          <p:cNvPr id="20" name="Picture 7"/>
          <p:cNvPicPr>
            <a:picLocks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01008" y="7001897"/>
            <a:ext cx="324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560647" y="9122321"/>
            <a:ext cx="5964697" cy="295175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algn="ctr"/>
            <a:r>
              <a:rPr lang="ru-RU" sz="15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Доставка гуманитарной помощи в отряды добровольцев</a:t>
            </a:r>
          </a:p>
        </p:txBody>
      </p:sp>
      <p:pic>
        <p:nvPicPr>
          <p:cNvPr id="3" name="Picture 2" descr="D:\Трофименко\Буклет БАРС\Картинки\Барс\127___12\IMG_0095.JPG"/>
          <p:cNvPicPr>
            <a:picLocks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20"/>
          <a:stretch/>
        </p:blipFill>
        <p:spPr bwMode="auto">
          <a:xfrm>
            <a:off x="260648" y="7041472"/>
            <a:ext cx="324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  <a:extLst/>
        </p:spPr>
      </p:pic>
      <p:sp>
        <p:nvSpPr>
          <p:cNvPr id="25" name="Прямоугольник 24"/>
          <p:cNvSpPr/>
          <p:nvPr/>
        </p:nvSpPr>
        <p:spPr>
          <a:xfrm>
            <a:off x="3429000" y="3512840"/>
            <a:ext cx="3396769" cy="526007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algn="ctr"/>
            <a:r>
              <a:rPr lang="ru-RU" sz="15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Боевое </a:t>
            </a:r>
            <a:r>
              <a:rPr lang="ru-RU" sz="1500" b="1" i="1" spc="-30" dirty="0" err="1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слаживание</a:t>
            </a:r>
            <a:r>
              <a:rPr lang="ru-RU" sz="15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</a:t>
            </a:r>
          </a:p>
          <a:p>
            <a:pPr algn="ctr"/>
            <a:r>
              <a:rPr lang="ru-RU" sz="15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на полигоне ДНР</a:t>
            </a:r>
          </a:p>
        </p:txBody>
      </p:sp>
      <p:pic>
        <p:nvPicPr>
          <p:cNvPr id="2" name="Рисунок 1"/>
          <p:cNvPicPr>
            <a:picLocks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 t="2929" r="13789" b="6269"/>
          <a:stretch/>
        </p:blipFill>
        <p:spPr>
          <a:xfrm>
            <a:off x="260648" y="4210969"/>
            <a:ext cx="324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457041"/>
            <a:ext cx="324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8951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Трофименко\Буклет БАРС\Картинки\4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aturation sat="33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97" y="993000"/>
            <a:ext cx="5484406" cy="792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04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D:\Трофименко\Буклет БАРС\Картинки\36.png"/>
          <p:cNvPicPr>
            <a:picLocks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200"/>
            <a:ext cx="6858000" cy="9903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16632" y="56456"/>
            <a:ext cx="6855311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500" b="1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Порядок поступления </a:t>
            </a:r>
          </a:p>
          <a:p>
            <a:pPr algn="ctr"/>
            <a:r>
              <a:rPr lang="ru-RU" sz="2500" b="1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в мобилизационный людской резерв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D1A45837-2AE4-41AF-B00C-6BB7DC53F7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20" y="200472"/>
            <a:ext cx="720000" cy="720000"/>
          </a:xfrm>
          <a:prstGeom prst="rect">
            <a:avLst/>
          </a:prstGeom>
          <a:effectLst>
            <a:glow rad="63500">
              <a:schemeClr val="bg2">
                <a:lumMod val="50000"/>
                <a:alpha val="40000"/>
              </a:schemeClr>
            </a:glow>
            <a:softEdge rad="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32656" y="1064568"/>
            <a:ext cx="6300000" cy="8374309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indent="266700" algn="ctr">
              <a:spcBef>
                <a:spcPts val="500"/>
              </a:spcBef>
            </a:pPr>
            <a:r>
              <a:rPr lang="ru-RU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Для поступления в мобилизационный</a:t>
            </a:r>
            <a:br>
              <a:rPr lang="ru-RU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людской резерв необходимо:</a:t>
            </a: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55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Обратиться </a:t>
            </a:r>
            <a:r>
              <a:rPr lang="ru-RU" sz="155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 военный комиссариат по месту жительства (</a:t>
            </a:r>
            <a:r>
              <a:rPr lang="ru-RU" sz="155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регистрации) и </a:t>
            </a:r>
            <a:r>
              <a:rPr lang="ru-RU" sz="155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подать заявление о приеме на службу </a:t>
            </a:r>
            <a:r>
              <a:rPr lang="ru-RU" sz="155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/>
            </a:r>
            <a:br>
              <a:rPr lang="ru-RU" sz="155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55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 резерве;</a:t>
            </a:r>
            <a:endParaRPr lang="ru-RU" sz="155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55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Успешно пройти тестирование на </a:t>
            </a:r>
            <a:r>
              <a:rPr lang="ru-RU" sz="155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профессиональную </a:t>
            </a:r>
            <a:r>
              <a:rPr lang="ru-RU" sz="155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пригодность , а также медицинскую комиссию;</a:t>
            </a: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55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Получить справки в рамках проверочных мероприятий (ФСБ, МВД России);</a:t>
            </a:r>
            <a:endParaRPr lang="ru-RU" sz="155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55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</a:t>
            </a:r>
            <a:r>
              <a:rPr lang="ru-RU" sz="155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дать нормативы по </a:t>
            </a:r>
            <a:r>
              <a:rPr lang="ru-RU" sz="155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физической </a:t>
            </a:r>
            <a:r>
              <a:rPr lang="ru-RU" sz="155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подготовке и пройти </a:t>
            </a:r>
            <a:r>
              <a:rPr lang="ru-RU" sz="155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аттестационную </a:t>
            </a:r>
            <a:r>
              <a:rPr lang="ru-RU" sz="155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комиссию в </a:t>
            </a:r>
            <a:r>
              <a:rPr lang="ru-RU" sz="155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воинской </a:t>
            </a:r>
            <a:r>
              <a:rPr lang="ru-RU" sz="155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части-формирователе;</a:t>
            </a: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55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Получить </a:t>
            </a:r>
            <a:r>
              <a:rPr lang="ru-RU" sz="155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 военном комиссариате </a:t>
            </a:r>
            <a:r>
              <a:rPr lang="ru-RU" sz="155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предписание, прибыть </a:t>
            </a:r>
            <a:br>
              <a:rPr lang="ru-RU" sz="155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55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 </a:t>
            </a:r>
            <a:r>
              <a:rPr lang="ru-RU" sz="155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воинскую </a:t>
            </a:r>
            <a:r>
              <a:rPr lang="ru-RU" sz="155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часть-формирователь для заключения контракта.</a:t>
            </a:r>
          </a:p>
          <a:p>
            <a:pPr indent="266700" algn="ctr">
              <a:spcBef>
                <a:spcPts val="500"/>
              </a:spcBef>
            </a:pPr>
            <a:endParaRPr lang="ru-RU" b="1" i="1" spc="-30" dirty="0" smtClean="0">
              <a:ln w="5080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indent="266700" algn="ctr">
              <a:spcBef>
                <a:spcPts val="500"/>
              </a:spcBef>
            </a:pPr>
            <a:r>
              <a:rPr lang="ru-RU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Документы для поступления </a:t>
            </a:r>
            <a:br>
              <a:rPr lang="ru-RU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на </a:t>
            </a:r>
            <a:r>
              <a:rPr lang="ru-RU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военную службу в </a:t>
            </a:r>
            <a:r>
              <a:rPr lang="ru-RU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резерве:</a:t>
            </a:r>
            <a:endParaRPr lang="ru-RU" b="1" i="1" spc="-30" dirty="0">
              <a:ln w="5080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55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Фотография </a:t>
            </a:r>
            <a:r>
              <a:rPr lang="ru-RU" sz="155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(анфас, 9х12 см, на </a:t>
            </a:r>
            <a:r>
              <a:rPr lang="ru-RU" sz="155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обороте </a:t>
            </a:r>
            <a:r>
              <a:rPr lang="ru-RU" sz="155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указывается Ф.И.О. и </a:t>
            </a:r>
            <a:r>
              <a:rPr lang="ru-RU" sz="155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дата фотографирования</a:t>
            </a:r>
            <a:r>
              <a:rPr lang="ru-RU" sz="155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);</a:t>
            </a:r>
            <a:endParaRPr lang="ru-RU" sz="155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55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Автобиография (</a:t>
            </a:r>
            <a:r>
              <a:rPr lang="ru-RU" sz="155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2 </a:t>
            </a:r>
            <a:r>
              <a:rPr lang="ru-RU" sz="155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экз., в </a:t>
            </a:r>
            <a:r>
              <a:rPr lang="ru-RU" sz="1550" b="1" i="1" spc="-30" dirty="0" err="1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т.ч</a:t>
            </a:r>
            <a:r>
              <a:rPr lang="ru-RU" sz="155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. 1 экз.– рукописная);</a:t>
            </a:r>
            <a:endParaRPr lang="ru-RU" sz="155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55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Анкета </a:t>
            </a:r>
            <a:r>
              <a:rPr lang="ru-RU" sz="155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(форму можно получить в военном </a:t>
            </a:r>
            <a:r>
              <a:rPr lang="ru-RU" sz="155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комиссариате);</a:t>
            </a:r>
            <a:endParaRPr lang="ru-RU" sz="155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55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Копии </a:t>
            </a:r>
            <a:r>
              <a:rPr lang="ru-RU" sz="155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документов об </a:t>
            </a:r>
            <a:r>
              <a:rPr lang="ru-RU" sz="155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образовании;</a:t>
            </a:r>
            <a:endParaRPr lang="ru-RU" sz="155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55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Копия </a:t>
            </a:r>
            <a:r>
              <a:rPr lang="ru-RU" sz="155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трудовой книжки (при наличии</a:t>
            </a:r>
            <a:r>
              <a:rPr lang="ru-RU" sz="155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);</a:t>
            </a:r>
            <a:endParaRPr lang="ru-RU" sz="155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55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Служебная характеристика </a:t>
            </a:r>
            <a:r>
              <a:rPr lang="ru-RU" sz="155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 последнего места работы (учебы, службы</a:t>
            </a:r>
            <a:r>
              <a:rPr lang="ru-RU" sz="155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);</a:t>
            </a:r>
            <a:endParaRPr lang="ru-RU" sz="155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55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Выписка </a:t>
            </a:r>
            <a:r>
              <a:rPr lang="ru-RU" sz="155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из домовой книги (при наличии</a:t>
            </a:r>
            <a:r>
              <a:rPr lang="ru-RU" sz="155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);</a:t>
            </a:r>
            <a:endParaRPr lang="ru-RU" sz="155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55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Копии паспорта, военного билета, свидетельства </a:t>
            </a:r>
            <a:br>
              <a:rPr lang="ru-RU" sz="155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55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 рождении, </a:t>
            </a:r>
            <a:r>
              <a:rPr lang="ru-RU" sz="155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свидетельств о браке и рождении детей (при наличии</a:t>
            </a:r>
            <a:r>
              <a:rPr lang="ru-RU" sz="155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).</a:t>
            </a:r>
            <a:endParaRPr lang="ru-RU" sz="16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4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Трофименко\Буклет БАРС\Картинки\89.png"/>
          <p:cNvPicPr>
            <a:picLocks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0"/>
            <a:ext cx="6858000" cy="99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1345" y="3496"/>
            <a:ext cx="6855311" cy="2573240"/>
            <a:chOff x="2689" y="128464"/>
            <a:chExt cx="6855311" cy="257324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689" y="128464"/>
              <a:ext cx="6855311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4000" b="1" dirty="0">
                  <a:ln w="5080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Б</a:t>
              </a:r>
              <a:r>
                <a:rPr lang="ru-RU" sz="2500" b="1" dirty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оевой </a:t>
              </a:r>
              <a:r>
                <a:rPr lang="ru-RU" sz="4000" b="1" dirty="0" smtClean="0">
                  <a:ln w="5080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А</a:t>
              </a:r>
              <a:r>
                <a:rPr lang="ru-RU" sz="2500" b="1" dirty="0" smtClean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рмейский </a:t>
              </a:r>
              <a:r>
                <a:rPr lang="ru-RU" sz="4000" b="1" dirty="0" smtClean="0">
                  <a:ln w="5080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Р</a:t>
              </a:r>
              <a:r>
                <a:rPr lang="ru-RU" sz="2500" b="1" dirty="0" smtClean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езерв </a:t>
              </a:r>
              <a:r>
                <a:rPr lang="ru-RU" sz="4000" b="1" dirty="0">
                  <a:ln w="5080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С</a:t>
              </a:r>
              <a:r>
                <a:rPr lang="ru-RU" sz="2500" b="1" dirty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траны</a:t>
              </a: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119014" y="762712"/>
              <a:ext cx="792087" cy="1938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4000" b="1" dirty="0" smtClean="0">
                  <a:ln w="5080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А</a:t>
              </a:r>
            </a:p>
            <a:p>
              <a:pPr algn="ctr"/>
              <a:r>
                <a:rPr lang="ru-RU" sz="4000" b="1" dirty="0" smtClean="0">
                  <a:ln w="5080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Р</a:t>
              </a:r>
            </a:p>
            <a:p>
              <a:pPr algn="ctr"/>
              <a:r>
                <a:rPr lang="ru-RU" sz="4000" b="1" dirty="0" smtClean="0">
                  <a:ln w="5080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С</a:t>
              </a:r>
              <a:endParaRPr lang="ru-RU" sz="2500" b="1" dirty="0">
                <a:ln w="50800"/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17" name="Заголовок 1"/>
          <p:cNvSpPr txBox="1">
            <a:spLocks/>
          </p:cNvSpPr>
          <p:nvPr/>
        </p:nvSpPr>
        <p:spPr>
          <a:xfrm>
            <a:off x="1345" y="3152800"/>
            <a:ext cx="6855311" cy="58477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defPPr>
              <a:defRPr lang="ru-RU"/>
            </a:defPPr>
            <a:lvl1pPr algn="ctr">
              <a:defRPr sz="2500" b="1">
                <a:ln w="50800"/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ru-RU" sz="3300" dirty="0" smtClean="0"/>
              <a:t>Присоединяйся</a:t>
            </a:r>
          </a:p>
          <a:p>
            <a:r>
              <a:rPr lang="ru-RU" sz="3300" dirty="0" smtClean="0"/>
              <a:t>к команде </a:t>
            </a:r>
            <a:r>
              <a:rPr lang="ru-RU" sz="3300" dirty="0" smtClean="0">
                <a:solidFill>
                  <a:srgbClr val="FF0000"/>
                </a:solidFill>
              </a:rPr>
              <a:t>БАРС</a:t>
            </a:r>
            <a:r>
              <a:rPr lang="ru-RU" sz="3300" dirty="0" smtClean="0"/>
              <a:t>!</a:t>
            </a:r>
          </a:p>
          <a:p>
            <a:endParaRPr lang="ru-RU" i="1" dirty="0" smtClean="0"/>
          </a:p>
          <a:p>
            <a:r>
              <a:rPr lang="ru-RU" sz="4500" i="1" dirty="0" smtClean="0"/>
              <a:t>МЫ ЖДЕМ</a:t>
            </a:r>
            <a:r>
              <a:rPr lang="ru-RU" sz="4500" b="0" i="1" dirty="0">
                <a:ln>
                  <a:noFill/>
                </a:ln>
                <a:solidFill>
                  <a:prstClr val="black"/>
                </a:solidFill>
                <a:effectLst/>
                <a:latin typeface="Calibri"/>
                <a:cs typeface="+mn-cs"/>
              </a:rPr>
              <a:t> </a:t>
            </a:r>
            <a:r>
              <a:rPr lang="ru-RU" sz="4500" b="0" i="1" dirty="0" smtClean="0">
                <a:ln>
                  <a:noFill/>
                </a:ln>
                <a:solidFill>
                  <a:prstClr val="black"/>
                </a:solidFill>
                <a:effectLst/>
                <a:latin typeface="Calibri"/>
                <a:cs typeface="+mn-cs"/>
              </a:rPr>
              <a:t> </a:t>
            </a:r>
            <a:r>
              <a:rPr lang="ru-RU" sz="4500" i="1" dirty="0" smtClean="0"/>
              <a:t>ТЕБЯ!</a:t>
            </a:r>
          </a:p>
          <a:p>
            <a:endParaRPr lang="ru-RU" sz="3500" dirty="0" smtClean="0"/>
          </a:p>
          <a:p>
            <a:endParaRPr lang="ru-RU" sz="3500" dirty="0"/>
          </a:p>
          <a:p>
            <a:endParaRPr lang="ru-RU" sz="3500" dirty="0" smtClean="0"/>
          </a:p>
          <a:p>
            <a:endParaRPr lang="ru-RU" sz="3500" dirty="0"/>
          </a:p>
          <a:p>
            <a:endParaRPr lang="ru-RU" sz="3500" dirty="0" smtClean="0"/>
          </a:p>
          <a:p>
            <a:endParaRPr lang="ru-RU" sz="3500" dirty="0"/>
          </a:p>
          <a:p>
            <a:endParaRPr lang="ru-RU" sz="800" dirty="0" smtClean="0"/>
          </a:p>
          <a:p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397603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D:\Трофименко\Буклет БАРС\Картинки\36.png"/>
          <p:cNvPicPr>
            <a:picLocks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200"/>
            <a:ext cx="6858000" cy="9903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18105" y="128464"/>
            <a:ext cx="6855311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500" b="1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Поступление резервистов </a:t>
            </a:r>
          </a:p>
          <a:p>
            <a:pPr algn="ctr"/>
            <a:r>
              <a:rPr lang="ru-RU" sz="2500" b="1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на военную службу по контракту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D1A45837-2AE4-41AF-B00C-6BB7DC53F7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20" y="200472"/>
            <a:ext cx="720000" cy="720000"/>
          </a:xfrm>
          <a:prstGeom prst="rect">
            <a:avLst/>
          </a:prstGeom>
          <a:effectLst>
            <a:glow rad="63500">
              <a:schemeClr val="bg2">
                <a:lumMod val="50000"/>
                <a:alpha val="40000"/>
              </a:schemeClr>
            </a:glow>
            <a:softEdge rad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60648" y="4189865"/>
            <a:ext cx="6372008" cy="4393733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indent="266700" algn="ctr"/>
            <a:r>
              <a:rPr lang="ru-RU" sz="20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Преимуществ еще больше</a:t>
            </a:r>
          </a:p>
          <a:p>
            <a:pPr marL="285750" indent="-285750" algn="just">
              <a:spcBef>
                <a:spcPts val="8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достойное денежное довольствие и дополнительные выплаты;</a:t>
            </a:r>
          </a:p>
          <a:p>
            <a:pPr marL="285750" indent="-285750" algn="just">
              <a:spcBef>
                <a:spcPts val="8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карьерный рост и </a:t>
            </a: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возможность самореализации</a:t>
            </a:r>
            <a: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;</a:t>
            </a:r>
          </a:p>
          <a:p>
            <a:pPr marL="285750" indent="-285750" algn="just">
              <a:spcBef>
                <a:spcPts val="8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</a:t>
            </a:r>
            <a: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беспечение жильем или компенсация  за </a:t>
            </a:r>
            <a:r>
              <a:rPr lang="ru-RU" sz="1600" b="1" i="1" spc="-30" dirty="0" err="1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найм</a:t>
            </a:r>
            <a: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жилья;</a:t>
            </a:r>
          </a:p>
          <a:p>
            <a:pPr marL="285750" indent="-285750" algn="just">
              <a:spcBef>
                <a:spcPts val="8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собственное жилье за счет Минобороны России </a:t>
            </a:r>
            <a:b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через </a:t>
            </a:r>
            <a:r>
              <a:rPr lang="ru-RU" sz="1600" b="1" i="1" spc="-30" dirty="0" err="1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накопительно</a:t>
            </a:r>
            <a: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-ипотечную систему;</a:t>
            </a:r>
          </a:p>
          <a:p>
            <a:pPr marL="285750" indent="-285750" algn="just">
              <a:spcBef>
                <a:spcPts val="8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бесплатное обследование, лечение и реабилитация </a:t>
            </a:r>
            <a:b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 военно-медицинских учреждениях (санаториях) Минобороны России;</a:t>
            </a:r>
          </a:p>
          <a:p>
            <a:pPr marL="285750" indent="-285750" algn="just">
              <a:spcBef>
                <a:spcPts val="8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обеспечение снаряжением и вещевым имуществом;</a:t>
            </a:r>
          </a:p>
          <a:p>
            <a:pPr marL="285750" indent="-285750" algn="just">
              <a:spcBef>
                <a:spcPts val="8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страхование жизни и здоровья за счет федерального бюджета;</a:t>
            </a:r>
          </a:p>
          <a:p>
            <a:pPr marL="285750" indent="-285750" algn="just">
              <a:spcBef>
                <a:spcPts val="8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достойная пенсия через 20 лет </a:t>
            </a:r>
            <a: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выслуги</a:t>
            </a: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60648" y="8553400"/>
            <a:ext cx="6300000" cy="772228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indent="266700" algn="ctr"/>
            <a:r>
              <a:rPr lang="ru-RU" sz="20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Военная служба по контракту -  </a:t>
            </a:r>
          </a:p>
          <a:p>
            <a:pPr indent="266700" algn="ctr"/>
            <a:r>
              <a:rPr lang="ru-RU" sz="26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ТВОЙ ВЫБОР!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97352" y="1208584"/>
            <a:ext cx="6372008" cy="2711221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indent="266700" algn="ctr"/>
            <a:r>
              <a:rPr lang="ru-RU" sz="20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Для поступления на военную службу </a:t>
            </a:r>
          </a:p>
          <a:p>
            <a:pPr indent="266700" algn="ctr"/>
            <a:r>
              <a:rPr lang="ru-RU" sz="20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 контракту необходимо</a:t>
            </a:r>
          </a:p>
          <a:p>
            <a:pPr marL="285750" indent="-285750" algn="just">
              <a:spcBef>
                <a:spcPts val="8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обратиться в военный комиссариат по месту жительства или в пункт отбора;</a:t>
            </a:r>
          </a:p>
          <a:p>
            <a:pPr marL="285750" indent="-285750" algn="just">
              <a:spcBef>
                <a:spcPts val="8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подать заявку через личный кабинет гражданина на сайте Минобороны России (</a:t>
            </a:r>
            <a:r>
              <a:rPr lang="en-US" sz="1600" b="1" u="sng" spc="-30" dirty="0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lkg.mil.ru</a:t>
            </a:r>
            <a:r>
              <a:rPr lang="en-US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)</a:t>
            </a:r>
            <a: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;</a:t>
            </a:r>
          </a:p>
          <a:p>
            <a:pPr marL="285750" indent="-285750" algn="just">
              <a:spcBef>
                <a:spcPts val="8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подать заявку через электронный сервис «Стать добровольцем или контрактником» на едином портале </a:t>
            </a:r>
            <a:r>
              <a:rPr lang="ru-RU" sz="1600" b="1" i="1" spc="-30" dirty="0" err="1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Госуслуг</a:t>
            </a:r>
            <a: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(</a:t>
            </a:r>
            <a:r>
              <a:rPr lang="en-US" sz="1600" b="1" u="sng" spc="-30" dirty="0" err="1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gosuslugi</a:t>
            </a:r>
            <a:r>
              <a:rPr lang="ru-RU" sz="1600" b="1" u="sng" spc="-30" dirty="0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.</a:t>
            </a:r>
            <a:r>
              <a:rPr lang="en-US" sz="1600" b="1" u="sng" spc="-30" dirty="0" err="1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ru</a:t>
            </a:r>
            <a:r>
              <a:rPr lang="en-US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)</a:t>
            </a:r>
            <a: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.</a:t>
            </a:r>
            <a:endParaRPr lang="ru-RU" sz="1600" b="1" u="sng" spc="-30" dirty="0">
              <a:ln w="5080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44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17" descr="D:\Трофименко\Буклет БАРС\Картинки\37.png"/>
          <p:cNvPicPr>
            <a:picLocks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200"/>
            <a:ext cx="6858000" cy="9903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345" y="80263"/>
            <a:ext cx="685531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i="1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И.СТАЛИН: «Нет</a:t>
            </a:r>
            <a:r>
              <a:rPr lang="ru-RU" b="1" i="1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, мы правильно поступаем, </a:t>
            </a:r>
            <a:endParaRPr lang="ru-RU" b="1" i="1" dirty="0" smtClean="0">
              <a:ln w="5080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r>
              <a:rPr lang="ru-RU" b="1" i="1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что </a:t>
            </a:r>
            <a:r>
              <a:rPr lang="ru-RU" b="1" i="1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так сурово караем националистов всех мастей </a:t>
            </a:r>
            <a:r>
              <a:rPr lang="ru-RU" b="1" i="1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и расцветок. Они </a:t>
            </a:r>
            <a:r>
              <a:rPr lang="ru-RU" b="1" i="1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лучшие помощники наших врагов и злейшие враги собственных народов</a:t>
            </a:r>
            <a:r>
              <a:rPr lang="ru-RU" b="1" i="1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»</a:t>
            </a:r>
            <a:endParaRPr lang="ru-RU" b="1" i="1" dirty="0">
              <a:ln w="5080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1364" y="8697416"/>
            <a:ext cx="685531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200" b="1" i="1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Итог реализации </a:t>
            </a:r>
          </a:p>
          <a:p>
            <a:pPr algn="ctr"/>
            <a:r>
              <a:rPr lang="ru-RU" sz="2200" b="1" i="1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таких </a:t>
            </a:r>
            <a:r>
              <a:rPr lang="ru-RU" sz="2200" b="1" i="1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преступных идей всегда </a:t>
            </a:r>
            <a:r>
              <a:rPr lang="ru-RU" sz="2200" b="1" i="1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один </a:t>
            </a:r>
          </a:p>
          <a:p>
            <a:pPr algn="ctr"/>
            <a:r>
              <a:rPr lang="ru-RU" sz="2200" b="1" i="1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ВОЗМЕЗДИЕ</a:t>
            </a:r>
            <a:endParaRPr lang="ru-RU" sz="2200" b="1" i="1" dirty="0">
              <a:ln w="5080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89000" y="4953000"/>
            <a:ext cx="6480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189000" y="1292205"/>
            <a:ext cx="6480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189000" y="8625408"/>
            <a:ext cx="6480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5" name="Группа 4"/>
          <p:cNvGrpSpPr/>
          <p:nvPr/>
        </p:nvGrpSpPr>
        <p:grpSpPr>
          <a:xfrm>
            <a:off x="1345" y="1424608"/>
            <a:ext cx="6855311" cy="3384336"/>
            <a:chOff x="1345" y="1508229"/>
            <a:chExt cx="6855311" cy="3384336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1345" y="1508229"/>
              <a:ext cx="6855311" cy="49244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2600" b="1" i="1" dirty="0" smtClean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ПОБЕДИЛИ ТОГДА...</a:t>
              </a:r>
            </a:p>
          </p:txBody>
        </p:sp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648" y="2012285"/>
              <a:ext cx="1974857" cy="2880000"/>
            </a:xfrm>
            <a:prstGeom prst="rect">
              <a:avLst/>
            </a:prstGeom>
            <a:noFill/>
            <a:ln>
              <a:noFill/>
            </a:ln>
            <a:effectLst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2495" y="2012565"/>
              <a:ext cx="1974857" cy="2880000"/>
            </a:xfrm>
            <a:prstGeom prst="rect">
              <a:avLst/>
            </a:prstGeom>
            <a:noFill/>
            <a:ln>
              <a:noFill/>
            </a:ln>
            <a:effectLst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1572" y="2012285"/>
              <a:ext cx="1974857" cy="2880000"/>
            </a:xfrm>
            <a:prstGeom prst="rect">
              <a:avLst/>
            </a:prstGeom>
            <a:noFill/>
            <a:ln>
              <a:noFill/>
            </a:ln>
            <a:effectLst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-27384" y="5097016"/>
            <a:ext cx="6855311" cy="3393397"/>
            <a:chOff x="-27384" y="5180637"/>
            <a:chExt cx="6855311" cy="3393397"/>
          </a:xfrm>
        </p:grpSpPr>
        <p:pic>
          <p:nvPicPr>
            <p:cNvPr id="7175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648" y="5694034"/>
              <a:ext cx="1974857" cy="2880000"/>
            </a:xfrm>
            <a:prstGeom prst="rect">
              <a:avLst/>
            </a:prstGeom>
            <a:noFill/>
            <a:ln>
              <a:noFill/>
            </a:ln>
            <a:effectLst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6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1572" y="5684693"/>
              <a:ext cx="1974857" cy="2880000"/>
            </a:xfrm>
            <a:prstGeom prst="rect">
              <a:avLst/>
            </a:prstGeom>
            <a:noFill/>
            <a:ln>
              <a:noFill/>
            </a:ln>
            <a:effectLst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Прямоугольник 37"/>
            <p:cNvSpPr/>
            <p:nvPr/>
          </p:nvSpPr>
          <p:spPr>
            <a:xfrm>
              <a:off x="-27384" y="5180637"/>
              <a:ext cx="6855311" cy="49244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2600" b="1" i="1" dirty="0" smtClean="0">
                  <a:ln w="50800"/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...ПОБЕДИМ И СЕЙЧАС!</a:t>
              </a:r>
              <a:endParaRPr lang="ru-RU" sz="2600" b="1" i="1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7183" name="Picture 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2495" y="5693754"/>
              <a:ext cx="1974857" cy="2880000"/>
            </a:xfrm>
            <a:prstGeom prst="rect">
              <a:avLst/>
            </a:prstGeom>
            <a:noFill/>
            <a:ln>
              <a:noFill/>
            </a:ln>
            <a:effectLst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0819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7" descr="D:\Трофименко\Буклет БАРС\Картинки\37.png"/>
          <p:cNvPicPr>
            <a:picLocks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200"/>
            <a:ext cx="6858000" cy="9903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4624" y="632520"/>
            <a:ext cx="685531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dirty="0">
                <a:ln w="50800"/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bg1">
                      <a:lumMod val="8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СЕГОДНЯ </a:t>
            </a:r>
            <a:r>
              <a:rPr lang="ru-RU" sz="2800" b="1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bg1">
                      <a:lumMod val="8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ЗЛО ПРИШЛО</a:t>
            </a:r>
          </a:p>
          <a:p>
            <a:pPr algn="ctr"/>
            <a:r>
              <a:rPr lang="ru-RU" sz="2800" b="1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bg1">
                      <a:lumMod val="8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В НАШ ДОМ!</a:t>
            </a:r>
            <a:endParaRPr lang="ru-RU" sz="2800" b="1" dirty="0">
              <a:ln w="50800"/>
              <a:solidFill>
                <a:schemeClr val="bg2">
                  <a:lumMod val="10000"/>
                </a:schemeClr>
              </a:solidFill>
              <a:effectLst>
                <a:glow rad="63500">
                  <a:schemeClr val="bg1">
                    <a:lumMod val="8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3" name="Picture 6" descr="E:\Текущая работа\Резервисты\2023 год\БАРС (брошюра)\Фото Для буклета\СВО\photo_2023-03-07_21-57-30.jpg"/>
          <p:cNvPicPr>
            <a:picLocks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6177424"/>
            <a:ext cx="3337200" cy="259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  <a:extLst/>
        </p:spPr>
      </p:pic>
      <p:sp>
        <p:nvSpPr>
          <p:cNvPr id="27" name="Прямоугольник 26"/>
          <p:cNvSpPr/>
          <p:nvPr/>
        </p:nvSpPr>
        <p:spPr>
          <a:xfrm>
            <a:off x="15389" y="6537176"/>
            <a:ext cx="6855311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endParaRPr lang="ru-RU" sz="2600" b="1" dirty="0">
              <a:ln w="5080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9" name="Picture 2" descr="E:\Текущая работа\Резервисты\2023 год\БАРС (брошюра)\Фото Для буклета\СВО\331120697_3289391908038383_3551346014167979133_n.jpg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75194" y="6177424"/>
            <a:ext cx="3338182" cy="259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  <a:extLst/>
        </p:spPr>
      </p:pic>
      <p:pic>
        <p:nvPicPr>
          <p:cNvPr id="22" name="Picture 5" descr="E:\Текущая работа\Резервисты\2023 год\БАРС (брошюра)\Фото Для буклета\СВО\3575.jp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94" y="1856656"/>
            <a:ext cx="3338182" cy="259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  <a:extLst/>
        </p:spPr>
      </p:pic>
      <p:pic>
        <p:nvPicPr>
          <p:cNvPr id="20" name="Picture 3" descr="E:\Текущая работа\Резервисты\2023 год\БАРС (брошюра)\Фото Для буклета\СВО\4c62e10a3553871a1152810f04645ca8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818" y="1856936"/>
            <a:ext cx="3338182" cy="259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  <a:extLst/>
        </p:spPr>
      </p:pic>
      <p:pic>
        <p:nvPicPr>
          <p:cNvPr id="21" name="Picture 4" descr="E:\Текущая работа\Резервисты\2023 год\БАРС (брошюра)\Фото Для буклета\СВО\64099090d265a22480a863a9.jp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58546" y="3693200"/>
            <a:ext cx="3940909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  <a:extLst/>
        </p:spPr>
      </p:pic>
    </p:spTree>
    <p:extLst>
      <p:ext uri="{BB962C8B-B14F-4D97-AF65-F5344CB8AC3E}">
        <p14:creationId xmlns:p14="http://schemas.microsoft.com/office/powerpoint/2010/main" val="257724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7" descr="D:\Трофименко\Буклет БАРС\Картинки\37.png"/>
          <p:cNvPicPr>
            <a:picLocks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200"/>
            <a:ext cx="6858000" cy="9903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4624" y="560512"/>
            <a:ext cx="685531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dirty="0" smtClean="0">
                <a:ln w="5080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ТОЛЬКО ТЫ СМОЖЕШЬ </a:t>
            </a:r>
          </a:p>
          <a:p>
            <a:pPr algn="ctr"/>
            <a:r>
              <a:rPr lang="ru-RU" sz="2800" b="1" dirty="0" smtClean="0">
                <a:ln w="5080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ЗАЩИТИТЬ РОДНУЮ ЗЕМЛЮ!</a:t>
            </a:r>
            <a:endParaRPr lang="ru-RU" sz="2800" b="1" dirty="0">
              <a:ln w="50800"/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5389" y="6594936"/>
            <a:ext cx="6855311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endParaRPr lang="ru-RU" sz="2600" b="1" dirty="0">
              <a:ln w="5080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3" name="Picture 4" descr="E:\Текущая работа\Резервисты\2023 год\БАРС (брошюра)\Фото Для буклета\МИР\4cc025fc9a64a77f2b218c82f540409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6632" y="6105416"/>
            <a:ext cx="3337200" cy="259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  <a:extLst/>
        </p:spPr>
      </p:pic>
      <p:pic>
        <p:nvPicPr>
          <p:cNvPr id="17" name="Picture 3" descr="E:\Текущая работа\Резервисты\2023 год\БАРС (брошюра)\Фото Для буклета\МИР\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 bwMode="auto">
          <a:xfrm>
            <a:off x="3501008" y="6090880"/>
            <a:ext cx="3337200" cy="259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  <a:extLst/>
        </p:spPr>
      </p:pic>
      <p:pic>
        <p:nvPicPr>
          <p:cNvPr id="18" name="Picture 5" descr="E:\Текущая работа\Резервисты\2023 год\БАРС (брошюра)\Фото Для буклета\МИР\1651181058_63-celes-club-p-mirnoe-nebo-priroda-krasivo-foto-7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01008" y="1914416"/>
            <a:ext cx="3337200" cy="259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  <a:extLst/>
        </p:spPr>
      </p:pic>
      <p:pic>
        <p:nvPicPr>
          <p:cNvPr id="24" name="Picture 6" descr="E:\Текущая работа\Резервисты\2023 год\БАРС (брошюра)\Фото Для буклета\МИР\41024480711_ec3ff77e0d_b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800" y="1914416"/>
            <a:ext cx="3337200" cy="259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  <a:extLst/>
        </p:spPr>
      </p:pic>
      <p:pic>
        <p:nvPicPr>
          <p:cNvPr id="16" name="Picture 2" descr="E:\Текущая работа\Резервисты\2023 год\БАРС (брошюра)\Фото Для буклета\МИР\kak_provesti_osennie_kanikuly2.jpg"/>
          <p:cNvPicPr>
            <a:picLocks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000" y="3693200"/>
            <a:ext cx="3942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  <a:extLst/>
        </p:spPr>
      </p:pic>
    </p:spTree>
    <p:extLst>
      <p:ext uri="{BB962C8B-B14F-4D97-AF65-F5344CB8AC3E}">
        <p14:creationId xmlns:p14="http://schemas.microsoft.com/office/powerpoint/2010/main" val="223250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Трофименко\Буклет БАРС\Картинки\9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saturation sat="33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97" y="993000"/>
            <a:ext cx="5484406" cy="792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33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D:\Трофименко\Буклет БАРС\Картинки\36.png"/>
          <p:cNvPicPr>
            <a:picLocks noChangeArrowheads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384" y="1200"/>
            <a:ext cx="6858000" cy="9903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102081" y="274802"/>
            <a:ext cx="6855311" cy="861774"/>
            <a:chOff x="102081" y="130786"/>
            <a:chExt cx="6855311" cy="861774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102081" y="130786"/>
              <a:ext cx="6855311" cy="86177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2500" b="1" dirty="0" smtClean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Боевой армейский </a:t>
              </a:r>
            </a:p>
            <a:p>
              <a:pPr algn="ctr"/>
              <a:r>
                <a:rPr lang="ru-RU" sz="2500" b="1" dirty="0" smtClean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резерв страны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="" xmlns:a16="http://schemas.microsoft.com/office/drawing/2014/main" id="{D1A45837-2AE4-41AF-B00C-6BB7DC53F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640" y="200472"/>
              <a:ext cx="720000" cy="720000"/>
            </a:xfrm>
            <a:prstGeom prst="rect">
              <a:avLst/>
            </a:prstGeom>
            <a:effectLst>
              <a:glow rad="63500">
                <a:schemeClr val="bg2">
                  <a:lumMod val="50000"/>
                  <a:alpha val="40000"/>
                </a:schemeClr>
              </a:glow>
              <a:softEdge rad="0"/>
            </a:effectLst>
          </p:spPr>
        </p:pic>
      </p:grpSp>
      <p:sp>
        <p:nvSpPr>
          <p:cNvPr id="8" name="Прямоугольник 7"/>
          <p:cNvSpPr/>
          <p:nvPr/>
        </p:nvSpPr>
        <p:spPr>
          <a:xfrm>
            <a:off x="297352" y="1621583"/>
            <a:ext cx="6300000" cy="1603225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indent="266700" algn="just"/>
            <a:r>
              <a:rPr lang="ru-RU" sz="20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Мобилизационный людской резерв </a:t>
            </a:r>
            <a:r>
              <a:rPr lang="ru-RU" sz="17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–</a:t>
            </a:r>
            <a:r>
              <a:rPr lang="ru-RU" sz="17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</a:t>
            </a:r>
            <a:r>
              <a:rPr lang="ru-RU" sz="17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граждане</a:t>
            </a:r>
            <a:r>
              <a:rPr lang="ru-RU" sz="17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, пребывающие в запасе и заключившие в установленном порядке </a:t>
            </a:r>
            <a:r>
              <a:rPr lang="ru-RU" sz="17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контракт о </a:t>
            </a:r>
            <a:r>
              <a:rPr lang="ru-RU" sz="17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пребывании в мобилизационном людском </a:t>
            </a:r>
            <a:r>
              <a:rPr lang="ru-RU" sz="17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резерве. </a:t>
            </a:r>
          </a:p>
          <a:p>
            <a:pPr indent="266700" algn="just"/>
            <a:r>
              <a:rPr lang="ru-RU" sz="15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(статья 57.1 Федерального закона 1998 года № 53-ФЗ </a:t>
            </a:r>
            <a:br>
              <a:rPr lang="ru-RU" sz="15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5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«О воинской обязанности и военной службе»)</a:t>
            </a:r>
            <a:endParaRPr lang="ru-RU" sz="15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404664" y="3944888"/>
            <a:ext cx="6240194" cy="2160240"/>
            <a:chOff x="404664" y="3800872"/>
            <a:chExt cx="6240194" cy="2160240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404664" y="3800872"/>
              <a:ext cx="6240194" cy="2160240"/>
              <a:chOff x="573182" y="3224808"/>
              <a:chExt cx="6240194" cy="2160240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2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118153" y="3225048"/>
                <a:ext cx="1695223" cy="2160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aphicFrame>
            <p:nvGraphicFramePr>
              <p:cNvPr id="5" name="Объект 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88498257"/>
                  </p:ext>
                </p:extLst>
              </p:nvPr>
            </p:nvGraphicFramePr>
            <p:xfrm>
              <a:off x="2665510" y="3224808"/>
              <a:ext cx="1526980" cy="2160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1" name="Acrobat Document" r:id="rId9" imgW="5668166" imgH="8019048" progId="AcroExch.Document.7">
                      <p:embed/>
                    </p:oleObj>
                  </mc:Choice>
                  <mc:Fallback>
                    <p:oleObj name="Acrobat Document" r:id="rId9" imgW="5668166" imgH="8019048" progId="AcroExch.Document.7">
                      <p:embed/>
                      <p:pic>
                        <p:nvPicPr>
                          <p:cNvPr id="0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lum contrast="36000"/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65510" y="3224808"/>
                            <a:ext cx="1526980" cy="2160000"/>
                          </a:xfrm>
                          <a:prstGeom prst="rect">
                            <a:avLst/>
                          </a:prstGeom>
                          <a:gradFill rotWithShape="1">
                            <a:gsLst>
                              <a:gs pos="0">
                                <a:srgbClr val="FFFFFF">
                                  <a:gamma/>
                                  <a:shade val="46275"/>
                                  <a:invGamma/>
                                </a:srgbClr>
                              </a:gs>
                              <a:gs pos="50000">
                                <a:srgbClr val="FFFFFF"/>
                              </a:gs>
                              <a:gs pos="100000">
                                <a:srgbClr val="FFFFFF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lin ang="5400000" scaled="1"/>
                          </a:gradFill>
                          <a:ln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12" name="Рисунок 11" descr="https://img2.freepng.ru/20180219/rte/kisspng-silhouette-person-clip-art-silhouette-5a8b05ec596e36.4770458415190604603663.jp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3182" y="3225048"/>
                <a:ext cx="911602" cy="216000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sp>
            <p:nvSpPr>
              <p:cNvPr id="6" name="Нашивка 5"/>
              <p:cNvSpPr/>
              <p:nvPr/>
            </p:nvSpPr>
            <p:spPr>
              <a:xfrm>
                <a:off x="1772816" y="3944888"/>
                <a:ext cx="720080" cy="864096"/>
              </a:xfrm>
              <a:prstGeom prst="chevron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Нашивка 13"/>
              <p:cNvSpPr/>
              <p:nvPr/>
            </p:nvSpPr>
            <p:spPr>
              <a:xfrm>
                <a:off x="4365104" y="3944888"/>
                <a:ext cx="720080" cy="864096"/>
              </a:xfrm>
              <a:prstGeom prst="chevron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" name="Прямоугольник 10"/>
            <p:cNvSpPr/>
            <p:nvPr/>
          </p:nvSpPr>
          <p:spPr>
            <a:xfrm rot="18914109">
              <a:off x="2260542" y="4593048"/>
              <a:ext cx="1954509" cy="55399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3000" b="1" i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КОНТРАКТ</a:t>
              </a:r>
              <a:endParaRPr lang="ru-RU" sz="3000" b="1" i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375940" y="6753200"/>
            <a:ext cx="6300000" cy="2300852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indent="266700" algn="just"/>
            <a:r>
              <a:rPr lang="ru-RU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Контракт о пребывании в резерве </a:t>
            </a:r>
            <a:r>
              <a:rPr lang="ru-RU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заключается </a:t>
            </a:r>
            <a:r>
              <a:rPr lang="ru-RU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между гражданином </a:t>
            </a:r>
            <a:r>
              <a:rPr lang="ru-RU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 </a:t>
            </a:r>
            <a:r>
              <a:rPr lang="ru-RU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командиром воинской </a:t>
            </a:r>
            <a:r>
              <a:rPr lang="ru-RU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части-формирователя  на срок:</a:t>
            </a:r>
          </a:p>
          <a:p>
            <a:pPr marL="285750" indent="-285750" algn="just">
              <a:spcBef>
                <a:spcPts val="8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7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первый контракт – </a:t>
            </a:r>
            <a:r>
              <a:rPr lang="ru-RU" sz="22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3</a:t>
            </a:r>
            <a:r>
              <a:rPr lang="ru-RU" sz="17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года;</a:t>
            </a:r>
          </a:p>
          <a:p>
            <a:pPr marL="285750" indent="-285750" algn="just">
              <a:spcBef>
                <a:spcPts val="8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7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новый (очередной) контракт – </a:t>
            </a:r>
            <a:r>
              <a:rPr lang="ru-RU" sz="22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3</a:t>
            </a:r>
            <a:r>
              <a:rPr lang="ru-RU" sz="17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года, </a:t>
            </a:r>
            <a:r>
              <a:rPr lang="ru-RU" sz="22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5 </a:t>
            </a:r>
            <a:r>
              <a:rPr lang="ru-RU" sz="17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лет или </a:t>
            </a:r>
            <a:br>
              <a:rPr lang="ru-RU" sz="17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7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до наступления </a:t>
            </a:r>
            <a:r>
              <a:rPr lang="ru-RU" sz="17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предельного возраста </a:t>
            </a:r>
            <a:r>
              <a:rPr lang="ru-RU" sz="17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пребывания </a:t>
            </a:r>
            <a:br>
              <a:rPr lang="ru-RU" sz="17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7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 резерве.</a:t>
            </a:r>
            <a:endParaRPr lang="ru-RU" sz="1700" b="1" i="1" spc="-30" dirty="0">
              <a:ln w="5080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68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Трофименко\Буклет БАРС\Картинки\71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98" y="993000"/>
            <a:ext cx="5484405" cy="792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49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D:\Трофименко\Буклет БАРС\Картинки\36.png"/>
          <p:cNvPicPr>
            <a:picLocks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200"/>
            <a:ext cx="6858000" cy="9903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79000" y="1064568"/>
            <a:ext cx="6300000" cy="8346097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indent="266700" algn="just">
              <a:spcBef>
                <a:spcPts val="1500"/>
              </a:spcBef>
            </a:pPr>
            <a:r>
              <a:rPr lang="ru-RU" sz="16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Контракт о </a:t>
            </a:r>
            <a:r>
              <a:rPr lang="ru-RU" sz="17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пребывании в резерве </a:t>
            </a:r>
            <a:r>
              <a:rPr lang="ru-RU" sz="17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может </a:t>
            </a:r>
            <a:r>
              <a:rPr lang="ru-RU" sz="17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быть заключен с гражданином:</a:t>
            </a: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ранее </a:t>
            </a: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проходивший военную службу (</a:t>
            </a:r>
            <a: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пребывающий</a:t>
            </a:r>
            <a:b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 запасе</a:t>
            </a: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) </a:t>
            </a:r>
            <a: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 </a:t>
            </a: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имеющий воинское </a:t>
            </a:r>
            <a: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звание;</a:t>
            </a:r>
            <a:endParaRPr lang="ru-RU" sz="16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завершивший </a:t>
            </a: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обучение по программе военной подготовки офицеров запаса на военной кафедре при федеральной государственной образовательной организации высшего профессионального образования в течение 15 лет после зачисления </a:t>
            </a:r>
            <a: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 </a:t>
            </a: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запас с присвоением воинского звания офицера;</a:t>
            </a: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имеющий высшее </a:t>
            </a: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или среднее </a:t>
            </a:r>
            <a: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специальное образование;</a:t>
            </a:r>
            <a:endParaRPr lang="ru-RU" sz="16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 </a:t>
            </a: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состоянию здоровья – годен или годен </a:t>
            </a:r>
            <a: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/>
            </a:r>
            <a:b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 </a:t>
            </a: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незначительными </a:t>
            </a:r>
            <a: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ограничениями;</a:t>
            </a: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имеющий гражданство (подданство) иностранного государства на воинские должности солдат, сержантов, прапорщиков, не связанные с использованием сведений, составляющих государственную тайну</a:t>
            </a:r>
            <a: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.</a:t>
            </a:r>
          </a:p>
          <a:p>
            <a:pPr indent="266700" algn="just">
              <a:spcBef>
                <a:spcPts val="1500"/>
              </a:spcBef>
            </a:pPr>
            <a:r>
              <a:rPr lang="ru-RU" sz="16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Контракт </a:t>
            </a:r>
            <a:r>
              <a:rPr lang="ru-RU" sz="16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 </a:t>
            </a:r>
            <a:r>
              <a:rPr lang="ru-RU" sz="17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пребывании в резерве </a:t>
            </a:r>
            <a:r>
              <a:rPr lang="ru-RU" sz="17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не может быть заключен с гражданином</a:t>
            </a:r>
            <a:r>
              <a:rPr lang="ru-RU" sz="17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:</a:t>
            </a: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имеющим </a:t>
            </a: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отсрочку от призыва на военную службу  </a:t>
            </a:r>
            <a: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/>
            </a:r>
            <a:b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 </a:t>
            </a: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мобилизации или освобождение от военных сборов;</a:t>
            </a: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 </a:t>
            </a: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отношении которого ведется дознание либо предварительное следствие или уголовное дело;</a:t>
            </a: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имеющим </a:t>
            </a: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неснятую или непогашенную судимость  </a:t>
            </a:r>
            <a: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/>
            </a:r>
            <a:b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за </a:t>
            </a: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совершение преступления;</a:t>
            </a: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отказавшимся </a:t>
            </a: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от прохождения процедуры оформления допуска  </a:t>
            </a:r>
            <a: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 </a:t>
            </a: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государственной тайне либо которому отказано </a:t>
            </a:r>
            <a: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 </a:t>
            </a: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оформлении допуска к государственной </a:t>
            </a:r>
            <a:r>
              <a:rPr lang="ru-RU" sz="16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тайне.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02081" y="274802"/>
            <a:ext cx="6855311" cy="861774"/>
            <a:chOff x="102081" y="130786"/>
            <a:chExt cx="6855311" cy="861774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102081" y="130786"/>
              <a:ext cx="6855311" cy="86177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2500" b="1" dirty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Требования к гражданину, поступающему в резерв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="" xmlns:a16="http://schemas.microsoft.com/office/drawing/2014/main" id="{D1A45837-2AE4-41AF-B00C-6BB7DC53F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640" y="200472"/>
              <a:ext cx="720000" cy="720000"/>
            </a:xfrm>
            <a:prstGeom prst="rect">
              <a:avLst/>
            </a:prstGeom>
            <a:effectLst>
              <a:glow rad="63500">
                <a:schemeClr val="bg2">
                  <a:lumMod val="50000"/>
                  <a:alpha val="40000"/>
                </a:schemeClr>
              </a:glow>
              <a:softEdge rad="0"/>
            </a:effectLst>
          </p:spPr>
        </p:pic>
      </p:grpSp>
    </p:spTree>
    <p:extLst>
      <p:ext uri="{BB962C8B-B14F-4D97-AF65-F5344CB8AC3E}">
        <p14:creationId xmlns:p14="http://schemas.microsoft.com/office/powerpoint/2010/main" val="6956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3511</TotalTime>
  <Words>773</Words>
  <Application>Microsoft Office PowerPoint</Application>
  <PresentationFormat>Лист A4 (210x297 мм)</PresentationFormat>
  <Paragraphs>197</Paragraphs>
  <Slides>25</Slides>
  <Notes>0</Notes>
  <HiddenSlides>1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Calibri</vt:lpstr>
      <vt:lpstr>Courier New</vt:lpstr>
      <vt:lpstr>Wingdings</vt:lpstr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Баталин Данила Сергеевич</dc:creator>
  <cp:lastModifiedBy>Трофименко Евгений Сергеевич</cp:lastModifiedBy>
  <cp:revision>272</cp:revision>
  <cp:lastPrinted>2023-03-17T13:02:11Z</cp:lastPrinted>
  <dcterms:created xsi:type="dcterms:W3CDTF">2021-07-14T06:27:50Z</dcterms:created>
  <dcterms:modified xsi:type="dcterms:W3CDTF">2023-08-10T08:29:00Z</dcterms:modified>
</cp:coreProperties>
</file>